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57" r:id="rId2"/>
    <p:sldId id="416" r:id="rId3"/>
    <p:sldId id="256" r:id="rId4"/>
    <p:sldId id="422" r:id="rId5"/>
    <p:sldId id="423" r:id="rId6"/>
    <p:sldId id="425" r:id="rId7"/>
    <p:sldId id="426" r:id="rId8"/>
    <p:sldId id="427" r:id="rId9"/>
    <p:sldId id="430" r:id="rId10"/>
    <p:sldId id="432" r:id="rId11"/>
    <p:sldId id="431" r:id="rId12"/>
    <p:sldId id="414" r:id="rId13"/>
    <p:sldId id="415" r:id="rId14"/>
    <p:sldId id="371" r:id="rId15"/>
    <p:sldId id="420" r:id="rId16"/>
    <p:sldId id="421" r:id="rId17"/>
    <p:sldId id="372" r:id="rId18"/>
    <p:sldId id="373" r:id="rId19"/>
    <p:sldId id="374" r:id="rId20"/>
    <p:sldId id="417" r:id="rId21"/>
    <p:sldId id="418" r:id="rId22"/>
    <p:sldId id="381" r:id="rId23"/>
    <p:sldId id="428" r:id="rId24"/>
    <p:sldId id="265" r:id="rId25"/>
    <p:sldId id="429" r:id="rId26"/>
    <p:sldId id="266" r:id="rId27"/>
    <p:sldId id="385" r:id="rId28"/>
    <p:sldId id="262" r:id="rId29"/>
    <p:sldId id="257" r:id="rId30"/>
    <p:sldId id="258" r:id="rId31"/>
    <p:sldId id="268" r:id="rId32"/>
    <p:sldId id="270" r:id="rId33"/>
    <p:sldId id="271" r:id="rId34"/>
    <p:sldId id="433" r:id="rId35"/>
    <p:sldId id="434" r:id="rId36"/>
    <p:sldId id="272" r:id="rId37"/>
    <p:sldId id="435" r:id="rId38"/>
    <p:sldId id="393" r:id="rId39"/>
    <p:sldId id="275" r:id="rId40"/>
    <p:sldId id="436" r:id="rId41"/>
    <p:sldId id="276" r:id="rId42"/>
    <p:sldId id="277" r:id="rId43"/>
    <p:sldId id="391" r:id="rId44"/>
    <p:sldId id="412" r:id="rId45"/>
    <p:sldId id="437" r:id="rId46"/>
    <p:sldId id="438" r:id="rId47"/>
    <p:sldId id="439" r:id="rId48"/>
    <p:sldId id="440" r:id="rId49"/>
    <p:sldId id="441" r:id="rId50"/>
    <p:sldId id="322" r:id="rId51"/>
    <p:sldId id="260" r:id="rId52"/>
    <p:sldId id="347" r:id="rId53"/>
    <p:sldId id="259" r:id="rId54"/>
    <p:sldId id="261" r:id="rId55"/>
    <p:sldId id="283" r:id="rId56"/>
    <p:sldId id="285" r:id="rId57"/>
    <p:sldId id="325" r:id="rId58"/>
    <p:sldId id="298" r:id="rId59"/>
    <p:sldId id="442" r:id="rId60"/>
    <p:sldId id="286" r:id="rId61"/>
    <p:sldId id="302" r:id="rId62"/>
    <p:sldId id="288" r:id="rId63"/>
    <p:sldId id="303" r:id="rId64"/>
    <p:sldId id="332" r:id="rId65"/>
    <p:sldId id="328" r:id="rId66"/>
    <p:sldId id="278" r:id="rId67"/>
    <p:sldId id="304" r:id="rId68"/>
    <p:sldId id="289" r:id="rId69"/>
    <p:sldId id="305" r:id="rId70"/>
    <p:sldId id="331" r:id="rId71"/>
    <p:sldId id="343" r:id="rId72"/>
    <p:sldId id="345" r:id="rId73"/>
    <p:sldId id="419" r:id="rId74"/>
    <p:sldId id="329" r:id="rId75"/>
    <p:sldId id="334" r:id="rId76"/>
    <p:sldId id="342" r:id="rId77"/>
    <p:sldId id="361" r:id="rId78"/>
    <p:sldId id="287" r:id="rId79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livierc\AppData\Local\Microsoft\Windows\INetCache\Content.Outlook\G6EMX7J8\mg_tot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FF3300"/>
                </a:solidFill>
              </a:defRPr>
            </a:pPr>
            <a:r>
              <a:rPr lang="en-US" sz="1800" dirty="0" err="1">
                <a:solidFill>
                  <a:srgbClr val="FF3300"/>
                </a:solidFill>
              </a:rPr>
              <a:t>Suffisamment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 err="1">
                <a:solidFill>
                  <a:srgbClr val="FF3300"/>
                </a:solidFill>
              </a:rPr>
              <a:t>Informé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</a:p>
          <a:p>
            <a:pPr>
              <a:defRPr sz="1800">
                <a:solidFill>
                  <a:srgbClr val="FF3300"/>
                </a:solidFill>
              </a:defRPr>
            </a:pPr>
            <a:r>
              <a:rPr lang="en-US" sz="1800" dirty="0">
                <a:solidFill>
                  <a:srgbClr val="FF3300"/>
                </a:solidFill>
              </a:rPr>
              <a:t>sur </a:t>
            </a:r>
            <a:r>
              <a:rPr lang="en-US" sz="1800" dirty="0" err="1">
                <a:solidFill>
                  <a:srgbClr val="FF3300"/>
                </a:solidFill>
              </a:rPr>
              <a:t>l’open</a:t>
            </a:r>
            <a:r>
              <a:rPr lang="en-US" sz="1800" dirty="0">
                <a:solidFill>
                  <a:srgbClr val="FF3300"/>
                </a:solidFill>
              </a:rPr>
              <a:t> data ?</a:t>
            </a:r>
          </a:p>
        </c:rich>
      </c:tx>
      <c:layout>
        <c:manualLayout>
          <c:xMode val="edge"/>
          <c:yMode val="edge"/>
          <c:x val="0.27308803443932361"/>
          <c:y val="0.1483948237081179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20899292707701E-4"/>
          <c:y val="0.318271112669062"/>
          <c:w val="0.73732739664855285"/>
          <c:h val="0.6294788654222534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Suffisamment Informé</c:v>
                </c:pt>
              </c:strCache>
            </c:strRef>
          </c:tx>
          <c:spPr>
            <a:solidFill>
              <a:srgbClr val="45C430"/>
            </a:solidFill>
          </c:spPr>
          <c:explosion val="32"/>
          <c:dPt>
            <c:idx val="1"/>
            <c:bubble3D val="0"/>
            <c:explosion val="0"/>
            <c:spPr>
              <a:solidFill>
                <a:srgbClr val="FF6600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593-42A5-87F4-78DE4629562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93-42A5-87F4-78DE46295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6632652459200159"/>
          <c:y val="0.54603635381065052"/>
          <c:w val="5.9392813210131595E-2"/>
          <c:h val="0.17335976981275378"/>
        </c:manualLayout>
      </c:layout>
      <c:overlay val="0"/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29527559055121"/>
          <c:y val="3.7671998031496512E-2"/>
          <c:w val="0.56215452755905515"/>
          <c:h val="0.835848671259851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Generalistes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3.1250000000000111E-2"/>
                  <c:y val="-8.676931205524125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54%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66-44EE-947F-87AC8117E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Généralistes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0.48000000000000032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6-44EE-947F-87AC8117E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27200"/>
        <c:axId val="44785664"/>
        <c:axId val="0"/>
      </c:bar3DChart>
      <c:catAx>
        <c:axId val="7502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785664"/>
        <c:crosses val="autoZero"/>
        <c:auto val="1"/>
        <c:lblAlgn val="ctr"/>
        <c:lblOffset val="100"/>
        <c:noMultiLvlLbl val="0"/>
      </c:catAx>
      <c:valAx>
        <c:axId val="4478566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7502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90613076362057E-2"/>
          <c:y val="3.2844722769496792E-2"/>
          <c:w val="0.87387854633696826"/>
          <c:h val="0.7910787162864566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univers visites M.G.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5"/>
              <c:layout>
                <c:manualLayout>
                  <c:x val="1.5065807923522483E-3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75-430B-80C6-A13269CA03C1}"/>
                </c:ext>
              </c:extLst>
            </c:dLbl>
            <c:dLbl>
              <c:idx val="6"/>
              <c:layout>
                <c:manualLayout>
                  <c:x val="0"/>
                  <c:y val="-5.05085878961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75-430B-80C6-A13269CA03C1}"/>
                </c:ext>
              </c:extLst>
            </c:dLbl>
            <c:dLbl>
              <c:idx val="7"/>
              <c:layout>
                <c:manualLayout>
                  <c:x val="-1.5065807923524692E-3"/>
                  <c:y val="-4.209048991341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75-430B-80C6-A13269CA03C1}"/>
                </c:ext>
              </c:extLst>
            </c:dLbl>
            <c:dLbl>
              <c:idx val="8"/>
              <c:layout>
                <c:manualLayout>
                  <c:x val="-4.5197423770570759E-3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E6-4690-9236-F3D4CFCD29CF}"/>
                </c:ext>
              </c:extLst>
            </c:dLbl>
            <c:dLbl>
              <c:idx val="9"/>
              <c:layout>
                <c:manualLayout>
                  <c:x val="-1.5065807923523586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8D-485D-B375-AA614C092743}"/>
                </c:ext>
              </c:extLst>
            </c:dLbl>
            <c:dLbl>
              <c:idx val="10"/>
              <c:layout>
                <c:manualLayout>
                  <c:x val="-9.0394847541141517E-3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63-4083-A0E6-9745FA0F2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10840</c:v>
                </c:pt>
                <c:pt idx="1">
                  <c:v>11840</c:v>
                </c:pt>
                <c:pt idx="2">
                  <c:v>10723</c:v>
                </c:pt>
                <c:pt idx="3">
                  <c:v>8735</c:v>
                </c:pt>
                <c:pt idx="4">
                  <c:v>7322</c:v>
                </c:pt>
                <c:pt idx="5">
                  <c:v>5974</c:v>
                </c:pt>
                <c:pt idx="6">
                  <c:v>5525</c:v>
                </c:pt>
                <c:pt idx="7">
                  <c:v>5130</c:v>
                </c:pt>
                <c:pt idx="8">
                  <c:v>4275</c:v>
                </c:pt>
                <c:pt idx="9">
                  <c:v>4221</c:v>
                </c:pt>
                <c:pt idx="10">
                  <c:v>4159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F75-430B-80C6-A13269CA03C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couverture </c:v>
                </c:pt>
              </c:strCache>
            </c:strRef>
          </c:tx>
          <c:dLbls>
            <c:dLbl>
              <c:idx val="0"/>
              <c:layout>
                <c:manualLayout>
                  <c:x val="-1.2345679012345684E-2"/>
                  <c:y val="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75-430B-80C6-A13269CA03C1}"/>
                </c:ext>
              </c:extLst>
            </c:dLbl>
            <c:dLbl>
              <c:idx val="1"/>
              <c:layout>
                <c:manualLayout>
                  <c:x val="-2.4691358024691374E-2"/>
                  <c:y val="6.453875120057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75-430B-80C6-A13269CA03C1}"/>
                </c:ext>
              </c:extLst>
            </c:dLbl>
            <c:dLbl>
              <c:idx val="2"/>
              <c:layout>
                <c:manualLayout>
                  <c:x val="-3.8580246913580245E-2"/>
                  <c:y val="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75-430B-80C6-A13269CA03C1}"/>
                </c:ext>
              </c:extLst>
            </c:dLbl>
            <c:dLbl>
              <c:idx val="3"/>
              <c:layout>
                <c:manualLayout>
                  <c:x val="-1.6975308641975315E-2"/>
                  <c:y val="5.050858789610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75-430B-80C6-A13269CA03C1}"/>
                </c:ext>
              </c:extLst>
            </c:dLbl>
            <c:dLbl>
              <c:idx val="4"/>
              <c:layout>
                <c:manualLayout>
                  <c:x val="-4.6296296296296311E-3"/>
                  <c:y val="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75-430B-80C6-A13269CA03C1}"/>
                </c:ext>
              </c:extLst>
            </c:dLbl>
            <c:dLbl>
              <c:idx val="5"/>
              <c:layout>
                <c:manualLayout>
                  <c:x val="-1.5432098765432104E-3"/>
                  <c:y val="4.489652257431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75-430B-80C6-A13269CA03C1}"/>
                </c:ext>
              </c:extLst>
            </c:dLbl>
            <c:dLbl>
              <c:idx val="6"/>
              <c:layout>
                <c:manualLayout>
                  <c:x val="-6.1728395061728392E-3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F75-430B-80C6-A13269CA03C1}"/>
                </c:ext>
              </c:extLst>
            </c:dLbl>
            <c:dLbl>
              <c:idx val="7"/>
              <c:layout>
                <c:manualLayout>
                  <c:x val="4.629592283648956E-3"/>
                  <c:y val="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F75-430B-80C6-A13269CA03C1}"/>
                </c:ext>
              </c:extLst>
            </c:dLbl>
            <c:dLbl>
              <c:idx val="8"/>
              <c:layout>
                <c:manualLayout>
                  <c:x val="-4.519742377057297E-3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C0-4B16-8BA4-C8FD0341A815}"/>
                </c:ext>
              </c:extLst>
            </c:dLbl>
            <c:dLbl>
              <c:idx val="9"/>
              <c:layout>
                <c:manualLayout>
                  <c:x val="-6.0263231694094345E-3"/>
                  <c:y val="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8D-485D-B375-AA614C0927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Feuil1!$C$2:$C$12</c:f>
              <c:numCache>
                <c:formatCode>General</c:formatCode>
                <c:ptCount val="11"/>
                <c:pt idx="0">
                  <c:v>8275</c:v>
                </c:pt>
                <c:pt idx="1">
                  <c:v>7648</c:v>
                </c:pt>
                <c:pt idx="2">
                  <c:v>6209</c:v>
                </c:pt>
                <c:pt idx="3">
                  <c:v>4042</c:v>
                </c:pt>
                <c:pt idx="4">
                  <c:v>3035</c:v>
                </c:pt>
                <c:pt idx="5">
                  <c:v>3360</c:v>
                </c:pt>
                <c:pt idx="6">
                  <c:v>2928</c:v>
                </c:pt>
                <c:pt idx="7">
                  <c:v>3230</c:v>
                </c:pt>
                <c:pt idx="8">
                  <c:v>2481</c:v>
                </c:pt>
                <c:pt idx="9">
                  <c:v>2092</c:v>
                </c:pt>
                <c:pt idx="10">
                  <c:v>2275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F75-430B-80C6-A13269CA0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02592"/>
        <c:axId val="83504128"/>
      </c:line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taux de couverture 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triangle"/>
            <c:size val="7"/>
            <c:spPr>
              <a:solidFill>
                <a:srgbClr val="FABF8F"/>
              </a:solidFill>
            </c:spPr>
          </c:marker>
          <c:dLbls>
            <c:dLbl>
              <c:idx val="3"/>
              <c:layout>
                <c:manualLayout>
                  <c:x val="-1.3888888888888897E-2"/>
                  <c:y val="1.9642228626261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F75-430B-80C6-A13269CA03C1}"/>
                </c:ext>
              </c:extLst>
            </c:dLbl>
            <c:dLbl>
              <c:idx val="4"/>
              <c:layout>
                <c:manualLayout>
                  <c:x val="-1.6975308641975315E-2"/>
                  <c:y val="-4.770255523520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75-430B-80C6-A13269CA03C1}"/>
                </c:ext>
              </c:extLst>
            </c:dLbl>
            <c:dLbl>
              <c:idx val="5"/>
              <c:layout>
                <c:manualLayout>
                  <c:x val="-1.5432098765432104E-3"/>
                  <c:y val="-4.2090489913417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F75-430B-80C6-A13269CA03C1}"/>
                </c:ext>
              </c:extLst>
            </c:dLbl>
            <c:dLbl>
              <c:idx val="6"/>
              <c:layout>
                <c:manualLayout>
                  <c:x val="-2.3148148148148147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F75-430B-80C6-A13269CA03C1}"/>
                </c:ext>
              </c:extLst>
            </c:dLbl>
            <c:dLbl>
              <c:idx val="7"/>
              <c:layout>
                <c:manualLayout>
                  <c:x val="0"/>
                  <c:y val="-8.418097982683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F75-430B-80C6-A13269CA03C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FA1-482A-91F8-125E77464C7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C8D-485D-B375-AA614C09274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83-4F50-BA4C-8744DC2AB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Feuil1!$D$2:$D$12</c:f>
              <c:numCache>
                <c:formatCode>General</c:formatCode>
                <c:ptCount val="11"/>
                <c:pt idx="0">
                  <c:v>69</c:v>
                </c:pt>
                <c:pt idx="1">
                  <c:v>65</c:v>
                </c:pt>
                <c:pt idx="2">
                  <c:v>58</c:v>
                </c:pt>
                <c:pt idx="3">
                  <c:v>46</c:v>
                </c:pt>
                <c:pt idx="4">
                  <c:v>42</c:v>
                </c:pt>
                <c:pt idx="5">
                  <c:v>56</c:v>
                </c:pt>
                <c:pt idx="6">
                  <c:v>53</c:v>
                </c:pt>
                <c:pt idx="7">
                  <c:v>63</c:v>
                </c:pt>
                <c:pt idx="8">
                  <c:v>58</c:v>
                </c:pt>
                <c:pt idx="9">
                  <c:v>51</c:v>
                </c:pt>
                <c:pt idx="10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F75-430B-80C6-A13269CA0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60320"/>
        <c:axId val="105558784"/>
      </c:lineChart>
      <c:catAx>
        <c:axId val="835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504128"/>
        <c:crosses val="autoZero"/>
        <c:auto val="1"/>
        <c:lblAlgn val="ctr"/>
        <c:lblOffset val="100"/>
        <c:noMultiLvlLbl val="0"/>
      </c:catAx>
      <c:valAx>
        <c:axId val="83504128"/>
        <c:scaling>
          <c:orientation val="minMax"/>
        </c:scaling>
        <c:delete val="0"/>
        <c:axPos val="l"/>
        <c:majorGridlines/>
        <c:numFmt formatCode="#,##0;\-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83502592"/>
        <c:crosses val="autoZero"/>
        <c:crossBetween val="between"/>
        <c:minorUnit val="100"/>
      </c:valAx>
      <c:valAx>
        <c:axId val="1055587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105560320"/>
        <c:crosses val="max"/>
        <c:crossBetween val="between"/>
      </c:valAx>
      <c:catAx>
        <c:axId val="10556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55878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="1" i="1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IQVIA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xVal>
            <c:numRef>
              <c:f>MG_Tot!$E$3:$E$11</c:f>
              <c:numCache>
                <c:formatCode>General</c:formatCode>
                <c:ptCount val="9"/>
                <c:pt idx="0">
                  <c:v>130350</c:v>
                </c:pt>
                <c:pt idx="1">
                  <c:v>113271</c:v>
                </c:pt>
                <c:pt idx="2">
                  <c:v>68288</c:v>
                </c:pt>
                <c:pt idx="3">
                  <c:v>313378</c:v>
                </c:pt>
                <c:pt idx="4">
                  <c:v>20098</c:v>
                </c:pt>
                <c:pt idx="5">
                  <c:v>83959</c:v>
                </c:pt>
                <c:pt idx="6">
                  <c:v>120237</c:v>
                </c:pt>
                <c:pt idx="7">
                  <c:v>131785</c:v>
                </c:pt>
              </c:numCache>
            </c:numRef>
          </c:xVal>
          <c:yVal>
            <c:numRef>
              <c:f>MG_Tot!$D$3:$D$11</c:f>
              <c:numCache>
                <c:formatCode>General</c:formatCode>
                <c:ptCount val="9"/>
                <c:pt idx="0">
                  <c:v>114985</c:v>
                </c:pt>
                <c:pt idx="1">
                  <c:v>105545</c:v>
                </c:pt>
                <c:pt idx="2">
                  <c:v>89833.996999999945</c:v>
                </c:pt>
                <c:pt idx="3">
                  <c:v>268892.98940000031</c:v>
                </c:pt>
                <c:pt idx="4">
                  <c:v>24145</c:v>
                </c:pt>
                <c:pt idx="5">
                  <c:v>107857.98249999997</c:v>
                </c:pt>
                <c:pt idx="6">
                  <c:v>161175.99739999999</c:v>
                </c:pt>
                <c:pt idx="7">
                  <c:v>143994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04-4112-8A58-EAA3FE0870F2}"/>
            </c:ext>
          </c:extLst>
        </c:ser>
        <c:ser>
          <c:idx val="2"/>
          <c:order val="1"/>
          <c:tx>
            <c:v>Labo</c:v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</c:spPr>
          </c:marker>
          <c:xVal>
            <c:numRef>
              <c:f>MG_Tot!$E$3:$E$11</c:f>
              <c:numCache>
                <c:formatCode>General</c:formatCode>
                <c:ptCount val="9"/>
                <c:pt idx="0">
                  <c:v>130350</c:v>
                </c:pt>
                <c:pt idx="1">
                  <c:v>113271</c:v>
                </c:pt>
                <c:pt idx="2">
                  <c:v>68288</c:v>
                </c:pt>
                <c:pt idx="3">
                  <c:v>313378</c:v>
                </c:pt>
                <c:pt idx="4">
                  <c:v>20098</c:v>
                </c:pt>
                <c:pt idx="5">
                  <c:v>83959</c:v>
                </c:pt>
                <c:pt idx="6">
                  <c:v>120237</c:v>
                </c:pt>
                <c:pt idx="7">
                  <c:v>131785</c:v>
                </c:pt>
              </c:numCache>
            </c:numRef>
          </c:xVal>
          <c:yVal>
            <c:numRef>
              <c:f>MG_Tot!$E$3:$E$11</c:f>
              <c:numCache>
                <c:formatCode>General</c:formatCode>
                <c:ptCount val="9"/>
                <c:pt idx="0">
                  <c:v>130350</c:v>
                </c:pt>
                <c:pt idx="1">
                  <c:v>113271</c:v>
                </c:pt>
                <c:pt idx="2">
                  <c:v>68288</c:v>
                </c:pt>
                <c:pt idx="3">
                  <c:v>313378</c:v>
                </c:pt>
                <c:pt idx="4">
                  <c:v>20098</c:v>
                </c:pt>
                <c:pt idx="5">
                  <c:v>83959</c:v>
                </c:pt>
                <c:pt idx="6">
                  <c:v>120237</c:v>
                </c:pt>
                <c:pt idx="7">
                  <c:v>131785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04-4112-8A58-EAA3FE0870F2}"/>
            </c:ext>
          </c:extLst>
        </c:ser>
        <c:ser>
          <c:idx val="3"/>
          <c:order val="2"/>
          <c:tx>
            <c:v>Linéaire (20 %)</c:v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ln>
                <a:noFill/>
              </a:ln>
            </c:spPr>
          </c:marker>
          <c:xVal>
            <c:numRef>
              <c:f>MG_Tot!$E$3:$E$12</c:f>
              <c:numCache>
                <c:formatCode>General</c:formatCode>
                <c:ptCount val="10"/>
                <c:pt idx="0">
                  <c:v>130350</c:v>
                </c:pt>
                <c:pt idx="1">
                  <c:v>113271</c:v>
                </c:pt>
                <c:pt idx="2">
                  <c:v>68288</c:v>
                </c:pt>
                <c:pt idx="3">
                  <c:v>313378</c:v>
                </c:pt>
                <c:pt idx="4">
                  <c:v>20098</c:v>
                </c:pt>
                <c:pt idx="5">
                  <c:v>83959</c:v>
                </c:pt>
                <c:pt idx="6">
                  <c:v>120237</c:v>
                </c:pt>
                <c:pt idx="7">
                  <c:v>131785</c:v>
                </c:pt>
              </c:numCache>
            </c:numRef>
          </c:xVal>
          <c:yVal>
            <c:numRef>
              <c:f>MG_Tot!$F$3:$F$11</c:f>
              <c:numCache>
                <c:formatCode>General</c:formatCode>
                <c:ptCount val="9"/>
                <c:pt idx="0">
                  <c:v>156420</c:v>
                </c:pt>
                <c:pt idx="1">
                  <c:v>135925.19999999998</c:v>
                </c:pt>
                <c:pt idx="2">
                  <c:v>81945.599999999991</c:v>
                </c:pt>
                <c:pt idx="3">
                  <c:v>376053.6</c:v>
                </c:pt>
                <c:pt idx="4">
                  <c:v>24117.599999999984</c:v>
                </c:pt>
                <c:pt idx="5">
                  <c:v>100750.8</c:v>
                </c:pt>
                <c:pt idx="6">
                  <c:v>144284.4</c:v>
                </c:pt>
                <c:pt idx="7">
                  <c:v>158142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A04-4112-8A58-EAA3FE0870F2}"/>
            </c:ext>
          </c:extLst>
        </c:ser>
        <c:ser>
          <c:idx val="1"/>
          <c:order val="3"/>
          <c:tx>
            <c:v>Linéaire (-20 %)</c:v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MG_Tot!$E$3:$E$11</c:f>
              <c:numCache>
                <c:formatCode>General</c:formatCode>
                <c:ptCount val="9"/>
                <c:pt idx="0">
                  <c:v>130350</c:v>
                </c:pt>
                <c:pt idx="1">
                  <c:v>113271</c:v>
                </c:pt>
                <c:pt idx="2">
                  <c:v>68288</c:v>
                </c:pt>
                <c:pt idx="3">
                  <c:v>313378</c:v>
                </c:pt>
                <c:pt idx="4">
                  <c:v>20098</c:v>
                </c:pt>
                <c:pt idx="5">
                  <c:v>83959</c:v>
                </c:pt>
                <c:pt idx="6">
                  <c:v>120237</c:v>
                </c:pt>
                <c:pt idx="7">
                  <c:v>131785</c:v>
                </c:pt>
              </c:numCache>
            </c:numRef>
          </c:xVal>
          <c:yVal>
            <c:numRef>
              <c:f>MG_Tot!$G$3:$G$11</c:f>
              <c:numCache>
                <c:formatCode>General</c:formatCode>
                <c:ptCount val="9"/>
                <c:pt idx="0">
                  <c:v>104280</c:v>
                </c:pt>
                <c:pt idx="1">
                  <c:v>90616.8</c:v>
                </c:pt>
                <c:pt idx="2">
                  <c:v>54630.400000000001</c:v>
                </c:pt>
                <c:pt idx="3">
                  <c:v>250702.40000000002</c:v>
                </c:pt>
                <c:pt idx="4">
                  <c:v>16078.400000000001</c:v>
                </c:pt>
                <c:pt idx="5">
                  <c:v>67167.199999999997</c:v>
                </c:pt>
                <c:pt idx="6">
                  <c:v>96189.6</c:v>
                </c:pt>
                <c:pt idx="7">
                  <c:v>105428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A04-4112-8A58-EAA3FE087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80608"/>
        <c:axId val="131674496"/>
      </c:scatterChart>
      <c:valAx>
        <c:axId val="13218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/>
                  <a:t>Données Labos - IQVIA</a:t>
                </a:r>
                <a:endParaRPr lang="fr-FR" sz="1000" b="1" i="0" baseline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1674496"/>
        <c:crosses val="autoZero"/>
        <c:crossBetween val="midCat"/>
      </c:valAx>
      <c:valAx>
        <c:axId val="131674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/>
                  <a:t>Mesures Labos </a:t>
                </a:r>
                <a:endParaRPr lang="fr-FR" sz="1000" b="1" i="0" baseline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132180608"/>
        <c:crosses val="autoZero"/>
        <c:crossBetween val="midCat"/>
        <c:majorUnit val="100000"/>
      </c:valAx>
      <c:spPr>
        <a:noFill/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IQVIA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xVal>
            <c:numRef>
              <c:f>MG_medoc!$D$2:$D$28</c:f>
              <c:numCache>
                <c:formatCode>General</c:formatCode>
                <c:ptCount val="27"/>
                <c:pt idx="0">
                  <c:v>129739</c:v>
                </c:pt>
                <c:pt idx="1">
                  <c:v>113145</c:v>
                </c:pt>
                <c:pt idx="2">
                  <c:v>66016</c:v>
                </c:pt>
                <c:pt idx="3">
                  <c:v>39714</c:v>
                </c:pt>
                <c:pt idx="4">
                  <c:v>28203</c:v>
                </c:pt>
                <c:pt idx="5">
                  <c:v>39634</c:v>
                </c:pt>
                <c:pt idx="6">
                  <c:v>32034</c:v>
                </c:pt>
                <c:pt idx="7">
                  <c:v>21379</c:v>
                </c:pt>
                <c:pt idx="8">
                  <c:v>146161</c:v>
                </c:pt>
                <c:pt idx="9">
                  <c:v>138864</c:v>
                </c:pt>
                <c:pt idx="10">
                  <c:v>89749</c:v>
                </c:pt>
                <c:pt idx="11">
                  <c:v>47136</c:v>
                </c:pt>
                <c:pt idx="12">
                  <c:v>19823</c:v>
                </c:pt>
                <c:pt idx="13">
                  <c:v>151525</c:v>
                </c:pt>
                <c:pt idx="14">
                  <c:v>137399</c:v>
                </c:pt>
                <c:pt idx="15">
                  <c:v>171623</c:v>
                </c:pt>
                <c:pt idx="16">
                  <c:v>164114</c:v>
                </c:pt>
                <c:pt idx="17">
                  <c:v>115559</c:v>
                </c:pt>
                <c:pt idx="18">
                  <c:v>83959</c:v>
                </c:pt>
                <c:pt idx="19">
                  <c:v>64431</c:v>
                </c:pt>
                <c:pt idx="20">
                  <c:v>79372</c:v>
                </c:pt>
                <c:pt idx="21">
                  <c:v>3673</c:v>
                </c:pt>
                <c:pt idx="22">
                  <c:v>1300</c:v>
                </c:pt>
                <c:pt idx="23">
                  <c:v>106474</c:v>
                </c:pt>
                <c:pt idx="24">
                  <c:v>103654</c:v>
                </c:pt>
                <c:pt idx="25">
                  <c:v>53626</c:v>
                </c:pt>
                <c:pt idx="26">
                  <c:v>119957</c:v>
                </c:pt>
              </c:numCache>
            </c:numRef>
          </c:xVal>
          <c:yVal>
            <c:numRef>
              <c:f>MG_medoc!$C$2:$C$28</c:f>
              <c:numCache>
                <c:formatCode>General</c:formatCode>
                <c:ptCount val="27"/>
                <c:pt idx="0">
                  <c:v>105269.99980000001</c:v>
                </c:pt>
                <c:pt idx="1">
                  <c:v>98879</c:v>
                </c:pt>
                <c:pt idx="2">
                  <c:v>45493</c:v>
                </c:pt>
                <c:pt idx="3">
                  <c:v>43842</c:v>
                </c:pt>
                <c:pt idx="4">
                  <c:v>34995</c:v>
                </c:pt>
                <c:pt idx="5">
                  <c:v>26683</c:v>
                </c:pt>
                <c:pt idx="6">
                  <c:v>24934</c:v>
                </c:pt>
                <c:pt idx="7">
                  <c:v>24737</c:v>
                </c:pt>
                <c:pt idx="8">
                  <c:v>149711</c:v>
                </c:pt>
                <c:pt idx="9">
                  <c:v>147814</c:v>
                </c:pt>
                <c:pt idx="10">
                  <c:v>100877</c:v>
                </c:pt>
                <c:pt idx="11">
                  <c:v>38019</c:v>
                </c:pt>
                <c:pt idx="12">
                  <c:v>23269</c:v>
                </c:pt>
                <c:pt idx="13">
                  <c:v>167571.9999</c:v>
                </c:pt>
                <c:pt idx="14">
                  <c:v>119002</c:v>
                </c:pt>
                <c:pt idx="15">
                  <c:v>118029.9999</c:v>
                </c:pt>
                <c:pt idx="16">
                  <c:v>112409</c:v>
                </c:pt>
                <c:pt idx="17">
                  <c:v>106567</c:v>
                </c:pt>
                <c:pt idx="18">
                  <c:v>85917</c:v>
                </c:pt>
                <c:pt idx="19">
                  <c:v>74323</c:v>
                </c:pt>
                <c:pt idx="20">
                  <c:v>63093</c:v>
                </c:pt>
                <c:pt idx="21">
                  <c:v>2747</c:v>
                </c:pt>
                <c:pt idx="22">
                  <c:v>1492</c:v>
                </c:pt>
                <c:pt idx="23">
                  <c:v>76600</c:v>
                </c:pt>
                <c:pt idx="24">
                  <c:v>74583.999799999991</c:v>
                </c:pt>
                <c:pt idx="25">
                  <c:v>42400</c:v>
                </c:pt>
                <c:pt idx="26">
                  <c:v>122206.16667499999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53-4095-B15C-79FFCE226088}"/>
            </c:ext>
          </c:extLst>
        </c:ser>
        <c:ser>
          <c:idx val="2"/>
          <c:order val="1"/>
          <c:tx>
            <c:v>Labo</c:v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</c:spPr>
          </c:marker>
          <c:xVal>
            <c:numRef>
              <c:f>MG_medoc!$D$2:$D$28</c:f>
              <c:numCache>
                <c:formatCode>General</c:formatCode>
                <c:ptCount val="27"/>
                <c:pt idx="0">
                  <c:v>129739</c:v>
                </c:pt>
                <c:pt idx="1">
                  <c:v>113145</c:v>
                </c:pt>
                <c:pt idx="2">
                  <c:v>66016</c:v>
                </c:pt>
                <c:pt idx="3">
                  <c:v>39714</c:v>
                </c:pt>
                <c:pt idx="4">
                  <c:v>28203</c:v>
                </c:pt>
                <c:pt idx="5">
                  <c:v>39634</c:v>
                </c:pt>
                <c:pt idx="6">
                  <c:v>32034</c:v>
                </c:pt>
                <c:pt idx="7">
                  <c:v>21379</c:v>
                </c:pt>
                <c:pt idx="8">
                  <c:v>146161</c:v>
                </c:pt>
                <c:pt idx="9">
                  <c:v>138864</c:v>
                </c:pt>
                <c:pt idx="10">
                  <c:v>89749</c:v>
                </c:pt>
                <c:pt idx="11">
                  <c:v>47136</c:v>
                </c:pt>
                <c:pt idx="12">
                  <c:v>19823</c:v>
                </c:pt>
                <c:pt idx="13">
                  <c:v>151525</c:v>
                </c:pt>
                <c:pt idx="14">
                  <c:v>137399</c:v>
                </c:pt>
                <c:pt idx="15">
                  <c:v>171623</c:v>
                </c:pt>
                <c:pt idx="16">
                  <c:v>164114</c:v>
                </c:pt>
                <c:pt idx="17">
                  <c:v>115559</c:v>
                </c:pt>
                <c:pt idx="18">
                  <c:v>83959</c:v>
                </c:pt>
                <c:pt idx="19">
                  <c:v>64431</c:v>
                </c:pt>
                <c:pt idx="20">
                  <c:v>79372</c:v>
                </c:pt>
                <c:pt idx="21">
                  <c:v>3673</c:v>
                </c:pt>
                <c:pt idx="22">
                  <c:v>1300</c:v>
                </c:pt>
                <c:pt idx="23">
                  <c:v>106474</c:v>
                </c:pt>
                <c:pt idx="24">
                  <c:v>103654</c:v>
                </c:pt>
                <c:pt idx="25">
                  <c:v>53626</c:v>
                </c:pt>
                <c:pt idx="26">
                  <c:v>119957</c:v>
                </c:pt>
              </c:numCache>
            </c:numRef>
          </c:xVal>
          <c:yVal>
            <c:numRef>
              <c:f>MG_medoc!$D$2:$D$28</c:f>
              <c:numCache>
                <c:formatCode>General</c:formatCode>
                <c:ptCount val="27"/>
                <c:pt idx="0">
                  <c:v>129739</c:v>
                </c:pt>
                <c:pt idx="1">
                  <c:v>113145</c:v>
                </c:pt>
                <c:pt idx="2">
                  <c:v>66016</c:v>
                </c:pt>
                <c:pt idx="3">
                  <c:v>39714</c:v>
                </c:pt>
                <c:pt idx="4">
                  <c:v>28203</c:v>
                </c:pt>
                <c:pt idx="5">
                  <c:v>39634</c:v>
                </c:pt>
                <c:pt idx="6">
                  <c:v>32034</c:v>
                </c:pt>
                <c:pt idx="7">
                  <c:v>21379</c:v>
                </c:pt>
                <c:pt idx="8">
                  <c:v>146161</c:v>
                </c:pt>
                <c:pt idx="9">
                  <c:v>138864</c:v>
                </c:pt>
                <c:pt idx="10">
                  <c:v>89749</c:v>
                </c:pt>
                <c:pt idx="11">
                  <c:v>47136</c:v>
                </c:pt>
                <c:pt idx="12">
                  <c:v>19823</c:v>
                </c:pt>
                <c:pt idx="13">
                  <c:v>151525</c:v>
                </c:pt>
                <c:pt idx="14">
                  <c:v>137399</c:v>
                </c:pt>
                <c:pt idx="15">
                  <c:v>171623</c:v>
                </c:pt>
                <c:pt idx="16">
                  <c:v>164114</c:v>
                </c:pt>
                <c:pt idx="17">
                  <c:v>115559</c:v>
                </c:pt>
                <c:pt idx="18">
                  <c:v>83959</c:v>
                </c:pt>
                <c:pt idx="19">
                  <c:v>64431</c:v>
                </c:pt>
                <c:pt idx="20">
                  <c:v>79372</c:v>
                </c:pt>
                <c:pt idx="21">
                  <c:v>3673</c:v>
                </c:pt>
                <c:pt idx="22">
                  <c:v>1300</c:v>
                </c:pt>
                <c:pt idx="23">
                  <c:v>106474</c:v>
                </c:pt>
                <c:pt idx="24">
                  <c:v>103654</c:v>
                </c:pt>
                <c:pt idx="25">
                  <c:v>53626</c:v>
                </c:pt>
                <c:pt idx="26">
                  <c:v>119957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53-4095-B15C-79FFCE226088}"/>
            </c:ext>
          </c:extLst>
        </c:ser>
        <c:ser>
          <c:idx val="3"/>
          <c:order val="2"/>
          <c:tx>
            <c:v>Linéaire (20 %)</c:v>
          </c:tx>
          <c:spPr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ln>
                <a:noFill/>
              </a:ln>
            </c:spPr>
          </c:marker>
          <c:xVal>
            <c:numRef>
              <c:f>MG_medoc!$D$2:$D$28</c:f>
              <c:numCache>
                <c:formatCode>General</c:formatCode>
                <c:ptCount val="27"/>
                <c:pt idx="0">
                  <c:v>129739</c:v>
                </c:pt>
                <c:pt idx="1">
                  <c:v>113145</c:v>
                </c:pt>
                <c:pt idx="2">
                  <c:v>66016</c:v>
                </c:pt>
                <c:pt idx="3">
                  <c:v>39714</c:v>
                </c:pt>
                <c:pt idx="4">
                  <c:v>28203</c:v>
                </c:pt>
                <c:pt idx="5">
                  <c:v>39634</c:v>
                </c:pt>
                <c:pt idx="6">
                  <c:v>32034</c:v>
                </c:pt>
                <c:pt idx="7">
                  <c:v>21379</c:v>
                </c:pt>
                <c:pt idx="8">
                  <c:v>146161</c:v>
                </c:pt>
                <c:pt idx="9">
                  <c:v>138864</c:v>
                </c:pt>
                <c:pt idx="10">
                  <c:v>89749</c:v>
                </c:pt>
                <c:pt idx="11">
                  <c:v>47136</c:v>
                </c:pt>
                <c:pt idx="12">
                  <c:v>19823</c:v>
                </c:pt>
                <c:pt idx="13">
                  <c:v>151525</c:v>
                </c:pt>
                <c:pt idx="14">
                  <c:v>137399</c:v>
                </c:pt>
                <c:pt idx="15">
                  <c:v>171623</c:v>
                </c:pt>
                <c:pt idx="16">
                  <c:v>164114</c:v>
                </c:pt>
                <c:pt idx="17">
                  <c:v>115559</c:v>
                </c:pt>
                <c:pt idx="18">
                  <c:v>83959</c:v>
                </c:pt>
                <c:pt idx="19">
                  <c:v>64431</c:v>
                </c:pt>
                <c:pt idx="20">
                  <c:v>79372</c:v>
                </c:pt>
                <c:pt idx="21">
                  <c:v>3673</c:v>
                </c:pt>
                <c:pt idx="22">
                  <c:v>1300</c:v>
                </c:pt>
                <c:pt idx="23">
                  <c:v>106474</c:v>
                </c:pt>
                <c:pt idx="24">
                  <c:v>103654</c:v>
                </c:pt>
                <c:pt idx="25">
                  <c:v>53626</c:v>
                </c:pt>
                <c:pt idx="26">
                  <c:v>119957</c:v>
                </c:pt>
              </c:numCache>
            </c:numRef>
          </c:xVal>
          <c:yVal>
            <c:numRef>
              <c:f>MG_medoc!$E$2:$E$33</c:f>
              <c:numCache>
                <c:formatCode>General</c:formatCode>
                <c:ptCount val="32"/>
                <c:pt idx="0">
                  <c:v>155686.79999999999</c:v>
                </c:pt>
                <c:pt idx="1">
                  <c:v>135774</c:v>
                </c:pt>
                <c:pt idx="2">
                  <c:v>79219.199999999997</c:v>
                </c:pt>
                <c:pt idx="3">
                  <c:v>47656.799999999996</c:v>
                </c:pt>
                <c:pt idx="4">
                  <c:v>33843.599999999999</c:v>
                </c:pt>
                <c:pt idx="5">
                  <c:v>47560.799999999996</c:v>
                </c:pt>
                <c:pt idx="6">
                  <c:v>38440.799999999996</c:v>
                </c:pt>
                <c:pt idx="7">
                  <c:v>25654.799999999996</c:v>
                </c:pt>
                <c:pt idx="8">
                  <c:v>175393.19999999998</c:v>
                </c:pt>
                <c:pt idx="9">
                  <c:v>166636.79999999999</c:v>
                </c:pt>
                <c:pt idx="10">
                  <c:v>107698.8</c:v>
                </c:pt>
                <c:pt idx="11">
                  <c:v>56563.199999999997</c:v>
                </c:pt>
                <c:pt idx="12">
                  <c:v>23787.599999999995</c:v>
                </c:pt>
                <c:pt idx="13">
                  <c:v>181830</c:v>
                </c:pt>
                <c:pt idx="14">
                  <c:v>164878.79999999999</c:v>
                </c:pt>
                <c:pt idx="15">
                  <c:v>205947.6</c:v>
                </c:pt>
                <c:pt idx="16">
                  <c:v>196936.8</c:v>
                </c:pt>
                <c:pt idx="17">
                  <c:v>138670.79999999999</c:v>
                </c:pt>
                <c:pt idx="18">
                  <c:v>100750.8</c:v>
                </c:pt>
                <c:pt idx="19">
                  <c:v>77317.2</c:v>
                </c:pt>
                <c:pt idx="20">
                  <c:v>95246.399999999994</c:v>
                </c:pt>
                <c:pt idx="21">
                  <c:v>4407.6000000000013</c:v>
                </c:pt>
                <c:pt idx="22">
                  <c:v>1560</c:v>
                </c:pt>
                <c:pt idx="23">
                  <c:v>127768.79999999999</c:v>
                </c:pt>
                <c:pt idx="24">
                  <c:v>124384.79999999999</c:v>
                </c:pt>
                <c:pt idx="25">
                  <c:v>64351.199999999997</c:v>
                </c:pt>
                <c:pt idx="26">
                  <c:v>143948.4</c:v>
                </c:pt>
                <c:pt idx="27">
                  <c:v>141778.79999999999</c:v>
                </c:pt>
                <c:pt idx="28">
                  <c:v>80094</c:v>
                </c:pt>
                <c:pt idx="29">
                  <c:v>36624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53-4095-B15C-79FFCE226088}"/>
            </c:ext>
          </c:extLst>
        </c:ser>
        <c:ser>
          <c:idx val="1"/>
          <c:order val="3"/>
          <c:tx>
            <c:v>Linéaire (-20 %)</c:v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MG_medoc!$D$2:$D$28</c:f>
              <c:numCache>
                <c:formatCode>General</c:formatCode>
                <c:ptCount val="27"/>
                <c:pt idx="0">
                  <c:v>129739</c:v>
                </c:pt>
                <c:pt idx="1">
                  <c:v>113145</c:v>
                </c:pt>
                <c:pt idx="2">
                  <c:v>66016</c:v>
                </c:pt>
                <c:pt idx="3">
                  <c:v>39714</c:v>
                </c:pt>
                <c:pt idx="4">
                  <c:v>28203</c:v>
                </c:pt>
                <c:pt idx="5">
                  <c:v>39634</c:v>
                </c:pt>
                <c:pt idx="6">
                  <c:v>32034</c:v>
                </c:pt>
                <c:pt idx="7">
                  <c:v>21379</c:v>
                </c:pt>
                <c:pt idx="8">
                  <c:v>146161</c:v>
                </c:pt>
                <c:pt idx="9">
                  <c:v>138864</c:v>
                </c:pt>
                <c:pt idx="10">
                  <c:v>89749</c:v>
                </c:pt>
                <c:pt idx="11">
                  <c:v>47136</c:v>
                </c:pt>
                <c:pt idx="12">
                  <c:v>19823</c:v>
                </c:pt>
                <c:pt idx="13">
                  <c:v>151525</c:v>
                </c:pt>
                <c:pt idx="14">
                  <c:v>137399</c:v>
                </c:pt>
                <c:pt idx="15">
                  <c:v>171623</c:v>
                </c:pt>
                <c:pt idx="16">
                  <c:v>164114</c:v>
                </c:pt>
                <c:pt idx="17">
                  <c:v>115559</c:v>
                </c:pt>
                <c:pt idx="18">
                  <c:v>83959</c:v>
                </c:pt>
                <c:pt idx="19">
                  <c:v>64431</c:v>
                </c:pt>
                <c:pt idx="20">
                  <c:v>79372</c:v>
                </c:pt>
                <c:pt idx="21">
                  <c:v>3673</c:v>
                </c:pt>
                <c:pt idx="22">
                  <c:v>1300</c:v>
                </c:pt>
                <c:pt idx="23">
                  <c:v>106474</c:v>
                </c:pt>
                <c:pt idx="24">
                  <c:v>103654</c:v>
                </c:pt>
                <c:pt idx="25">
                  <c:v>53626</c:v>
                </c:pt>
                <c:pt idx="26">
                  <c:v>119957</c:v>
                </c:pt>
              </c:numCache>
            </c:numRef>
          </c:xVal>
          <c:yVal>
            <c:numRef>
              <c:f>MG_medoc!$F$2:$F$33</c:f>
              <c:numCache>
                <c:formatCode>General</c:formatCode>
                <c:ptCount val="32"/>
                <c:pt idx="0">
                  <c:v>103791.20000000001</c:v>
                </c:pt>
                <c:pt idx="1">
                  <c:v>90516</c:v>
                </c:pt>
                <c:pt idx="2">
                  <c:v>52812.800000000003</c:v>
                </c:pt>
                <c:pt idx="3">
                  <c:v>31771.200000000001</c:v>
                </c:pt>
                <c:pt idx="4">
                  <c:v>22562.400000000001</c:v>
                </c:pt>
                <c:pt idx="5">
                  <c:v>31707.200000000001</c:v>
                </c:pt>
                <c:pt idx="6">
                  <c:v>25627.200000000001</c:v>
                </c:pt>
                <c:pt idx="7">
                  <c:v>17103.2</c:v>
                </c:pt>
                <c:pt idx="8">
                  <c:v>116928.8</c:v>
                </c:pt>
                <c:pt idx="9">
                  <c:v>111091.20000000001</c:v>
                </c:pt>
                <c:pt idx="10">
                  <c:v>71799.199999999997</c:v>
                </c:pt>
                <c:pt idx="11">
                  <c:v>37708.800000000003</c:v>
                </c:pt>
                <c:pt idx="12">
                  <c:v>15858.400000000001</c:v>
                </c:pt>
                <c:pt idx="13">
                  <c:v>121220</c:v>
                </c:pt>
                <c:pt idx="14">
                  <c:v>109919.20000000001</c:v>
                </c:pt>
                <c:pt idx="15">
                  <c:v>137298.4</c:v>
                </c:pt>
                <c:pt idx="16">
                  <c:v>131291.20000000001</c:v>
                </c:pt>
                <c:pt idx="17">
                  <c:v>92447.200000000012</c:v>
                </c:pt>
                <c:pt idx="18">
                  <c:v>67167.199999999997</c:v>
                </c:pt>
                <c:pt idx="19">
                  <c:v>51544.800000000003</c:v>
                </c:pt>
                <c:pt idx="20">
                  <c:v>63497.600000000006</c:v>
                </c:pt>
                <c:pt idx="21">
                  <c:v>2938.4</c:v>
                </c:pt>
                <c:pt idx="22">
                  <c:v>1040</c:v>
                </c:pt>
                <c:pt idx="23">
                  <c:v>85179.200000000012</c:v>
                </c:pt>
                <c:pt idx="24">
                  <c:v>82923.200000000012</c:v>
                </c:pt>
                <c:pt idx="25">
                  <c:v>42900.800000000003</c:v>
                </c:pt>
                <c:pt idx="26">
                  <c:v>95965.6</c:v>
                </c:pt>
                <c:pt idx="27">
                  <c:v>94519.200000000012</c:v>
                </c:pt>
                <c:pt idx="28">
                  <c:v>53396</c:v>
                </c:pt>
                <c:pt idx="29">
                  <c:v>24416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53-4095-B15C-79FFCE226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35552"/>
        <c:axId val="42550016"/>
      </c:scatterChart>
      <c:valAx>
        <c:axId val="42535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/>
                  <a:t>Données Labos – IMS-CSD</a:t>
                </a:r>
                <a:endParaRPr lang="fr-FR" sz="1000" b="1" i="0" baseline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2550016"/>
        <c:crosses val="autoZero"/>
        <c:crossBetween val="midCat"/>
      </c:valAx>
      <c:valAx>
        <c:axId val="42550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/>
                  <a:t>Mesures  Labos</a:t>
                </a:r>
                <a:endParaRPr lang="fr-FR" sz="1000" b="1" i="0" baseline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42535552"/>
        <c:crosses val="autoZero"/>
        <c:crossBetween val="midCat"/>
      </c:valAx>
      <c:spPr>
        <a:noFill/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0.10843</cdr:x>
      <cdr:y>0.59041</cdr:y>
    </cdr:from>
    <cdr:to>
      <cdr:x>0.18009</cdr:x>
      <cdr:y>0.66113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876300" y="2099310"/>
          <a:ext cx="57912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0.39035</cdr:x>
      <cdr:y>0.73614</cdr:y>
    </cdr:from>
    <cdr:to>
      <cdr:x>0.5035</cdr:x>
      <cdr:y>0.84115</cdr:y>
    </cdr:to>
    <cdr:sp macro="" textlink="">
      <cdr:nvSpPr>
        <cdr:cNvPr id="13" name="ZoneTexte 12"/>
        <cdr:cNvSpPr txBox="1"/>
      </cdr:nvSpPr>
      <cdr:spPr>
        <a:xfrm xmlns:a="http://schemas.openxmlformats.org/drawingml/2006/main">
          <a:off x="3154680" y="2617470"/>
          <a:ext cx="914400" cy="373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0.25175</cdr:x>
      <cdr:y>0.77043</cdr:y>
    </cdr:from>
    <cdr:to>
      <cdr:x>0.42429</cdr:x>
      <cdr:y>0.83257</cdr:y>
    </cdr:to>
    <cdr:sp macro="" textlink="">
      <cdr:nvSpPr>
        <cdr:cNvPr id="17" name="ZoneTexte 16"/>
        <cdr:cNvSpPr txBox="1"/>
      </cdr:nvSpPr>
      <cdr:spPr>
        <a:xfrm xmlns:a="http://schemas.openxmlformats.org/drawingml/2006/main">
          <a:off x="2034540" y="2739390"/>
          <a:ext cx="139446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5F0EADE-BC71-4E75-B3FF-700230E1E2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3834B8-2D8D-46A7-AE7E-A830B56A39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0582AF-14D9-4606-A84A-E4A6AB08E479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84246A0-46C8-4394-8135-D5DA98424D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36457582-EBFB-4965-B790-E337B45D5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EAC8B2-B1F2-4414-A148-7D1324669D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6737E7-80FE-42EB-91EB-5D7E6933C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0E59B2-BCAC-4918-ABF5-510ED6FBFC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t"/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4D2660-5A62-4F90-B583-AADA9CD580FA}" type="slidenum">
              <a:rPr lang="fr-FR" altLang="fr-FR">
                <a:solidFill>
                  <a:prstClr val="black"/>
                </a:solidFill>
              </a:rPr>
              <a:pPr/>
              <a:t>23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62AC1-A05C-4852-AC69-E69FF43F810F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069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85EE7-CE3C-4D67-B37D-5153CC62FF21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094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70564-2C52-4D9E-9596-94931D04325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132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300CC-C7F6-4D90-BB23-EA6176B152E9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151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DEC52-4184-4037-80F7-4D243D424D65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E99BC-830A-4A77-BC5C-1B417E9FA8E2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473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246BC-1731-4AA7-BFE4-354DEC660923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300CC-C7F6-4D90-BB23-EA6176B152E9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824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E556D-B321-4AF9-AE80-2C585358CD66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470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F9000-4D05-42C5-A90F-870FA4F7810A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t"/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4D2660-5A62-4F90-B583-AADA9CD580FA}" type="slidenum">
              <a:rPr lang="fr-FR" altLang="fr-FR">
                <a:solidFill>
                  <a:prstClr val="black"/>
                </a:solidFill>
              </a:rPr>
              <a:pPr/>
              <a:t>24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839D0-DE7F-43B8-807D-5DBC4476581C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40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D3026-8DCD-4509-9AB5-5DF30AD98997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C5B97-846B-45E4-A301-F38F71CEF3EC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944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C5B97-846B-45E4-A301-F38F71CEF3EC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588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>
            <a:extLst>
              <a:ext uri="{FF2B5EF4-FFF2-40B4-BE49-F238E27FC236}">
                <a16:creationId xmlns:a16="http://schemas.microsoft.com/office/drawing/2014/main" id="{570BDB1B-DCC5-4349-9D51-522298769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>
            <a:extLst>
              <a:ext uri="{FF2B5EF4-FFF2-40B4-BE49-F238E27FC236}">
                <a16:creationId xmlns:a16="http://schemas.microsoft.com/office/drawing/2014/main" id="{D6D77894-25D3-49B6-AD4A-500F137725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81924" name="Espace réservé du numéro de diapositive 3">
            <a:extLst>
              <a:ext uri="{FF2B5EF4-FFF2-40B4-BE49-F238E27FC236}">
                <a16:creationId xmlns:a16="http://schemas.microsoft.com/office/drawing/2014/main" id="{16CEBB0F-CEA9-4A5A-A4C6-C7AF07B5A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9290A1-46D2-4595-880B-561320E5D925}" type="slidenum"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pPr/>
              <a:t>77</a:t>
            </a:fld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5" name="Espace réservé du pied de page 4">
            <a:extLst>
              <a:ext uri="{FF2B5EF4-FFF2-40B4-BE49-F238E27FC236}">
                <a16:creationId xmlns:a16="http://schemas.microsoft.com/office/drawing/2014/main" id="{122E9D8B-E0DE-43CC-ABA9-BFEBD15DA5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8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 dirty="0"/>
              <a:t>22/01/2018 : Médecins et patients dans le monde des data, des algorithmes et de l’intelligence artificielle</a:t>
            </a:r>
          </a:p>
          <a:p>
            <a:r>
              <a:rPr lang="fr-FR" altLang="fr-FR" dirty="0"/>
              <a:t>Le </a:t>
            </a:r>
            <a:r>
              <a:rPr lang="fr-FR" altLang="fr-FR" dirty="0" err="1"/>
              <a:t>Cnom</a:t>
            </a:r>
            <a:r>
              <a:rPr lang="fr-FR" altLang="fr-FR" dirty="0"/>
              <a:t> publie un livre blanc et 33 propositions pour  soutenir le développement d’une société numérique au service des soignants et des patients</a:t>
            </a:r>
          </a:p>
          <a:p>
            <a:r>
              <a:rPr lang="fr-FR" altLang="fr-FR" dirty="0"/>
              <a:t>https://www.conseil-national.medecin.fr/node/2563</a:t>
            </a:r>
          </a:p>
          <a:p>
            <a:endParaRPr lang="fr-FR" altLang="fr-FR" dirty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7E485A4-986D-4D5B-A532-73AC2F994CD6}" type="slidenum">
              <a:rPr lang="fr-FR" altLang="fr-FR">
                <a:solidFill>
                  <a:prstClr val="black"/>
                </a:solidFill>
              </a:rPr>
              <a:pPr/>
              <a:t>25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 dirty="0"/>
              <a:t>22/01/2018 : Médecins et patients dans le monde des data, des algorithmes et de l’intelligence artificielle</a:t>
            </a:r>
          </a:p>
          <a:p>
            <a:r>
              <a:rPr lang="fr-FR" altLang="fr-FR" dirty="0"/>
              <a:t>Le </a:t>
            </a:r>
            <a:r>
              <a:rPr lang="fr-FR" altLang="fr-FR" dirty="0" err="1"/>
              <a:t>Cnom</a:t>
            </a:r>
            <a:r>
              <a:rPr lang="fr-FR" altLang="fr-FR" dirty="0"/>
              <a:t> publie un livre blanc et 33 propositions pour  soutenir le développement d’une société numérique au service des soignants et des patients</a:t>
            </a:r>
          </a:p>
          <a:p>
            <a:r>
              <a:rPr lang="fr-FR" altLang="fr-FR" dirty="0"/>
              <a:t>https://www.conseil-national.medecin.fr/node/2563</a:t>
            </a:r>
          </a:p>
          <a:p>
            <a:endParaRPr lang="fr-FR" altLang="fr-FR" dirty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7E485A4-986D-4D5B-A532-73AC2F994CD6}" type="slidenum">
              <a:rPr lang="fr-FR" altLang="fr-FR">
                <a:solidFill>
                  <a:prstClr val="black"/>
                </a:solidFill>
              </a:rPr>
              <a:pPr/>
              <a:t>26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BFA6B10A-B2D3-4833-A252-B52ED60BA8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81D2F47E-99F8-4CD2-993C-FF0D366976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E04BAFB4-7D2B-4F83-8229-5AABABC3B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2638" indent="-300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4913" indent="-239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7513" indent="-239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0113" indent="-239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73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45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17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91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B11920-59C4-44B3-963F-22CBA8BD3327}" type="slidenum">
              <a:rPr lang="fr-FR" altLang="fr-FR" sz="1300"/>
              <a:pPr eaLnBrk="1" hangingPunct="1">
                <a:spcBef>
                  <a:spcPct val="0"/>
                </a:spcBef>
              </a:pPr>
              <a:t>33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78C94-F072-4A03-BC1A-0CE5EE024560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11737" cy="375761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113" y="4761809"/>
            <a:ext cx="5509526" cy="4508640"/>
          </a:xfrm>
          <a:noFill/>
          <a:ln/>
        </p:spPr>
        <p:txBody>
          <a:bodyPr/>
          <a:lstStyle/>
          <a:p>
            <a:pPr marL="203905" indent="-203905"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99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597A-0E70-47B0-AC21-0DB575732EDB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76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46604-CB45-48FD-8179-B6E9EA7D59CF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53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B5BF0-B36A-420D-AE45-7AEEE86A5C7B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305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396EC7E6-3F69-49EA-AD8A-98479806EB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E3E447E-601F-432D-8E8B-7E83A1BB7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  <a:ln w="38100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44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EE82F14-AA7F-4963-805C-FEB708E3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BC73370-7B2A-4186-A050-C8591A24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du 28 mars 2019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CD6B3B4-6101-4969-8506-8D699863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F765-4E8D-4E24-8ABA-78BE836B4B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30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6407EB-AFBA-46B1-8636-F6CAD6EB8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3B7774-EE4F-4821-B87D-24FEDB76C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3305B2-AA22-4239-9A8E-E6F6BB91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595C3-FB48-4142-8162-CB171129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A493B-D3C5-471E-A753-B7CD3F00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1FB2-7372-4F7B-AA2A-84EBC20118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1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63E3-A0D0-40A6-9F06-4EA00EC7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3456-BB29-4CE9-8B18-EBC1E1F7D8EA}" type="datetimeFigureOut">
              <a:rPr lang="fr-FR"/>
              <a:pPr>
                <a:defRPr/>
              </a:pPr>
              <a:t>27/03/2019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4AD5C-7752-40B4-92FB-E00EDB04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03F2D-7AB9-4780-909F-BA953990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A929-1A08-4D23-8263-535665F110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47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0F9C579F-E8DB-4B74-A7C8-9D348D5FB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188"/>
            <a:ext cx="20177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1A2AE7-BBB8-42F7-B020-12FB847F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102" y="365125"/>
            <a:ext cx="7591697" cy="1460500"/>
          </a:xfrm>
          <a:noFill/>
          <a:ln w="2540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algn="ctr">
              <a:defRPr lang="fr-FR" sz="3600" b="1" i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10A4B-059F-409D-B65C-53EBB314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1E65029-484A-437D-87C9-510A12EB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F725F14-22D9-48A0-90F2-977DC9BA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424B8D9-3CB1-48CA-B93E-73FFDD05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3399-C497-4ED1-ACAD-5496182984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18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7FC29324-1081-4BA7-9D8D-6DB21E8270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188"/>
            <a:ext cx="20177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33C529-99E1-4EE2-BD0A-0A950AFED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3D3A39-DE4B-403C-B4D3-A8EB3A9CA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E02B429-95DA-448C-AE85-2A134B65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102" y="365125"/>
            <a:ext cx="7591697" cy="1460500"/>
          </a:xfrm>
          <a:noFill/>
          <a:ln w="38100">
            <a:solidFill>
              <a:schemeClr val="tx1"/>
            </a:solidFill>
          </a:ln>
        </p:spPr>
        <p:txBody>
          <a:bodyPr/>
          <a:lstStyle>
            <a:lvl1pPr algn="ct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C88D94E4-BF40-4CE9-A80D-8D5075F5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76E9E7FB-C86A-40D9-BAFE-D71B56E2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Assemblee Générale 22 mars 2018</a:t>
            </a:r>
            <a:endParaRPr lang="fr-FR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85A12FD-5E2F-43EA-8FFF-8CCDFFDA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74E1-4FA0-40D4-BBD0-3D907C64FB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832F9-51FD-44A4-AF99-38BBA32E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48F6A3-5A43-4E2B-9C2E-BF6DD9AB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22FF24-286A-4EC3-AB19-47293688C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1F3837-281F-43FA-843D-5C6C355D6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F42373-2285-45D3-92F4-94015AF50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3127C95-9F12-4C74-9B75-A44EEFAA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ADD8F42-4854-444C-B0B3-53AE8177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4B17F0B-CDAD-4459-8B46-3C7166C3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5C43-CEF9-416D-B280-BE7B1E5D11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51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44968-E123-403B-930F-2B1F126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629005A8-16B3-4C6E-8033-02DE1B2D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7E1E003-063A-4C20-B54E-10C4A4D6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FF21002-02EA-4A3E-87A0-6B2A1CD0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98C6-BD5E-4E53-A7FB-A51AE58DA1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1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D82CDB9-6533-4281-83F3-BA8D15BD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B421CC4-5106-46B6-BC78-8AEFF916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737136-3027-40F3-B5E1-B41D62A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67DB-947C-42C3-94BB-7182AF1B0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96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BA295-CC86-4C5D-A83A-E02B334A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BCFAE-A04A-40B1-A7A2-CEB3CB4A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987C32-0342-45A9-9738-3CB07B874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2E7484C-991D-492C-B5FE-8211A22A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55ED256-BA3B-40FE-B487-AD1C679C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6EF1D0C-3ADC-4BA5-A990-ABF76FEB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AEFD-E72B-45ED-B9E4-27695DC65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12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6BAAE-B1BF-4331-A175-6924E92A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E5FD68-246D-4623-AABF-B6B8FF5F8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E76957-E5B6-4BAB-A9BE-805AB0932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BC5F12C-E77B-46DE-AA03-E16BE45C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7C0EBF3-1866-4BD9-B3A6-42B995E9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A828AFD-8AD7-4730-817A-D0F16BF4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9B60-8204-4C18-9D1F-0C6762F20D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5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BEC56-B2A4-4E83-BB46-0268FD15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83EB30-7554-4E90-83DA-8C42405F2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21DC9E-66F5-4106-BAFE-156DFC64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D09875-95FD-4A2C-B921-885DA91B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A5C3A4-FCA0-47FF-98AC-309D0B30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15BD-CB37-4CED-84F9-A9231CCF40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ADC81FB-6850-4BB5-A8E6-2AF2CA36C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46317C9-507E-41B9-B02C-9C1ABFCFC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2C386C-0E63-4BCB-93FF-4CF0677CE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1E84F-A827-4D70-8778-99AF62920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557481-3B71-40FD-8279-67B4858C6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05A279-7F62-40B8-8EC4-EF2A7E27C7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4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4">
            <a:extLst>
              <a:ext uri="{FF2B5EF4-FFF2-40B4-BE49-F238E27FC236}">
                <a16:creationId xmlns:a16="http://schemas.microsoft.com/office/drawing/2014/main" id="{9092D0FB-C61D-4F32-A5EB-F8224542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835150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6">
            <a:extLst>
              <a:ext uri="{FF2B5EF4-FFF2-40B4-BE49-F238E27FC236}">
                <a16:creationId xmlns:a16="http://schemas.microsoft.com/office/drawing/2014/main" id="{96AFB218-A87F-40C4-8ED9-AC09AEF4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06425"/>
            <a:ext cx="14303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17">
            <a:extLst>
              <a:ext uri="{FF2B5EF4-FFF2-40B4-BE49-F238E27FC236}">
                <a16:creationId xmlns:a16="http://schemas.microsoft.com/office/drawing/2014/main" id="{101C1881-7717-40CA-92C2-18841483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73175"/>
            <a:ext cx="13827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19">
            <a:extLst>
              <a:ext uri="{FF2B5EF4-FFF2-40B4-BE49-F238E27FC236}">
                <a16:creationId xmlns:a16="http://schemas.microsoft.com/office/drawing/2014/main" id="{73581998-9BF2-4950-AAA5-441CDD7A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407180"/>
            <a:ext cx="27638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20">
            <a:extLst>
              <a:ext uri="{FF2B5EF4-FFF2-40B4-BE49-F238E27FC236}">
                <a16:creationId xmlns:a16="http://schemas.microsoft.com/office/drawing/2014/main" id="{D9B7AEF9-C05A-4E0F-B365-87A0F830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300058"/>
            <a:ext cx="1746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21">
            <a:extLst>
              <a:ext uri="{FF2B5EF4-FFF2-40B4-BE49-F238E27FC236}">
                <a16:creationId xmlns:a16="http://schemas.microsoft.com/office/drawing/2014/main" id="{A1D398EE-19D3-417A-9D17-C0D77D4A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00120"/>
            <a:ext cx="12160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22">
            <a:extLst>
              <a:ext uri="{FF2B5EF4-FFF2-40B4-BE49-F238E27FC236}">
                <a16:creationId xmlns:a16="http://schemas.microsoft.com/office/drawing/2014/main" id="{FFA20A64-4BEC-44A8-B97A-04C1BFF9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849349"/>
            <a:ext cx="2684462" cy="48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 23">
            <a:extLst>
              <a:ext uri="{FF2B5EF4-FFF2-40B4-BE49-F238E27FC236}">
                <a16:creationId xmlns:a16="http://schemas.microsoft.com/office/drawing/2014/main" id="{84317208-094E-4B9A-AF9B-3F456203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518677"/>
            <a:ext cx="19653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 24">
            <a:extLst>
              <a:ext uri="{FF2B5EF4-FFF2-40B4-BE49-F238E27FC236}">
                <a16:creationId xmlns:a16="http://schemas.microsoft.com/office/drawing/2014/main" id="{052473F3-F4FA-4EA4-9742-19CCFC35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7" y="6370638"/>
            <a:ext cx="28035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25">
            <a:extLst>
              <a:ext uri="{FF2B5EF4-FFF2-40B4-BE49-F238E27FC236}">
                <a16:creationId xmlns:a16="http://schemas.microsoft.com/office/drawing/2014/main" id="{991D0D9E-42E9-455B-A607-DA237140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600075"/>
            <a:ext cx="2184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 27">
            <a:extLst>
              <a:ext uri="{FF2B5EF4-FFF2-40B4-BE49-F238E27FC236}">
                <a16:creationId xmlns:a16="http://schemas.microsoft.com/office/drawing/2014/main" id="{0A4A46AD-CF0B-4922-ABD4-3495FB95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241675"/>
            <a:ext cx="11080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age 28">
            <a:extLst>
              <a:ext uri="{FF2B5EF4-FFF2-40B4-BE49-F238E27FC236}">
                <a16:creationId xmlns:a16="http://schemas.microsoft.com/office/drawing/2014/main" id="{56D63CC6-2F70-499B-9EB4-0CEDEB755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143375"/>
            <a:ext cx="20764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Image 29">
            <a:extLst>
              <a:ext uri="{FF2B5EF4-FFF2-40B4-BE49-F238E27FC236}">
                <a16:creationId xmlns:a16="http://schemas.microsoft.com/office/drawing/2014/main" id="{26A59C31-4FA3-4290-AE19-0DF486B5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871538"/>
            <a:ext cx="16875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Image 30">
            <a:extLst>
              <a:ext uri="{FF2B5EF4-FFF2-40B4-BE49-F238E27FC236}">
                <a16:creationId xmlns:a16="http://schemas.microsoft.com/office/drawing/2014/main" id="{4EB2D35C-14C9-4CB1-9BBA-34907120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885825"/>
            <a:ext cx="1917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Image 31">
            <a:extLst>
              <a:ext uri="{FF2B5EF4-FFF2-40B4-BE49-F238E27FC236}">
                <a16:creationId xmlns:a16="http://schemas.microsoft.com/office/drawing/2014/main" id="{E0004605-55FC-439F-AEB6-F5F7ABD4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6310313"/>
            <a:ext cx="1733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Image 32">
            <a:extLst>
              <a:ext uri="{FF2B5EF4-FFF2-40B4-BE49-F238E27FC236}">
                <a16:creationId xmlns:a16="http://schemas.microsoft.com/office/drawing/2014/main" id="{A4A5FD45-26ED-4098-B129-1C278899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893888"/>
            <a:ext cx="1755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Image 33">
            <a:extLst>
              <a:ext uri="{FF2B5EF4-FFF2-40B4-BE49-F238E27FC236}">
                <a16:creationId xmlns:a16="http://schemas.microsoft.com/office/drawing/2014/main" id="{8EC3A878-B8F0-4C25-866A-2743A3F6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2703513"/>
            <a:ext cx="27606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Image 34">
            <a:extLst>
              <a:ext uri="{FF2B5EF4-FFF2-40B4-BE49-F238E27FC236}">
                <a16:creationId xmlns:a16="http://schemas.microsoft.com/office/drawing/2014/main" id="{21406A80-71DD-46B5-9487-3D8236F2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3106738"/>
            <a:ext cx="1971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Image 35">
            <a:extLst>
              <a:ext uri="{FF2B5EF4-FFF2-40B4-BE49-F238E27FC236}">
                <a16:creationId xmlns:a16="http://schemas.microsoft.com/office/drawing/2014/main" id="{0A7AA456-248E-491C-AF55-338B7F6E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910013"/>
            <a:ext cx="17224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Image 36">
            <a:extLst>
              <a:ext uri="{FF2B5EF4-FFF2-40B4-BE49-F238E27FC236}">
                <a16:creationId xmlns:a16="http://schemas.microsoft.com/office/drawing/2014/main" id="{DA724047-F0F5-414C-8255-3E049672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409950"/>
            <a:ext cx="9969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Image 37">
            <a:extLst>
              <a:ext uri="{FF2B5EF4-FFF2-40B4-BE49-F238E27FC236}">
                <a16:creationId xmlns:a16="http://schemas.microsoft.com/office/drawing/2014/main" id="{C460D732-654A-4F02-BEB6-AC069B65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70338"/>
            <a:ext cx="1708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Image 38">
            <a:extLst>
              <a:ext uri="{FF2B5EF4-FFF2-40B4-BE49-F238E27FC236}">
                <a16:creationId xmlns:a16="http://schemas.microsoft.com/office/drawing/2014/main" id="{3C944651-7BA8-4573-8702-6DDFA587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862513"/>
            <a:ext cx="1576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Image 39">
            <a:extLst>
              <a:ext uri="{FF2B5EF4-FFF2-40B4-BE49-F238E27FC236}">
                <a16:creationId xmlns:a16="http://schemas.microsoft.com/office/drawing/2014/main" id="{35508461-E3E5-4407-979B-AD56DE85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18185" r="2020" b="19171"/>
          <a:stretch>
            <a:fillRect/>
          </a:stretch>
        </p:blipFill>
        <p:spPr bwMode="auto">
          <a:xfrm>
            <a:off x="8742363" y="1604963"/>
            <a:ext cx="1695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Image 40">
            <a:extLst>
              <a:ext uri="{FF2B5EF4-FFF2-40B4-BE49-F238E27FC236}">
                <a16:creationId xmlns:a16="http://schemas.microsoft.com/office/drawing/2014/main" id="{A87D6978-3A96-4E19-992A-21FFEAC7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422900"/>
            <a:ext cx="1228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Image 42">
            <a:extLst>
              <a:ext uri="{FF2B5EF4-FFF2-40B4-BE49-F238E27FC236}">
                <a16:creationId xmlns:a16="http://schemas.microsoft.com/office/drawing/2014/main" id="{5FCAAB80-7F32-42DC-AF5D-A89342BB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59" y="5430838"/>
            <a:ext cx="1282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Image 43">
            <a:extLst>
              <a:ext uri="{FF2B5EF4-FFF2-40B4-BE49-F238E27FC236}">
                <a16:creationId xmlns:a16="http://schemas.microsoft.com/office/drawing/2014/main" id="{F9D2CFE0-F605-4112-B1B3-E9FA3463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941005"/>
            <a:ext cx="29924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Image 44">
            <a:extLst>
              <a:ext uri="{FF2B5EF4-FFF2-40B4-BE49-F238E27FC236}">
                <a16:creationId xmlns:a16="http://schemas.microsoft.com/office/drawing/2014/main" id="{71B2C3D2-4427-491B-BD02-2B0BCDC0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887413"/>
            <a:ext cx="14970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Image 45">
            <a:extLst>
              <a:ext uri="{FF2B5EF4-FFF2-40B4-BE49-F238E27FC236}">
                <a16:creationId xmlns:a16="http://schemas.microsoft.com/office/drawing/2014/main" id="{D0CD19E5-9C0E-4796-86D3-35D78C09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13" y="273050"/>
            <a:ext cx="21463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Image 46">
            <a:extLst>
              <a:ext uri="{FF2B5EF4-FFF2-40B4-BE49-F238E27FC236}">
                <a16:creationId xmlns:a16="http://schemas.microsoft.com/office/drawing/2014/main" id="{4A91B9A9-E1F7-403A-BA72-3A767211F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1309688"/>
            <a:ext cx="13731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Image 47">
            <a:extLst>
              <a:ext uri="{FF2B5EF4-FFF2-40B4-BE49-F238E27FC236}">
                <a16:creationId xmlns:a16="http://schemas.microsoft.com/office/drawing/2014/main" id="{188A57A4-CD88-4203-B79B-5572CC4C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3208338"/>
            <a:ext cx="12080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Image 48">
            <a:extLst>
              <a:ext uri="{FF2B5EF4-FFF2-40B4-BE49-F238E27FC236}">
                <a16:creationId xmlns:a16="http://schemas.microsoft.com/office/drawing/2014/main" id="{3986598C-48D6-4CDB-A4D5-1A82E9C6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5" y="2127250"/>
            <a:ext cx="12588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Image 49">
            <a:extLst>
              <a:ext uri="{FF2B5EF4-FFF2-40B4-BE49-F238E27FC236}">
                <a16:creationId xmlns:a16="http://schemas.microsoft.com/office/drawing/2014/main" id="{21A7C51C-C5C2-40DF-AFA5-670FCE28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3" y="2979738"/>
            <a:ext cx="2003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Image 50">
            <a:extLst>
              <a:ext uri="{FF2B5EF4-FFF2-40B4-BE49-F238E27FC236}">
                <a16:creationId xmlns:a16="http://schemas.microsoft.com/office/drawing/2014/main" id="{605D78B6-A3C7-41BE-AF33-B895E879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4532313"/>
            <a:ext cx="16589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Image 51">
            <a:extLst>
              <a:ext uri="{FF2B5EF4-FFF2-40B4-BE49-F238E27FC236}">
                <a16:creationId xmlns:a16="http://schemas.microsoft.com/office/drawing/2014/main" id="{97956E86-2ED2-497C-B750-83938EFB1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761244"/>
            <a:ext cx="19573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Image 53">
            <a:extLst>
              <a:ext uri="{FF2B5EF4-FFF2-40B4-BE49-F238E27FC236}">
                <a16:creationId xmlns:a16="http://schemas.microsoft.com/office/drawing/2014/main" id="{69DE723F-6A2F-4EAB-8F6E-7A8B7A4E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6280150"/>
            <a:ext cx="23764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5AFB49E-6D87-4756-A8D3-31C8C0895581}"/>
              </a:ext>
            </a:extLst>
          </p:cNvPr>
          <p:cNvSpPr txBox="1"/>
          <p:nvPr/>
        </p:nvSpPr>
        <p:spPr>
          <a:xfrm>
            <a:off x="2305050" y="126207"/>
            <a:ext cx="8101013" cy="584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kern="0" dirty="0">
                <a:latin typeface="+mj-lt"/>
                <a:ea typeface="+mj-ea"/>
                <a:cs typeface="+mj-cs"/>
              </a:rPr>
              <a:t>39 Laboratoires adhérents à </a:t>
            </a:r>
            <a:r>
              <a:rPr lang="fr-FR" sz="3200" b="1" kern="0" dirty="0" err="1">
                <a:latin typeface="+mj-lt"/>
                <a:ea typeface="+mj-ea"/>
                <a:cs typeface="+mj-cs"/>
              </a:rPr>
              <a:t>Infostat</a:t>
            </a:r>
            <a:r>
              <a:rPr lang="fr-FR" sz="3200" b="1" kern="0" dirty="0">
                <a:latin typeface="+mj-lt"/>
                <a:ea typeface="+mj-ea"/>
                <a:cs typeface="+mj-cs"/>
              </a:rPr>
              <a:t> en 2018</a:t>
            </a:r>
          </a:p>
        </p:txBody>
      </p:sp>
      <p:pic>
        <p:nvPicPr>
          <p:cNvPr id="9254" name="Picture 2" descr="https://www.chiesi.fr/img/logo_sito.png">
            <a:extLst>
              <a:ext uri="{FF2B5EF4-FFF2-40B4-BE49-F238E27FC236}">
                <a16:creationId xmlns:a16="http://schemas.microsoft.com/office/drawing/2014/main" id="{B27E669D-BD01-4D9A-BC47-88CDC32BD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985963"/>
            <a:ext cx="1971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4" descr="http://www.menarini.fr/_img/menariniLogo.png">
            <a:extLst>
              <a:ext uri="{FF2B5EF4-FFF2-40B4-BE49-F238E27FC236}">
                <a16:creationId xmlns:a16="http://schemas.microsoft.com/office/drawing/2014/main" id="{13CF885B-E075-47D2-9EFF-3A987731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572125"/>
            <a:ext cx="1990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6" descr="Logo">
            <a:extLst>
              <a:ext uri="{FF2B5EF4-FFF2-40B4-BE49-F238E27FC236}">
                <a16:creationId xmlns:a16="http://schemas.microsoft.com/office/drawing/2014/main" id="{CC085D17-A21F-4A3A-9D96-3EB512CC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3638550"/>
            <a:ext cx="1905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Image 6">
            <a:extLst>
              <a:ext uri="{FF2B5EF4-FFF2-40B4-BE49-F238E27FC236}">
                <a16:creationId xmlns:a16="http://schemas.microsoft.com/office/drawing/2014/main" id="{28A5C781-739A-475A-8BB0-E013F6DA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-127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2" descr="https://upload.wikimedia.org/wikipedia/fr/thumb/4/43/Biogaran_Logo.svg/1280px-Biogaran_Logo.svg.png">
            <a:extLst>
              <a:ext uri="{FF2B5EF4-FFF2-40B4-BE49-F238E27FC236}">
                <a16:creationId xmlns:a16="http://schemas.microsoft.com/office/drawing/2014/main" id="{0AF23164-D8DA-46ED-920D-C54375A0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57" y="5350933"/>
            <a:ext cx="1348823" cy="9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0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4088-3D07-49AA-8BF8-BB1C6C6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011887" cy="781504"/>
          </a:xfrm>
        </p:spPr>
        <p:txBody>
          <a:bodyPr>
            <a:normAutofit fontScale="90000"/>
          </a:bodyPr>
          <a:lstStyle/>
          <a:p>
            <a:br>
              <a:rPr lang="fr-FR" altLang="fr-FR" dirty="0"/>
            </a:br>
            <a:r>
              <a:rPr lang="fr-FR" altLang="fr-FR" dirty="0"/>
              <a:t>Bilan  de l’année écoulée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725C3-DEF7-4F46-BEFC-00789D70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1" y="1939924"/>
            <a:ext cx="10515599" cy="3546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VALIDATION DE LA VISITE MEDICALE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Présentation des résultats de 2017 en septembre 2018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Volonté de diffuser les résultats au début de l’année suivante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COMMISSIONS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4 commissions répondant à nos axes stratégiques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Un </a:t>
            </a:r>
            <a:r>
              <a:rPr lang="fr-FR" dirty="0" err="1"/>
              <a:t>booklet</a:t>
            </a:r>
            <a:r>
              <a:rPr lang="fr-FR" dirty="0"/>
              <a:t> diffusé (big data) et plusieurs en préparation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/>
                </a:solidFill>
              </a:rPr>
              <a:t> </a:t>
            </a:r>
            <a:r>
              <a:rPr lang="fr-FR" dirty="0"/>
              <a:t>Un lieu de rencontres et d’échanges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981EE-4949-4C72-ACA6-7E4BDDC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697CC-62FC-4D09-B5AD-078B092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83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4088-3D07-49AA-8BF8-BB1C6C6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011887" cy="781504"/>
          </a:xfrm>
        </p:spPr>
        <p:txBody>
          <a:bodyPr>
            <a:normAutofit fontScale="90000"/>
          </a:bodyPr>
          <a:lstStyle/>
          <a:p>
            <a:br>
              <a:rPr lang="fr-FR" altLang="fr-FR" dirty="0"/>
            </a:br>
            <a:r>
              <a:rPr lang="fr-FR" altLang="fr-FR" dirty="0"/>
              <a:t>Bilan  de l’année écoulée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725C3-DEF7-4F46-BEFC-00789D70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277" y="1334512"/>
            <a:ext cx="10515599" cy="3546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CONSEIL D ADMINISTRATION : 9 membres actifs / 7 laboratoires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Réflexion sur les grandes orientations </a:t>
            </a:r>
            <a:r>
              <a:rPr lang="fr-FR" dirty="0" err="1"/>
              <a:t>Infostat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Orientation &amp; Suivi des commissions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Développement de partenariats avec nos principaux partenaires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981EE-4949-4C72-ACA6-7E4BDDC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697CC-62FC-4D09-B5AD-078B092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421BBCD-DBDC-4924-9F0E-26898CEB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989" y="2215575"/>
            <a:ext cx="28082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2060"/>
                </a:solidFill>
              </a:rPr>
              <a:t>Pierre-Yves DEYDIER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i="1" dirty="0">
                <a:solidFill>
                  <a:srgbClr val="002060"/>
                </a:solidFill>
              </a:rPr>
              <a:t>Pfizer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2060"/>
                </a:solidFill>
              </a:rPr>
              <a:t>Président </a:t>
            </a:r>
            <a:r>
              <a:rPr lang="fr-FR" altLang="fr-FR" sz="1800" b="1" dirty="0" err="1">
                <a:solidFill>
                  <a:srgbClr val="002060"/>
                </a:solidFill>
              </a:rPr>
              <a:t>Infostat</a:t>
            </a:r>
            <a:r>
              <a:rPr lang="fr-FR" altLang="fr-FR" sz="1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874F60D-4A96-41AA-86AB-F865FCDA6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90" y="3689150"/>
            <a:ext cx="3954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C000"/>
                </a:solidFill>
              </a:rPr>
              <a:t>Sébastien HUBERT </a:t>
            </a:r>
            <a:r>
              <a:rPr lang="fr-FR" dirty="0">
                <a:solidFill>
                  <a:srgbClr val="FFC000"/>
                </a:solidFill>
              </a:rPr>
              <a:t>(</a:t>
            </a:r>
            <a:r>
              <a:rPr lang="fr-FR" i="1" dirty="0">
                <a:solidFill>
                  <a:srgbClr val="FFC000"/>
                </a:solidFill>
              </a:rPr>
              <a:t>Pfizer</a:t>
            </a:r>
            <a:r>
              <a:rPr lang="fr-FR" dirty="0">
                <a:solidFill>
                  <a:srgbClr val="FFC000"/>
                </a:solidFill>
              </a:rPr>
              <a:t>)</a:t>
            </a:r>
          </a:p>
          <a:p>
            <a:pPr algn="ctr">
              <a:defRPr/>
            </a:pPr>
            <a:r>
              <a:rPr lang="fr-FR" b="1" dirty="0">
                <a:solidFill>
                  <a:srgbClr val="FFC000"/>
                </a:solidFill>
              </a:rPr>
              <a:t>Francis AUDROIN </a:t>
            </a:r>
            <a:r>
              <a:rPr lang="fr-FR" dirty="0">
                <a:solidFill>
                  <a:srgbClr val="FFC000"/>
                </a:solidFill>
              </a:rPr>
              <a:t>(</a:t>
            </a:r>
            <a:r>
              <a:rPr lang="fr-FR" i="1" dirty="0">
                <a:solidFill>
                  <a:srgbClr val="FFC000"/>
                </a:solidFill>
              </a:rPr>
              <a:t>Bayer Healthcare</a:t>
            </a:r>
            <a:r>
              <a:rPr lang="fr-FR" dirty="0">
                <a:solidFill>
                  <a:srgbClr val="FFC000"/>
                </a:solidFill>
              </a:rPr>
              <a:t>)</a:t>
            </a:r>
          </a:p>
          <a:p>
            <a:pPr algn="ctr">
              <a:defRPr/>
            </a:pPr>
            <a:r>
              <a:rPr lang="fr-FR" i="1" dirty="0">
                <a:solidFill>
                  <a:srgbClr val="FFC000"/>
                </a:solidFill>
              </a:rPr>
              <a:t>          Commission Veille &amp; Digitale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A1F36EB-CED1-43F8-8404-343212F9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797" y="2215575"/>
            <a:ext cx="31321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Marie-Pierre</a:t>
            </a:r>
            <a:r>
              <a:rPr lang="fr-FR" altLang="fr-FR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GIRONIS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Pierre-Fabre </a:t>
            </a:r>
            <a:endParaRPr lang="fr-FR" altLang="fr-FR" sz="16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Commission </a:t>
            </a:r>
            <a:r>
              <a:rPr lang="fr-FR" altLang="fr-FR" sz="1800" i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Quantistat</a:t>
            </a:r>
            <a:endParaRPr lang="fr-FR" altLang="fr-FR" sz="1800" i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Trésorière</a:t>
            </a:r>
            <a:endParaRPr lang="fr-FR" altLang="fr-FR" sz="1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FF6EC4-1801-43CE-8737-158492F3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872" y="2215575"/>
            <a:ext cx="29527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Anne GAUDILLAT </a:t>
            </a:r>
            <a:r>
              <a:rPr lang="fr-FR" altLang="fr-FR" sz="1800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fr-FR" altLang="fr-FR" sz="1800" i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GSK)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Aurélie MATTEI </a:t>
            </a:r>
            <a:r>
              <a:rPr lang="fr-FR" altLang="fr-FR" sz="1800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fr-FR" altLang="fr-FR" sz="1800" i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AZ</a:t>
            </a:r>
            <a:r>
              <a:rPr lang="fr-FR" altLang="fr-FR" sz="1800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) </a:t>
            </a:r>
            <a:r>
              <a:rPr lang="fr-FR" altLang="fr-FR" sz="1600" i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i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Commission SFE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D513B90-77DD-4302-A1E5-CC5234E1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872" y="3689150"/>
            <a:ext cx="2592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Sophie FRIZON-OBERLE</a:t>
            </a:r>
          </a:p>
          <a:p>
            <a:pPr algn="ctr">
              <a:defRPr/>
            </a:pP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            </a:t>
            </a:r>
            <a:r>
              <a:rPr lang="fr-FR" sz="1600" i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Abbvie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	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Membre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7DEA2E3-F9F0-4C31-9098-CF571456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797" y="3628022"/>
            <a:ext cx="36704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660033"/>
                </a:solidFill>
                <a:latin typeface="+mn-lt"/>
                <a:cs typeface="Arial" pitchFamily="34" charset="0"/>
              </a:rPr>
              <a:t>Marie MULLER </a:t>
            </a:r>
            <a:r>
              <a:rPr lang="fr-FR" dirty="0">
                <a:solidFill>
                  <a:srgbClr val="660033"/>
                </a:solidFill>
                <a:latin typeface="+mn-lt"/>
                <a:cs typeface="Arial" pitchFamily="34" charset="0"/>
              </a:rPr>
              <a:t>(Pierre Fabre)</a:t>
            </a:r>
          </a:p>
          <a:p>
            <a:pPr algn="ctr">
              <a:defRPr/>
            </a:pPr>
            <a:r>
              <a:rPr lang="fr-FR" sz="1600" i="1" dirty="0">
                <a:solidFill>
                  <a:srgbClr val="660033"/>
                </a:solidFill>
                <a:latin typeface="+mn-lt"/>
                <a:ea typeface="Calibri" pitchFamily="34" charset="0"/>
                <a:cs typeface="Arial" pitchFamily="34" charset="0"/>
              </a:rPr>
              <a:t>        </a:t>
            </a:r>
            <a:r>
              <a:rPr lang="fr-FR" b="1" i="1" dirty="0">
                <a:solidFill>
                  <a:srgbClr val="660033"/>
                </a:solidFill>
                <a:latin typeface="+mn-lt"/>
                <a:ea typeface="Calibri" pitchFamily="34" charset="0"/>
                <a:cs typeface="Arial" pitchFamily="34" charset="0"/>
              </a:rPr>
              <a:t>Perrine GUYOT </a:t>
            </a:r>
            <a:r>
              <a:rPr lang="fr-FR" sz="1600" i="1" dirty="0">
                <a:solidFill>
                  <a:srgbClr val="660033"/>
                </a:solidFill>
                <a:latin typeface="+mn-lt"/>
                <a:ea typeface="Calibri" pitchFamily="34" charset="0"/>
                <a:cs typeface="Arial" pitchFamily="34" charset="0"/>
              </a:rPr>
              <a:t>(BMS)</a:t>
            </a:r>
            <a:r>
              <a:rPr lang="fr-FR" i="1" dirty="0">
                <a:solidFill>
                  <a:srgbClr val="660033"/>
                </a:solidFill>
                <a:latin typeface="+mn-lt"/>
                <a:ea typeface="Calibri" pitchFamily="34" charset="0"/>
                <a:cs typeface="Arial" pitchFamily="34" charset="0"/>
              </a:rPr>
              <a:t>	</a:t>
            </a:r>
            <a:endParaRPr lang="fr-FR" sz="1600" dirty="0">
              <a:solidFill>
                <a:srgbClr val="660033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US" i="1" dirty="0">
                <a:solidFill>
                  <a:srgbClr val="660033"/>
                </a:solidFill>
                <a:latin typeface="+mn-lt"/>
                <a:ea typeface="Calibri" pitchFamily="34" charset="0"/>
                <a:cs typeface="Arial" pitchFamily="34" charset="0"/>
              </a:rPr>
              <a:t>Commission Ad Hoc</a:t>
            </a:r>
          </a:p>
        </p:txBody>
      </p:sp>
    </p:spTree>
    <p:extLst>
      <p:ext uri="{BB962C8B-B14F-4D97-AF65-F5344CB8AC3E}">
        <p14:creationId xmlns:p14="http://schemas.microsoft.com/office/powerpoint/2010/main" val="95946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8363"/>
            <a:ext cx="9144000" cy="165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dirty="0"/>
              <a:t>Commission </a:t>
            </a:r>
            <a:r>
              <a:rPr lang="fr-FR" sz="3600" b="1" dirty="0"/>
              <a:t>Etude AD HOC</a:t>
            </a:r>
            <a:endParaRPr sz="36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C18A7-A34B-4FE5-9631-981F886F7ABC}" type="slidenum">
              <a:rPr lang="fr-FR"/>
              <a:pPr>
                <a:defRPr/>
              </a:pPr>
              <a:t>12</a:t>
            </a:fld>
            <a:endParaRPr lang="fr-FR"/>
          </a:p>
        </p:txBody>
      </p:sp>
      <p:pic>
        <p:nvPicPr>
          <p:cNvPr id="33797" name="Image 6">
            <a:extLst>
              <a:ext uri="{FF2B5EF4-FFF2-40B4-BE49-F238E27FC236}">
                <a16:creationId xmlns:a16="http://schemas.microsoft.com/office/drawing/2014/main" id="{61C5E091-81F4-4676-BEE6-694F9B10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C001273-FC95-448E-A187-B7991EF616B2}"/>
              </a:ext>
            </a:extLst>
          </p:cNvPr>
          <p:cNvSpPr txBox="1"/>
          <p:nvPr/>
        </p:nvSpPr>
        <p:spPr>
          <a:xfrm>
            <a:off x="4760686" y="4705905"/>
            <a:ext cx="32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Marie Muller / Sophie Attalin</a:t>
            </a:r>
          </a:p>
        </p:txBody>
      </p:sp>
    </p:spTree>
    <p:extLst>
      <p:ext uri="{BB962C8B-B14F-4D97-AF65-F5344CB8AC3E}">
        <p14:creationId xmlns:p14="http://schemas.microsoft.com/office/powerpoint/2010/main" val="276377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1459" y="365125"/>
            <a:ext cx="7591697" cy="736844"/>
          </a:xfrm>
        </p:spPr>
        <p:txBody>
          <a:bodyPr>
            <a:normAutofit fontScale="90000"/>
          </a:bodyPr>
          <a:lstStyle/>
          <a:p>
            <a:r>
              <a:rPr lang="fr-FR" dirty="0"/>
              <a:t>Relance de la commission </a:t>
            </a:r>
            <a:r>
              <a:rPr lang="fr-FR" dirty="0">
                <a:solidFill>
                  <a:schemeClr val="accent6"/>
                </a:solidFill>
              </a:rPr>
              <a:t>en décembre 2018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615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Identification des Process lors de la mise en place des études </a:t>
            </a:r>
            <a:r>
              <a:rPr lang="fr-FR" dirty="0" err="1"/>
              <a:t>ad’hoc</a:t>
            </a:r>
            <a:endParaRPr lang="fr-FR" dirty="0"/>
          </a:p>
          <a:p>
            <a:endParaRPr lang="fr-FR" sz="2000" dirty="0"/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dirty="0"/>
              <a:t> Questionnaire pour identifier les problèmes et les besoins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dirty="0"/>
              <a:t> Intervention de collègues d’un service PV d’un laboratoire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dirty="0"/>
              <a:t> Partage des process par les laboratoires 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Achat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Contrat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PV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RGPD</a:t>
            </a:r>
          </a:p>
          <a:p>
            <a:pPr lvl="2">
              <a:buClr>
                <a:srgbClr val="FF3300"/>
              </a:buClr>
              <a:buFont typeface="Wingdings" panose="05000000000000000000" pitchFamily="2" charset="2"/>
              <a:buChar char="ü"/>
            </a:pPr>
            <a:endParaRPr lang="fr-FR" dirty="0"/>
          </a:p>
          <a:p>
            <a:pPr marL="457200" lvl="1" indent="0">
              <a:buClr>
                <a:srgbClr val="FF3300"/>
              </a:buClr>
              <a:buNone/>
            </a:pPr>
            <a:r>
              <a:rPr lang="fr-FR" dirty="0"/>
              <a:t>Mise en évidence des process où l’on peut gagner du temps</a:t>
            </a:r>
          </a:p>
          <a:p>
            <a:pPr marL="457200" lvl="1" indent="0">
              <a:buClr>
                <a:srgbClr val="FF3300"/>
              </a:buClr>
              <a:buNone/>
            </a:pPr>
            <a:r>
              <a:rPr lang="fr-FR" dirty="0"/>
              <a:t>Enrichissement mutuel grâce à l’intervention des personnes du service PV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Assemblee Générale 28 mars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25" y="5580184"/>
            <a:ext cx="725806" cy="83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82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781908" y="4337541"/>
            <a:ext cx="8780584" cy="157089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rgbClr val="FF3300"/>
              </a:buClr>
              <a:buNone/>
            </a:pPr>
            <a:r>
              <a:rPr lang="fr-FR" sz="2800" dirty="0">
                <a:solidFill>
                  <a:schemeClr val="tx1"/>
                </a:solidFill>
              </a:rPr>
              <a:t>Prochaine réunion le 19 avril à 13h </a:t>
            </a:r>
          </a:p>
          <a:p>
            <a:pPr marL="0" indent="0" algn="ctr">
              <a:buClr>
                <a:srgbClr val="FF3300"/>
              </a:buClr>
              <a:buNone/>
            </a:pPr>
            <a:r>
              <a:rPr lang="fr-FR" sz="2800" dirty="0">
                <a:solidFill>
                  <a:schemeClr val="tx1"/>
                </a:solidFill>
              </a:rPr>
              <a:t>chez Pierre Fabre à Boulogne Billancourt</a:t>
            </a:r>
          </a:p>
          <a:p>
            <a:pPr marL="0" indent="0" algn="ctr">
              <a:buClr>
                <a:srgbClr val="FF3300"/>
              </a:buClr>
              <a:buNone/>
            </a:pPr>
            <a:r>
              <a:rPr lang="fr-FR" sz="2000" dirty="0">
                <a:solidFill>
                  <a:schemeClr val="tx1"/>
                </a:solidFill>
              </a:rPr>
              <a:t>IQVIA viendra nous présenter la mise en place du RGPD pour le fichier </a:t>
            </a:r>
            <a:r>
              <a:rPr lang="fr-FR" sz="2000" dirty="0" err="1">
                <a:solidFill>
                  <a:schemeClr val="tx1"/>
                </a:solidFill>
              </a:rPr>
              <a:t>Onekey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1108" y="365124"/>
            <a:ext cx="8827477" cy="924413"/>
          </a:xfrm>
        </p:spPr>
        <p:txBody>
          <a:bodyPr>
            <a:normAutofit fontScale="90000"/>
          </a:bodyPr>
          <a:lstStyle/>
          <a:p>
            <a:r>
              <a:rPr lang="fr-FR" dirty="0"/>
              <a:t>Et pour 2019…</a:t>
            </a:r>
            <a:br>
              <a:rPr lang="fr-FR" dirty="0"/>
            </a:br>
            <a:r>
              <a:rPr lang="fr-FR" dirty="0">
                <a:solidFill>
                  <a:schemeClr val="accent6"/>
                </a:solidFill>
              </a:rPr>
              <a:t>une dynamique lancée pour répondre à vos besoins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44273"/>
            <a:ext cx="10515600" cy="2746373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dirty="0"/>
              <a:t> Finalisation du RGPD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dirty="0"/>
              <a:t> Partage sur les prestataires d’études </a:t>
            </a:r>
            <a:r>
              <a:rPr lang="fr-FR" dirty="0" err="1"/>
              <a:t>ad’hoc</a:t>
            </a:r>
            <a:endParaRPr lang="fr-FR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dirty="0"/>
              <a:t> Partage des méthodologies innovantes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dirty="0"/>
              <a:t> Questionnaire pour la mise en place d’études syndiquées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dirty="0"/>
              <a:t> Travail sur la mise en place d’une formation PV commune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fr-FR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Assemblee</a:t>
            </a:r>
            <a:r>
              <a:rPr lang="fr-FR" dirty="0"/>
              <a:t> Générale 28 mars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88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8363"/>
            <a:ext cx="9144000" cy="165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dirty="0"/>
              <a:t>Commission QUANTISTAT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2383" y="6185608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Assemblee</a:t>
            </a:r>
            <a:r>
              <a:rPr lang="fr-FR" dirty="0"/>
              <a:t>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C18A7-A34B-4FE5-9631-981F886F7ABC}" type="slidenum">
              <a:rPr lang="fr-FR"/>
              <a:pPr>
                <a:defRPr/>
              </a:pPr>
              <a:t>15</a:t>
            </a:fld>
            <a:endParaRPr lang="fr-FR"/>
          </a:p>
        </p:txBody>
      </p:sp>
      <p:pic>
        <p:nvPicPr>
          <p:cNvPr id="33797" name="Image 6">
            <a:extLst>
              <a:ext uri="{FF2B5EF4-FFF2-40B4-BE49-F238E27FC236}">
                <a16:creationId xmlns:a16="http://schemas.microsoft.com/office/drawing/2014/main" id="{61C5E091-81F4-4676-BEE6-694F9B10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D12347B-54B9-4B02-A9A3-071B19AC85D2}"/>
              </a:ext>
            </a:extLst>
          </p:cNvPr>
          <p:cNvSpPr txBox="1"/>
          <p:nvPr/>
        </p:nvSpPr>
        <p:spPr>
          <a:xfrm>
            <a:off x="4281714" y="4705905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Marie-Pierre</a:t>
            </a:r>
            <a:r>
              <a:rPr lang="fr-FR" sz="2000" dirty="0"/>
              <a:t> Gironis/ Sophie Attalin</a:t>
            </a:r>
          </a:p>
        </p:txBody>
      </p:sp>
    </p:spTree>
    <p:extLst>
      <p:ext uri="{BB962C8B-B14F-4D97-AF65-F5344CB8AC3E}">
        <p14:creationId xmlns:p14="http://schemas.microsoft.com/office/powerpoint/2010/main" val="84118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837030" y="1763150"/>
            <a:ext cx="10023232" cy="996461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19327"/>
            <a:ext cx="10515600" cy="4451707"/>
          </a:xfrm>
        </p:spPr>
        <p:txBody>
          <a:bodyPr/>
          <a:lstStyle/>
          <a:p>
            <a:pPr marL="0" indent="0">
              <a:buClr>
                <a:srgbClr val="FF3300"/>
              </a:buClr>
              <a:buNone/>
            </a:pPr>
            <a:r>
              <a:rPr lang="fr-FR" dirty="0"/>
              <a:t>Comment les « études de marché » peuvent-elles s’approprier ces données pour apporter de la valeur ajoutée aux équipes internes ? </a:t>
            </a:r>
          </a:p>
          <a:p>
            <a:pPr marL="0" indent="0">
              <a:buClr>
                <a:srgbClr val="FF3300"/>
              </a:buClr>
              <a:buNone/>
            </a:pPr>
            <a:endParaRPr lang="fr-FR" dirty="0"/>
          </a:p>
          <a:p>
            <a:pPr marL="0" indent="0">
              <a:buClr>
                <a:srgbClr val="FF3300"/>
              </a:buClr>
              <a:buNone/>
            </a:pPr>
            <a:r>
              <a:rPr lang="fr-FR" dirty="0"/>
              <a:t>1. Mise en place d’un questionnaire pour identifier les besoins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418192410"/>
              </p:ext>
            </p:extLst>
          </p:nvPr>
        </p:nvGraphicFramePr>
        <p:xfrm>
          <a:off x="257908" y="3641195"/>
          <a:ext cx="8135816" cy="273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archemin horizontal 12"/>
          <p:cNvSpPr/>
          <p:nvPr/>
        </p:nvSpPr>
        <p:spPr>
          <a:xfrm>
            <a:off x="5849817" y="3620086"/>
            <a:ext cx="5005754" cy="2004646"/>
          </a:xfrm>
          <a:prstGeom prst="horizontalScroll">
            <a:avLst/>
          </a:prstGeom>
          <a:solidFill>
            <a:srgbClr val="FFC000"/>
          </a:solidFill>
          <a:ln w="19050">
            <a:solidFill>
              <a:srgbClr val="FF66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80% des répondants n’étaient pas suffisamment informés sur les données issues de l’Open Data</a:t>
            </a: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65585" y="64928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54923" y="6187443"/>
            <a:ext cx="1723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Base : 15 labos répondants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147E181-F6AD-4F22-B248-E85EA748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108" y="365124"/>
            <a:ext cx="8827477" cy="924413"/>
          </a:xfrm>
        </p:spPr>
        <p:txBody>
          <a:bodyPr>
            <a:normAutofit fontScale="90000"/>
          </a:bodyPr>
          <a:lstStyle/>
          <a:p>
            <a:r>
              <a:rPr lang="fr-FR" dirty="0"/>
              <a:t>2018-2019 sur le thèmes des</a:t>
            </a:r>
            <a:br>
              <a:rPr lang="fr-FR" dirty="0"/>
            </a:br>
            <a:r>
              <a:rPr lang="fr-FR" dirty="0">
                <a:solidFill>
                  <a:schemeClr val="accent6"/>
                </a:solidFill>
              </a:rPr>
              <a:t>données de vie réelles issues de l’Open Data</a:t>
            </a:r>
          </a:p>
        </p:txBody>
      </p:sp>
    </p:spTree>
    <p:extLst>
      <p:ext uri="{BB962C8B-B14F-4D97-AF65-F5344CB8AC3E}">
        <p14:creationId xmlns:p14="http://schemas.microsoft.com/office/powerpoint/2010/main" val="254305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8828" y="1620227"/>
            <a:ext cx="10515600" cy="4736123"/>
          </a:xfrm>
        </p:spPr>
        <p:txBody>
          <a:bodyPr/>
          <a:lstStyle/>
          <a:p>
            <a:pPr marL="0" lvl="0" indent="0">
              <a:buClr>
                <a:srgbClr val="FF3300"/>
              </a:buClr>
              <a:buNone/>
            </a:pPr>
            <a:r>
              <a:rPr lang="fr-FR" dirty="0">
                <a:solidFill>
                  <a:srgbClr val="00B050"/>
                </a:solidFill>
              </a:rPr>
              <a:t>Nous avons travaillé sur notre feuille de route :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dirty="0"/>
              <a:t> Définition des données en vie réelles</a:t>
            </a:r>
            <a:endParaRPr lang="fr-FR" sz="2000" dirty="0"/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 </a:t>
            </a:r>
            <a:r>
              <a:rPr lang="fr-FR" dirty="0"/>
              <a:t>Accessibilité des data - Cadre juridique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dirty="0"/>
              <a:t> Limites et avantages des données « Open Data »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 Evolution du métier </a:t>
            </a:r>
            <a:r>
              <a:rPr lang="fr-FR" sz="2400" dirty="0">
                <a:sym typeface="Wingdings 3"/>
              </a:rPr>
              <a:t> data </a:t>
            </a:r>
            <a:r>
              <a:rPr lang="fr-FR" sz="2400" dirty="0" err="1">
                <a:sym typeface="Wingdings 3"/>
              </a:rPr>
              <a:t>scientist</a:t>
            </a:r>
            <a:r>
              <a:rPr lang="fr-FR" sz="2400" dirty="0">
                <a:sym typeface="Wingdings 3"/>
              </a:rPr>
              <a:t> ?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Prestataire reçu :</a:t>
            </a:r>
          </a:p>
          <a:p>
            <a:pPr marL="820738" lvl="1" indent="-363538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fr-FR" dirty="0" err="1"/>
              <a:t>Cegedim</a:t>
            </a:r>
            <a:r>
              <a:rPr lang="fr-FR" dirty="0"/>
              <a:t> est venu nous présenter les bases Open Data mises à disposition par les autorités de santé. </a:t>
            </a:r>
            <a:r>
              <a:rPr lang="fr-FR" dirty="0" err="1"/>
              <a:t>Cegedim</a:t>
            </a:r>
            <a:r>
              <a:rPr lang="fr-FR" dirty="0"/>
              <a:t> les enrichit par leurs données (CIP, ATC, département, région…).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Assemblee</a:t>
            </a:r>
            <a:r>
              <a:rPr lang="fr-FR" dirty="0"/>
              <a:t> Générale 28 mars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AB8C714-BE44-448F-A1E8-22804E30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102" y="365125"/>
            <a:ext cx="7435781" cy="971306"/>
          </a:xfrm>
        </p:spPr>
        <p:txBody>
          <a:bodyPr/>
          <a:lstStyle/>
          <a:p>
            <a:r>
              <a:rPr lang="fr-FR" dirty="0"/>
              <a:t>Où en sommes-nous ?</a:t>
            </a:r>
          </a:p>
        </p:txBody>
      </p:sp>
    </p:spTree>
    <p:extLst>
      <p:ext uri="{BB962C8B-B14F-4D97-AF65-F5344CB8AC3E}">
        <p14:creationId xmlns:p14="http://schemas.microsoft.com/office/powerpoint/2010/main" val="110195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08394"/>
            <a:ext cx="10515600" cy="2300897"/>
          </a:xfrm>
        </p:spPr>
        <p:txBody>
          <a:bodyPr/>
          <a:lstStyle/>
          <a:p>
            <a:pPr marL="0" lvl="0" indent="0">
              <a:buClr>
                <a:srgbClr val="FF3300"/>
              </a:buClr>
              <a:buNone/>
            </a:pPr>
            <a:r>
              <a:rPr lang="fr-FR" dirty="0">
                <a:solidFill>
                  <a:srgbClr val="00B050"/>
                </a:solidFill>
              </a:rPr>
              <a:t>Finaliser le thème de l’open data en : 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 Partageant des exemples concrets d’utilisation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dirty="0"/>
              <a:t> Recevant d’autres prestataires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Assemblee</a:t>
            </a:r>
            <a:r>
              <a:rPr lang="fr-FR" dirty="0"/>
              <a:t> Générale 28 mars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555631" y="4161692"/>
            <a:ext cx="7080738" cy="668213"/>
          </a:xfrm>
          <a:prstGeom prst="roundRect">
            <a:avLst/>
          </a:prstGeom>
          <a:solidFill>
            <a:srgbClr val="45C4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rgbClr val="FF3300"/>
              </a:buClr>
              <a:buNone/>
            </a:pPr>
            <a:r>
              <a:rPr lang="fr-FR" sz="2800" dirty="0">
                <a:solidFill>
                  <a:schemeClr val="tx1"/>
                </a:solidFill>
              </a:rPr>
              <a:t>Prochaine réunion en Avril – Date à confirmer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789ECA9-8A8F-4BC4-94DC-CE0352A0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102" y="365125"/>
            <a:ext cx="7154427" cy="1083847"/>
          </a:xfrm>
        </p:spPr>
        <p:txBody>
          <a:bodyPr/>
          <a:lstStyle/>
          <a:p>
            <a:r>
              <a:rPr lang="fr-FR" dirty="0"/>
              <a:t>Que nous reste-t-il à faire ?</a:t>
            </a:r>
          </a:p>
        </p:txBody>
      </p:sp>
    </p:spTree>
    <p:extLst>
      <p:ext uri="{BB962C8B-B14F-4D97-AF65-F5344CB8AC3E}">
        <p14:creationId xmlns:p14="http://schemas.microsoft.com/office/powerpoint/2010/main" val="287352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8363"/>
            <a:ext cx="9144000" cy="165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/>
              <a:t>Commission SFE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14658-F307-4B6F-B678-9307096443EB}" type="slidenum">
              <a:rPr lang="fr-FR"/>
              <a:pPr>
                <a:defRPr/>
              </a:pPr>
              <a:t>19</a:t>
            </a:fld>
            <a:endParaRPr lang="fr-FR"/>
          </a:p>
        </p:txBody>
      </p:sp>
      <p:pic>
        <p:nvPicPr>
          <p:cNvPr id="46085" name="Image 6">
            <a:extLst>
              <a:ext uri="{FF2B5EF4-FFF2-40B4-BE49-F238E27FC236}">
                <a16:creationId xmlns:a16="http://schemas.microsoft.com/office/drawing/2014/main" id="{74CE0015-48B0-449E-8398-077C4F21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E36BE9-E3E6-48D8-81A5-1423F8EAF9CA}"/>
              </a:ext>
            </a:extLst>
          </p:cNvPr>
          <p:cNvSpPr txBox="1"/>
          <p:nvPr/>
        </p:nvSpPr>
        <p:spPr>
          <a:xfrm>
            <a:off x="4528457" y="4705905"/>
            <a:ext cx="338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Anne Gaudillat/ Aurélie Mattei</a:t>
            </a:r>
          </a:p>
        </p:txBody>
      </p:sp>
    </p:spTree>
    <p:extLst>
      <p:ext uri="{BB962C8B-B14F-4D97-AF65-F5344CB8AC3E}">
        <p14:creationId xmlns:p14="http://schemas.microsoft.com/office/powerpoint/2010/main" val="416489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3C2A4-291D-44BF-AFDB-63DFECDC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7B41F5-74D6-4839-BD32-7E0943B6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95179"/>
            <a:ext cx="10515600" cy="35147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FF3300"/>
                </a:solidFill>
              </a:rPr>
              <a:t> </a:t>
            </a:r>
            <a:r>
              <a:rPr lang="fr-FR" dirty="0"/>
              <a:t>13:30 – 14:30 	Intelligence artificielle -  Arnaud Lambert</a:t>
            </a:r>
          </a:p>
          <a:p>
            <a:pPr marL="0" indent="0">
              <a:buNone/>
            </a:pPr>
            <a:r>
              <a:rPr lang="fr-FR" dirty="0"/>
              <a:t>			CEO et Fondateur de </a:t>
            </a:r>
            <a:r>
              <a:rPr lang="fr-FR" dirty="0" err="1"/>
              <a:t>aiVision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FF3300"/>
                </a:solidFill>
              </a:rPr>
              <a:t> </a:t>
            </a:r>
            <a:r>
              <a:rPr lang="fr-FR" dirty="0"/>
              <a:t>14:30 – 15:30	Présentation de l’étude « Visite Médicale à</a:t>
            </a:r>
          </a:p>
          <a:p>
            <a:pPr marL="0" indent="0">
              <a:buNone/>
            </a:pPr>
            <a:r>
              <a:rPr lang="fr-FR" dirty="0"/>
              <a:t>			distance » - Marie-Amélie Lenoir - </a:t>
            </a:r>
            <a:r>
              <a:rPr lang="fr-FR" dirty="0" err="1"/>
              <a:t>Victa</a:t>
            </a:r>
            <a:r>
              <a:rPr lang="fr-FR" dirty="0"/>
              <a:t> Conseil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B050"/>
                </a:solidFill>
              </a:rPr>
              <a:t>  </a:t>
            </a:r>
            <a:r>
              <a:rPr lang="fr-FR" dirty="0"/>
              <a:t>15-30-17:30 	Assemblée Générale réservée aux Adhérents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365B26-3FAE-4F65-9383-724F5B60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EFBAFF-8C92-4699-B4B4-6F7942DA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69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9B098F26-349D-45AF-825B-E5CFEDF492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iapositive think-cell" r:id="rId5" imgW="789" imgH="788" progId="TCLayout.ActiveDocument.1">
                  <p:embed/>
                </p:oleObj>
              </mc:Choice>
              <mc:Fallback>
                <p:oleObj name="Diapositive think-cell" r:id="rId5" imgW="789" imgH="788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9B098F26-349D-45AF-825B-E5CFEDF49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2B2BD78-45E9-4DAE-A42D-FB00328708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>
              <a:lnSpc>
                <a:spcPct val="90000"/>
              </a:lnSpc>
            </a:pPr>
            <a:endParaRPr lang="fr-FR" sz="3200" b="1" dirty="0">
              <a:solidFill>
                <a:prstClr val="white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1461" y="365126"/>
            <a:ext cx="7591697" cy="1029836"/>
          </a:xfrm>
        </p:spPr>
        <p:txBody>
          <a:bodyPr>
            <a:normAutofit fontScale="90000"/>
          </a:bodyPr>
          <a:lstStyle/>
          <a:p>
            <a:r>
              <a:rPr lang="fr-FR" dirty="0"/>
              <a:t>Une commission très dynamique grâce à vous </a:t>
            </a:r>
            <a:r>
              <a:rPr lang="fr-FR" dirty="0">
                <a:solidFill>
                  <a:schemeClr val="accent6"/>
                </a:solidFill>
              </a:rPr>
              <a:t>2018 : Le BIG DATA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626" y="2292581"/>
            <a:ext cx="4951277" cy="3969263"/>
          </a:xfrm>
          <a:ln>
            <a:solidFill>
              <a:schemeClr val="tx1"/>
            </a:solidFill>
          </a:ln>
        </p:spPr>
        <p:txBody>
          <a:bodyPr/>
          <a:lstStyle/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Avant tout des sujets centrés sur notre réalité métier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fr-FR" sz="2000" dirty="0"/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3 à 4 réunions par an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fr-FR" sz="2000" dirty="0"/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 12 laboratoires représentés, </a:t>
            </a:r>
          </a:p>
          <a:p>
            <a:pPr marL="457189" lvl="1" indent="0">
              <a:buClr>
                <a:schemeClr val="accent6"/>
              </a:buClr>
              <a:buNone/>
            </a:pPr>
            <a:r>
              <a:rPr lang="fr-FR" sz="2000" dirty="0"/>
              <a:t>20 participants actifs sur l’année 2018. 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fr-FR" sz="2000" dirty="0"/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Une dynamique axée sur le partage et la synergie des expériences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fr-FR" sz="2000" dirty="0"/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Et du plaisir à se retrouver !!!!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fr-FR" sz="2000" dirty="0"/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Assemblee Générale 28 mars 2019</a:t>
            </a:r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93D3399-C497-4ED1-ACAD-549618298497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20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Imag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194" y="5580186"/>
            <a:ext cx="725807" cy="83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3B6285E-6BE7-4C78-95AA-90096D239D1C}"/>
              </a:ext>
            </a:extLst>
          </p:cNvPr>
          <p:cNvSpPr txBox="1"/>
          <p:nvPr/>
        </p:nvSpPr>
        <p:spPr>
          <a:xfrm>
            <a:off x="610626" y="1516421"/>
            <a:ext cx="495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fr-FR" dirty="0">
                <a:solidFill>
                  <a:srgbClr val="70AD47"/>
                </a:solidFill>
                <a:latin typeface="Calibri" panose="020F0502020204030204" pitchFamily="34" charset="0"/>
              </a:rPr>
              <a:t>Commission SFE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E3A079-34D9-4B5C-919C-C96421BF1D59}"/>
              </a:ext>
            </a:extLst>
          </p:cNvPr>
          <p:cNvSpPr txBox="1"/>
          <p:nvPr/>
        </p:nvSpPr>
        <p:spPr>
          <a:xfrm>
            <a:off x="5980840" y="1469127"/>
            <a:ext cx="571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fr-FR" dirty="0">
                <a:solidFill>
                  <a:srgbClr val="70AD47"/>
                </a:solidFill>
                <a:latin typeface="Calibri" panose="020F0502020204030204" pitchFamily="34" charset="0"/>
              </a:rPr>
              <a:t>Chaque année une publication</a:t>
            </a:r>
          </a:p>
          <a:p>
            <a:pPr algn="ctr" defTabSz="914377"/>
            <a:r>
              <a:rPr lang="fr-FR" dirty="0">
                <a:solidFill>
                  <a:srgbClr val="70AD47"/>
                </a:solidFill>
                <a:latin typeface="Calibri" panose="020F0502020204030204" pitchFamily="34" charset="0"/>
              </a:rPr>
              <a:t>En 2018 : Le BIG DATA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CBA7D8A-071E-40DB-8B63-46FD92D12856}"/>
              </a:ext>
            </a:extLst>
          </p:cNvPr>
          <p:cNvSpPr txBox="1">
            <a:spLocks/>
          </p:cNvSpPr>
          <p:nvPr/>
        </p:nvSpPr>
        <p:spPr bwMode="auto">
          <a:xfrm>
            <a:off x="6096003" y="2292582"/>
            <a:ext cx="5485373" cy="39692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lvl="1" indent="-228594" defTabSz="914377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Les définitions essentielles à connaître</a:t>
            </a:r>
          </a:p>
          <a:p>
            <a:pPr marL="457189" lvl="1" indent="0" defTabSz="914377">
              <a:buClr>
                <a:srgbClr val="70AD47"/>
              </a:buClr>
              <a:buNone/>
            </a:pPr>
            <a:r>
              <a:rPr lang="fr-FR" sz="1800" dirty="0" err="1">
                <a:solidFill>
                  <a:prstClr val="black"/>
                </a:solidFill>
                <a:latin typeface="Calibri" panose="020F0502020204030204"/>
              </a:rPr>
              <a:t>Datalake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, data </a:t>
            </a:r>
            <a:r>
              <a:rPr lang="fr-FR" sz="1800" dirty="0" err="1">
                <a:solidFill>
                  <a:prstClr val="black"/>
                </a:solidFill>
                <a:latin typeface="Calibri" panose="020F0502020204030204"/>
              </a:rPr>
              <a:t>mining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, data </a:t>
            </a:r>
            <a:r>
              <a:rPr lang="fr-FR" sz="1800" dirty="0" err="1">
                <a:solidFill>
                  <a:prstClr val="black"/>
                </a:solidFill>
                <a:latin typeface="Calibri" panose="020F0502020204030204"/>
              </a:rPr>
              <a:t>crunshing</a:t>
            </a:r>
            <a:r>
              <a:rPr lang="fr-FR" sz="1800" dirty="0">
                <a:solidFill>
                  <a:prstClr val="black"/>
                </a:solidFill>
                <a:latin typeface="Calibri" panose="020F0502020204030204"/>
              </a:rPr>
              <a:t>, data </a:t>
            </a:r>
            <a:r>
              <a:rPr lang="fr-FR" sz="1800" dirty="0" err="1">
                <a:solidFill>
                  <a:prstClr val="black"/>
                </a:solidFill>
                <a:latin typeface="Calibri" panose="020F0502020204030204"/>
              </a:rPr>
              <a:t>warehouse</a:t>
            </a:r>
            <a:endParaRPr lang="fr-FR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1" indent="0" defTabSz="914377">
              <a:buClr>
                <a:srgbClr val="70AD47"/>
              </a:buClr>
              <a:buNone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Les connaissez-vous?</a:t>
            </a:r>
          </a:p>
          <a:p>
            <a:pPr marL="457189" lvl="1" indent="0" defTabSz="914377">
              <a:buClr>
                <a:srgbClr val="70AD47"/>
              </a:buClr>
              <a:buNone/>
            </a:pP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685783" lvl="1" indent="-228594" defTabSz="914377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Que peut-on faire du BIG DATA? </a:t>
            </a:r>
          </a:p>
          <a:p>
            <a:pPr marL="457189" lvl="1" indent="0" defTabSz="914377">
              <a:buClr>
                <a:srgbClr val="70AD47"/>
              </a:buClr>
              <a:buNone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Que font les laboratoires avec le BIG DATA ? Quelles sont nos limites juridiques?</a:t>
            </a:r>
          </a:p>
          <a:p>
            <a:pPr marL="457189" lvl="1" indent="0" defTabSz="914377">
              <a:buClr>
                <a:srgbClr val="70AD47"/>
              </a:buClr>
              <a:buNone/>
            </a:pP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685783" lvl="1" indent="-228594" defTabSz="914377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Fruit de nos expériences laboratoires et de la consultation de prestataires spécialistes du sujet</a:t>
            </a:r>
          </a:p>
          <a:p>
            <a:pPr marL="457189" lvl="1" indent="0" defTabSz="914377">
              <a:buClr>
                <a:srgbClr val="70AD47"/>
              </a:buClr>
              <a:buNone/>
            </a:pP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1" indent="0" defTabSz="914377">
              <a:buClr>
                <a:srgbClr val="70AD47"/>
              </a:buClr>
              <a:buNone/>
            </a:pP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CEB73B9-59D4-42C7-AF75-00A6D97D3742}"/>
              </a:ext>
            </a:extLst>
          </p:cNvPr>
          <p:cNvCxnSpPr/>
          <p:nvPr/>
        </p:nvCxnSpPr>
        <p:spPr>
          <a:xfrm>
            <a:off x="8289671" y="59980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47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D189507F-8618-4F8C-86BC-4B7F5E0671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Diapositive think-cell" r:id="rId5" imgW="789" imgH="788" progId="TCLayout.ActiveDocument.1">
                  <p:embed/>
                </p:oleObj>
              </mc:Choice>
              <mc:Fallback>
                <p:oleObj name="Diapositive think-cell" r:id="rId5" imgW="789" imgH="788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D189507F-8618-4F8C-86BC-4B7F5E067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2BA009C-DF7A-4D5F-B438-4428629E41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>
              <a:lnSpc>
                <a:spcPct val="90000"/>
              </a:lnSpc>
            </a:pPr>
            <a:endParaRPr lang="fr-FR" sz="3200" b="1" dirty="0">
              <a:solidFill>
                <a:prstClr val="white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38201" y="5506479"/>
            <a:ext cx="10990384" cy="84987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FF3300"/>
              </a:buClr>
            </a:pPr>
            <a:r>
              <a:rPr lang="fr-FR" sz="2800" dirty="0">
                <a:solidFill>
                  <a:prstClr val="black"/>
                </a:solidFill>
                <a:latin typeface="Calibri" panose="020F0502020204030204"/>
              </a:rPr>
              <a:t>Prochaine réunion le </a:t>
            </a:r>
            <a:r>
              <a:rPr lang="fr-FR" sz="2800" dirty="0">
                <a:solidFill>
                  <a:srgbClr val="FF0000"/>
                </a:solidFill>
                <a:latin typeface="Calibri" panose="020F0502020204030204"/>
              </a:rPr>
              <a:t>17 mai 2019</a:t>
            </a:r>
          </a:p>
          <a:p>
            <a:pPr algn="ctr" defTabSz="914377">
              <a:buClr>
                <a:srgbClr val="FF3300"/>
              </a:buClr>
            </a:pPr>
            <a:r>
              <a:rPr lang="fr-FR" sz="2800" dirty="0">
                <a:solidFill>
                  <a:prstClr val="black"/>
                </a:solidFill>
                <a:latin typeface="Calibri" panose="020F0502020204030204"/>
              </a:rPr>
              <a:t>chez </a:t>
            </a:r>
            <a:r>
              <a:rPr lang="fr-FR" sz="2800" dirty="0" err="1">
                <a:solidFill>
                  <a:prstClr val="black"/>
                </a:solidFill>
                <a:latin typeface="Calibri" panose="020F0502020204030204"/>
              </a:rPr>
              <a:t>Astrazeneca</a:t>
            </a:r>
            <a:endParaRPr lang="fr-FR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1108" y="365124"/>
            <a:ext cx="8827477" cy="924413"/>
          </a:xfrm>
        </p:spPr>
        <p:txBody>
          <a:bodyPr>
            <a:normAutofit fontScale="90000"/>
          </a:bodyPr>
          <a:lstStyle/>
          <a:p>
            <a:r>
              <a:rPr lang="fr-FR" dirty="0"/>
              <a:t>Ce qui vous attend en 2019…</a:t>
            </a:r>
            <a:br>
              <a:rPr lang="fr-FR" dirty="0"/>
            </a:br>
            <a:r>
              <a:rPr lang="fr-FR" dirty="0">
                <a:solidFill>
                  <a:schemeClr val="accent6"/>
                </a:solidFill>
              </a:rPr>
              <a:t>Un sujet au cœur de notre actualité métier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3673549"/>
          </a:xfrm>
        </p:spPr>
        <p:txBody>
          <a:bodyPr/>
          <a:lstStyle/>
          <a:p>
            <a:pPr marL="0" indent="0">
              <a:buClr>
                <a:srgbClr val="FF3300"/>
              </a:buClr>
              <a:buNone/>
            </a:pPr>
            <a:r>
              <a:rPr lang="fr-FR" sz="1867" b="1" dirty="0">
                <a:solidFill>
                  <a:srgbClr val="70AD47"/>
                </a:solidFill>
              </a:rPr>
              <a:t>Méthode du choix du sujet pour 2019 </a:t>
            </a:r>
            <a:r>
              <a:rPr lang="fr-FR" sz="1400" b="1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67" b="1" dirty="0"/>
              <a:t>sondage adressé à toutes les personnes qui font partie de la « liste » SFE,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67" b="1" dirty="0">
                <a:sym typeface="Wingdings" panose="05000000000000000000" pitchFamily="2" charset="2"/>
              </a:rPr>
              <a:t>travailler sur un sujet qui nous motive, qui nous apporte de la connaissance, du partage d’expérience</a:t>
            </a:r>
            <a:r>
              <a:rPr lang="fr-FR" sz="1867" b="1" dirty="0"/>
              <a:t> 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867" b="1" dirty="0">
                <a:solidFill>
                  <a:srgbClr val="70AD47"/>
                </a:solidFill>
              </a:rPr>
              <a:t>SUJET 2019 : </a:t>
            </a:r>
            <a:r>
              <a:rPr lang="fr-FR" sz="1867" b="1" dirty="0"/>
              <a:t>L’évolution du métier de délégué médical et ses conséquences pour le métier de SFE. Vers de nouvelles façons de travailler.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67" b="1" dirty="0"/>
              <a:t>Brain </a:t>
            </a:r>
            <a:r>
              <a:rPr lang="fr-FR" sz="1867" b="1" dirty="0" err="1"/>
              <a:t>storming</a:t>
            </a:r>
            <a:r>
              <a:rPr lang="fr-FR" sz="1867" b="1" dirty="0"/>
              <a:t> sur ce que nous voyons de la visite médicale et de l’impact de ses évolutions sur le SFE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67" b="1" dirty="0"/>
              <a:t>Prochaines étapes : ordonner les idées, travailler davantage sur les implications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867" b="1" dirty="0"/>
              <a:t>Comment donner du poids aux recommandations du partenaire SFE</a:t>
            </a:r>
          </a:p>
          <a:p>
            <a:pPr marL="0" indent="0">
              <a:buNone/>
            </a:pPr>
            <a:endParaRPr lang="fr-FR" sz="1867" b="1" dirty="0"/>
          </a:p>
          <a:p>
            <a:pPr marL="0" indent="0">
              <a:buNone/>
            </a:pPr>
            <a:endParaRPr lang="fr-FR" sz="1867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fr-FR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Assemblee</a:t>
            </a:r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Générale 28 mars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93D3399-C497-4ED1-ACAD-549618298497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21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170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8363"/>
            <a:ext cx="9144000" cy="165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dirty="0"/>
              <a:t>Commission </a:t>
            </a:r>
            <a:r>
              <a:rPr lang="fr-FR" sz="3600" b="1" dirty="0"/>
              <a:t>Veille &amp; </a:t>
            </a:r>
            <a:r>
              <a:rPr sz="3600" b="1" dirty="0"/>
              <a:t>D</a:t>
            </a:r>
            <a:r>
              <a:rPr lang="fr-FR" sz="3600" b="1" dirty="0"/>
              <a:t>igitale</a:t>
            </a:r>
            <a:endParaRPr sz="36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7363-7AE9-4824-BADD-B98A051C3497}" type="slidenum">
              <a:rPr lang="fr-FR"/>
              <a:pPr>
                <a:defRPr/>
              </a:pPr>
              <a:t>22</a:t>
            </a:fld>
            <a:endParaRPr lang="fr-FR"/>
          </a:p>
        </p:txBody>
      </p:sp>
      <p:pic>
        <p:nvPicPr>
          <p:cNvPr id="53253" name="Image 6">
            <a:extLst>
              <a:ext uri="{FF2B5EF4-FFF2-40B4-BE49-F238E27FC236}">
                <a16:creationId xmlns:a16="http://schemas.microsoft.com/office/drawing/2014/main" id="{7D895B98-B3FD-48DE-81CE-9013CA09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3AC181-9D97-41A1-80F2-A468D42AED44}"/>
              </a:ext>
            </a:extLst>
          </p:cNvPr>
          <p:cNvSpPr txBox="1"/>
          <p:nvPr/>
        </p:nvSpPr>
        <p:spPr>
          <a:xfrm>
            <a:off x="5109025" y="4705905"/>
            <a:ext cx="1988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Sébastien Hubert</a:t>
            </a:r>
          </a:p>
        </p:txBody>
      </p:sp>
    </p:spTree>
    <p:extLst>
      <p:ext uri="{BB962C8B-B14F-4D97-AF65-F5344CB8AC3E}">
        <p14:creationId xmlns:p14="http://schemas.microsoft.com/office/powerpoint/2010/main" val="2489622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4345784" y="365129"/>
            <a:ext cx="5693569" cy="90487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altLang="fr-FR" dirty="0"/>
              <a:t>Commission Veille &amp; Digitale</a:t>
            </a:r>
          </a:p>
        </p:txBody>
      </p:sp>
      <p:sp>
        <p:nvSpPr>
          <p:cNvPr id="4506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8215064" y="635635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C41DCD-D340-4528-898C-3D9A025F8CFA}" type="slidenum">
              <a:rPr lang="fr-FR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5064" name="ZoneTexte 2"/>
          <p:cNvSpPr txBox="1">
            <a:spLocks noChangeArrowheads="1"/>
          </p:cNvSpPr>
          <p:nvPr/>
        </p:nvSpPr>
        <p:spPr bwMode="auto">
          <a:xfrm>
            <a:off x="4294671" y="2634732"/>
            <a:ext cx="10951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Sébastien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HUBERT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Pfizer</a:t>
            </a:r>
            <a:endParaRPr lang="fr-FR" altLang="fr-FR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ZoneTexte 2"/>
          <p:cNvSpPr txBox="1">
            <a:spLocks noChangeArrowheads="1"/>
          </p:cNvSpPr>
          <p:nvPr/>
        </p:nvSpPr>
        <p:spPr bwMode="auto">
          <a:xfrm>
            <a:off x="4175078" y="4755394"/>
            <a:ext cx="11288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Francis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AUDROIN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Bayer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10" y="4221088"/>
            <a:ext cx="562744" cy="5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03" y="1987588"/>
            <a:ext cx="958233" cy="55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8209718" y="2634732"/>
            <a:ext cx="15841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fr-F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Antoine MANŒUVRE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fr-F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Takeda</a:t>
            </a:r>
            <a:endParaRPr lang="fr-FR" altLang="fr-FR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ZoneTexte 2"/>
          <p:cNvSpPr txBox="1">
            <a:spLocks noChangeArrowheads="1"/>
          </p:cNvSpPr>
          <p:nvPr/>
        </p:nvSpPr>
        <p:spPr bwMode="auto">
          <a:xfrm>
            <a:off x="6236664" y="2634732"/>
            <a:ext cx="1587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fr-FR" sz="1600" dirty="0">
                <a:solidFill>
                  <a:srgbClr val="000000"/>
                </a:solidFill>
                <a:latin typeface="Arial" charset="0"/>
                <a:cs typeface="Arial" charset="0"/>
              </a:rPr>
              <a:t>Laurent LENGLET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fr-F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BMS</a:t>
            </a:r>
            <a:endParaRPr lang="nb-NO" altLang="fr-FR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52184" y="4755394"/>
            <a:ext cx="1556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Patrick ASSOUMOU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Pierre Fabre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9776" y="1772816"/>
            <a:ext cx="1584176" cy="187220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52650" y="1821428"/>
            <a:ext cx="7886700" cy="4283527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/>
              <a:t>Membres: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Départ:					Arrivée: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893436"/>
            <a:ext cx="1524440" cy="74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8" b="32203"/>
          <a:stretch/>
        </p:blipFill>
        <p:spPr bwMode="auto">
          <a:xfrm>
            <a:off x="7874701" y="4149080"/>
            <a:ext cx="1321923" cy="5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063624"/>
            <a:ext cx="1203101" cy="4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5722640" y="5877272"/>
            <a:ext cx="3973760" cy="50405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/>
              <a:t>Appel à de Nouveaux Entrants</a:t>
            </a:r>
          </a:p>
        </p:txBody>
      </p:sp>
      <p:pic>
        <p:nvPicPr>
          <p:cNvPr id="2054" name="Picture 6" descr="Image associÃ©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18" y="5703356"/>
            <a:ext cx="850032" cy="8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75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4345784" y="365129"/>
            <a:ext cx="5693569" cy="90487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altLang="fr-FR" dirty="0"/>
              <a:t>Commission Veille &amp; Digitale</a:t>
            </a:r>
          </a:p>
        </p:txBody>
      </p:sp>
      <p:sp>
        <p:nvSpPr>
          <p:cNvPr id="45059" name="Espace réservé du contenu 2"/>
          <p:cNvSpPr>
            <a:spLocks noGrp="1" noChangeArrowheads="1"/>
          </p:cNvSpPr>
          <p:nvPr>
            <p:ph idx="1"/>
          </p:nvPr>
        </p:nvSpPr>
        <p:spPr>
          <a:xfrm>
            <a:off x="1885534" y="1916832"/>
            <a:ext cx="8530947" cy="3096344"/>
          </a:xfrm>
        </p:spPr>
        <p:txBody>
          <a:bodyPr/>
          <a:lstStyle/>
          <a:p>
            <a:pPr marL="0" indent="0" algn="just">
              <a:buNone/>
            </a:pPr>
            <a:r>
              <a:rPr lang="fr-FR" altLang="fr-FR" b="1" dirty="0">
                <a:solidFill>
                  <a:srgbClr val="00B050"/>
                </a:solidFill>
              </a:rPr>
              <a:t>Objectifs:</a:t>
            </a:r>
            <a:r>
              <a:rPr lang="fr-FR" altLang="fr-FR" b="1" dirty="0">
                <a:solidFill>
                  <a:schemeClr val="accent2"/>
                </a:solidFill>
              </a:rPr>
              <a:t> </a:t>
            </a:r>
          </a:p>
          <a:p>
            <a:pPr marL="447675" indent="-447675" algn="just">
              <a:buNone/>
              <a:tabLst>
                <a:tab pos="447675" algn="l"/>
              </a:tabLst>
            </a:pPr>
            <a:r>
              <a:rPr lang="fr-FR" altLang="fr-FR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fr-FR" altLang="fr-FR" sz="2400" b="1" dirty="0">
                <a:sym typeface="Wingdings" panose="05000000000000000000" pitchFamily="2" charset="2"/>
              </a:rPr>
              <a:t> </a:t>
            </a:r>
            <a:r>
              <a:rPr lang="fr-FR" altLang="fr-FR" sz="2000" b="1" dirty="0"/>
              <a:t>Echanger librement sur des sujets sur la veille et sur le Digital  concernant nos clients, nos organisations et ayant un rapport avec la gestion des données</a:t>
            </a:r>
          </a:p>
          <a:p>
            <a:pPr marL="447675" indent="-447675" algn="just">
              <a:buNone/>
              <a:tabLst>
                <a:tab pos="447675" algn="l"/>
              </a:tabLst>
            </a:pPr>
            <a:r>
              <a:rPr lang="fr-FR" altLang="fr-FR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fr-FR" altLang="fr-FR" sz="2000" b="1" dirty="0">
                <a:sym typeface="Wingdings" panose="05000000000000000000" pitchFamily="2" charset="2"/>
              </a:rPr>
              <a:t> 	</a:t>
            </a:r>
            <a:r>
              <a:rPr lang="fr-FR" altLang="fr-FR" sz="2000" b="1" dirty="0"/>
              <a:t>Partager nos best practices</a:t>
            </a:r>
          </a:p>
          <a:p>
            <a:pPr marL="447675" indent="-447675" algn="just">
              <a:buNone/>
              <a:tabLst>
                <a:tab pos="447675" algn="l"/>
              </a:tabLst>
            </a:pPr>
            <a:r>
              <a:rPr lang="fr-FR" altLang="fr-FR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fr-FR" altLang="fr-FR" sz="2000" b="1" dirty="0">
                <a:sym typeface="Wingdings" panose="05000000000000000000" pitchFamily="2" charset="2"/>
              </a:rPr>
              <a:t> 	</a:t>
            </a:r>
            <a:r>
              <a:rPr lang="fr-FR" altLang="fr-FR" sz="2000" b="1" dirty="0"/>
              <a:t>Rédiger des synthèses partagées avec l’ensemble des adhérents</a:t>
            </a:r>
          </a:p>
          <a:p>
            <a:pPr lvl="1" algn="just">
              <a:buFont typeface="Wingdings" pitchFamily="2" charset="2"/>
              <a:buChar char="ü"/>
            </a:pPr>
            <a:endParaRPr lang="fr-FR" altLang="fr-FR" sz="2000" b="1" dirty="0"/>
          </a:p>
        </p:txBody>
      </p:sp>
      <p:sp>
        <p:nvSpPr>
          <p:cNvPr id="4506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C41DCD-D340-4528-898C-3D9A025F8CFA}" type="slidenum">
              <a:rPr lang="fr-FR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6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4"/>
          <p:cNvSpPr>
            <a:spLocks noGrp="1"/>
          </p:cNvSpPr>
          <p:nvPr>
            <p:ph type="title"/>
          </p:nvPr>
        </p:nvSpPr>
        <p:spPr>
          <a:xfrm>
            <a:off x="4291015" y="312742"/>
            <a:ext cx="5693569" cy="9493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altLang="fr-FR" dirty="0" err="1"/>
              <a:t>Délivrables</a:t>
            </a:r>
            <a:endParaRPr alt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3D113B-EFF3-4747-82C1-42116D4A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308" y="1751725"/>
            <a:ext cx="6241164" cy="435133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fr-FR" sz="2400" dirty="0"/>
              <a:t>Sujet : </a:t>
            </a:r>
            <a:r>
              <a:rPr lang="fr-FR" sz="2400" b="1" dirty="0"/>
              <a:t>L’Intelligence Artificielle</a:t>
            </a:r>
          </a:p>
          <a:p>
            <a:pPr algn="just" eaLnBrk="1" fontAlgn="t" hangingPunct="1"/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Enquête INFOSTAT </a:t>
            </a:r>
            <a:r>
              <a:rPr lang="fr-FR" sz="2000" b="1" i="1" dirty="0"/>
              <a:t>«</a:t>
            </a:r>
            <a:r>
              <a:rPr lang="fr-FR" sz="2000" b="1" dirty="0"/>
              <a:t> </a:t>
            </a:r>
            <a:r>
              <a:rPr lang="fr-FR" sz="2000" b="1" i="1" dirty="0"/>
              <a:t>Impact de l’Intelligence Artificielle  sur les métiers du marketing, des études de marché et de la Veille</a:t>
            </a:r>
            <a:r>
              <a:rPr lang="fr-FR" sz="2000" b="1" dirty="0"/>
              <a:t> »</a:t>
            </a:r>
            <a:endParaRPr lang="fr-FR" sz="5400" dirty="0"/>
          </a:p>
          <a:p>
            <a:pPr algn="just" eaLnBrk="1" fontAlgn="t" hangingPunct="1"/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/>
              <a:t>Conférence Intelligence Artificielle </a:t>
            </a:r>
            <a:r>
              <a:rPr lang="fr-FR" sz="2000" dirty="0"/>
              <a:t>lors de notre AG INFOSTAT du 28/03/19</a:t>
            </a:r>
            <a:endParaRPr lang="fr-FR" sz="2400" dirty="0"/>
          </a:p>
          <a:p>
            <a:pPr lvl="1" algn="just">
              <a:buFont typeface="Wingdings" panose="05000000000000000000" pitchFamily="2" charset="2"/>
              <a:buChar char="q"/>
              <a:defRPr/>
            </a:pPr>
            <a:endParaRPr lang="fr-FR" sz="2000" dirty="0"/>
          </a:p>
        </p:txBody>
      </p:sp>
      <p:sp>
        <p:nvSpPr>
          <p:cNvPr id="47110" name="AutoShape 5" descr="https://www.conseil-national.medecin.fr/sites/all/themes/cnom_responsive/images/logo.svg"/>
          <p:cNvSpPr>
            <a:spLocks noChangeAspect="1" noChangeArrowheads="1"/>
          </p:cNvSpPr>
          <p:nvPr/>
        </p:nvSpPr>
        <p:spPr bwMode="auto">
          <a:xfrm>
            <a:off x="1632349" y="-136525"/>
            <a:ext cx="22264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47111" name="AutoShape 8" descr="https://www.conseil-national.medecin.fr/sites/all/themes/cnom_responsive/images/logo.svg"/>
          <p:cNvSpPr>
            <a:spLocks noChangeAspect="1" noChangeArrowheads="1"/>
          </p:cNvSpPr>
          <p:nvPr/>
        </p:nvSpPr>
        <p:spPr bwMode="auto">
          <a:xfrm>
            <a:off x="1746649" y="15879"/>
            <a:ext cx="22264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pic>
        <p:nvPicPr>
          <p:cNvPr id="471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6" y="1700808"/>
            <a:ext cx="202508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87988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4"/>
          <p:cNvSpPr>
            <a:spLocks noGrp="1"/>
          </p:cNvSpPr>
          <p:nvPr>
            <p:ph type="title"/>
          </p:nvPr>
        </p:nvSpPr>
        <p:spPr>
          <a:xfrm>
            <a:off x="4291015" y="312742"/>
            <a:ext cx="5693569" cy="949325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altLang="fr-FR" dirty="0"/>
              <a:t>En préparation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3D113B-EFF3-4747-82C1-42116D4A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308" y="1751725"/>
            <a:ext cx="6241164" cy="4351337"/>
          </a:xfrm>
        </p:spPr>
        <p:txBody>
          <a:bodyPr/>
          <a:lstStyle/>
          <a:p>
            <a:pPr algn="just">
              <a:defRPr/>
            </a:pP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Sujet : </a:t>
            </a:r>
            <a:r>
              <a:rPr lang="fr-FR" sz="2400" b="1" dirty="0"/>
              <a:t>Les </a:t>
            </a:r>
            <a:r>
              <a:rPr lang="fr-FR" sz="2400" b="1" dirty="0" err="1"/>
              <a:t>Metrics</a:t>
            </a:r>
            <a:r>
              <a:rPr lang="fr-FR" sz="2400" b="1" dirty="0"/>
              <a:t> en Marketing Digital </a:t>
            </a:r>
          </a:p>
          <a:p>
            <a:pPr algn="just">
              <a:defRPr/>
            </a:pP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Objectifs : Apporter une aide aux Marketeurs de l’Industrie Pharma dans leur utilisation des </a:t>
            </a:r>
            <a:r>
              <a:rPr lang="fr-FR" sz="2000" dirty="0" err="1"/>
              <a:t>Metrics</a:t>
            </a:r>
            <a:r>
              <a:rPr lang="fr-FR" sz="2000" dirty="0"/>
              <a:t> / KPI du Digital</a:t>
            </a:r>
          </a:p>
          <a:p>
            <a:pPr algn="just">
              <a:defRPr/>
            </a:pP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Délivrable : </a:t>
            </a:r>
            <a:r>
              <a:rPr lang="fr-FR" sz="2000" dirty="0" err="1"/>
              <a:t>Booklet</a:t>
            </a:r>
            <a:endParaRPr lang="fr-FR" sz="2000" dirty="0"/>
          </a:p>
          <a:p>
            <a:pPr algn="just">
              <a:defRPr/>
            </a:pP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Timeline: prochaine AG</a:t>
            </a:r>
          </a:p>
          <a:p>
            <a:pPr lvl="1" algn="just">
              <a:buFont typeface="Wingdings" panose="05000000000000000000" pitchFamily="2" charset="2"/>
              <a:buChar char="q"/>
              <a:defRPr/>
            </a:pPr>
            <a:endParaRPr lang="fr-FR" sz="2000" dirty="0"/>
          </a:p>
        </p:txBody>
      </p:sp>
      <p:sp>
        <p:nvSpPr>
          <p:cNvPr id="47110" name="AutoShape 5" descr="https://www.conseil-national.medecin.fr/sites/all/themes/cnom_responsive/images/logo.svg"/>
          <p:cNvSpPr>
            <a:spLocks noChangeAspect="1" noChangeArrowheads="1"/>
          </p:cNvSpPr>
          <p:nvPr/>
        </p:nvSpPr>
        <p:spPr bwMode="auto">
          <a:xfrm>
            <a:off x="1632349" y="-136525"/>
            <a:ext cx="22264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sp>
        <p:nvSpPr>
          <p:cNvPr id="47111" name="AutoShape 8" descr="https://www.conseil-national.medecin.fr/sites/all/themes/cnom_responsive/images/logo.svg"/>
          <p:cNvSpPr>
            <a:spLocks noChangeAspect="1" noChangeArrowheads="1"/>
          </p:cNvSpPr>
          <p:nvPr/>
        </p:nvSpPr>
        <p:spPr bwMode="auto">
          <a:xfrm>
            <a:off x="1746649" y="15879"/>
            <a:ext cx="22264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>
              <a:solidFill>
                <a:prstClr val="black"/>
              </a:solidFill>
            </a:endParaRPr>
          </a:p>
        </p:txBody>
      </p:sp>
      <p:pic>
        <p:nvPicPr>
          <p:cNvPr id="3074" name="Picture 2" descr="RÃ©sultat de recherche d'images pour &quot;metric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85" y="1628801"/>
            <a:ext cx="2392419" cy="158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0470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>
            <a:extLst>
              <a:ext uri="{FF2B5EF4-FFF2-40B4-BE49-F238E27FC236}">
                <a16:creationId xmlns:a16="http://schemas.microsoft.com/office/drawing/2014/main" id="{5B9000B9-E7B2-4B5D-9433-100A04A0AF6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993900" y="1066800"/>
            <a:ext cx="8686800" cy="1782763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altLang="fr-FR" sz="3600" b="1" dirty="0"/>
              <a:t>ASSEMBLEE GENERALE DU 28 MARS 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4750" y="3587750"/>
            <a:ext cx="7600950" cy="1541463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sz="28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sz="2800" b="1" dirty="0"/>
              <a:t>Rapport de la Trésorière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800" b="1" dirty="0"/>
              <a:t>Marie-Pierre </a:t>
            </a:r>
            <a:r>
              <a:rPr lang="fr-FR" sz="2800" b="1" dirty="0" err="1"/>
              <a:t>Gironis</a:t>
            </a:r>
            <a:endParaRPr sz="2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63004-A9ED-43A5-B326-20CB4CBD8D45}" type="slidenum">
              <a:rPr lang="fr-FR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497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F43A8-5CCD-45B5-B2B0-5BA7BB22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589" y="136525"/>
            <a:ext cx="7573433" cy="1263297"/>
          </a:xfrm>
          <a:extLst/>
        </p:spPr>
        <p:txBody>
          <a:bodyPr/>
          <a:lstStyle/>
          <a:p>
            <a:pPr>
              <a:defRPr/>
            </a:pPr>
            <a:r>
              <a:rPr b="1"/>
              <a:t>Ordre du jour</a:t>
            </a:r>
          </a:p>
        </p:txBody>
      </p:sp>
      <p:sp>
        <p:nvSpPr>
          <p:cNvPr id="6149" name="Espace réservé du contenu 2">
            <a:extLst>
              <a:ext uri="{FF2B5EF4-FFF2-40B4-BE49-F238E27FC236}">
                <a16:creationId xmlns:a16="http://schemas.microsoft.com/office/drawing/2014/main" id="{F60AA350-C040-4A8D-81B1-EAB26125D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6555" y="200501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Comptes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Quitus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Barème de cotisations 2019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Quitus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Budget 2019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Quitus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Rapport moral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Quitus</a:t>
            </a:r>
          </a:p>
          <a:p>
            <a:endParaRPr lang="fr-FR" alt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2EB83A-F8E0-4186-9806-828561DA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6151" name="Espace réservé du numéro de diapositive 4">
            <a:extLst>
              <a:ext uri="{FF2B5EF4-FFF2-40B4-BE49-F238E27FC236}">
                <a16:creationId xmlns:a16="http://schemas.microsoft.com/office/drawing/2014/main" id="{615005F5-8EE0-421B-A6FD-5EC5EDC4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ED1050-61D9-4CC2-9338-A489305C8A4A}" type="slidenum">
              <a:rPr lang="fr-FR" altLang="fr-FR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FC2723-A5A4-4D56-81FB-3ADF678B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525" y="365125"/>
            <a:ext cx="8982075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>
                <a:solidFill>
                  <a:schemeClr val="bg1">
                    <a:lumMod val="50000"/>
                  </a:schemeClr>
                </a:solidFill>
              </a:rPr>
              <a:t>Evolution du nombre d'adhérents et des cotisations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809AD9-FE5E-405B-86B4-FA4256EF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F6E424-C7E6-424F-9172-3E361302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EE976-5304-45A6-B996-A0C52A367AAB}" type="slidenum">
              <a:rPr lang="fr-FR"/>
              <a:pPr>
                <a:defRPr/>
              </a:pPr>
              <a:t>29</a:t>
            </a:fld>
            <a:endParaRPr lang="fr-FR"/>
          </a:p>
        </p:txBody>
      </p:sp>
      <p:pic>
        <p:nvPicPr>
          <p:cNvPr id="4101" name="Image 7">
            <a:extLst>
              <a:ext uri="{FF2B5EF4-FFF2-40B4-BE49-F238E27FC236}">
                <a16:creationId xmlns:a16="http://schemas.microsoft.com/office/drawing/2014/main" id="{E7914D52-5C56-466F-AC33-374C4B32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154113"/>
            <a:ext cx="1062355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BD4670A1-C1FF-4A89-AA64-15E0F66DC6A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557338" y="1066800"/>
            <a:ext cx="9144000" cy="23876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fr-FR" altLang="fr-FR" sz="3600" b="1" dirty="0"/>
              <a:t>ASSEMBLEE GENERALE DU 28 mars 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338" y="3587750"/>
            <a:ext cx="9144000" cy="2203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/>
              <a:t>Rapport du Président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/>
              <a:t>Pierre Yves Deydier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F42A-0B85-43AA-AAC3-4F2B500B1108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D77DA-216C-4FDB-8202-1180153F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525" y="365125"/>
            <a:ext cx="8982075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>
                <a:solidFill>
                  <a:schemeClr val="bg1">
                    <a:lumMod val="50000"/>
                  </a:schemeClr>
                </a:solidFill>
              </a:rPr>
              <a:t>Evolution des recettes et dépenses (€)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7C80F3-7E66-4560-B123-05772351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F65A2A-8673-4C0C-A6ED-471D3B23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5622E-8DE2-4C0A-82BD-2F41F9DF02A8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  <p:pic>
        <p:nvPicPr>
          <p:cNvPr id="5125" name="Image 2">
            <a:extLst>
              <a:ext uri="{FF2B5EF4-FFF2-40B4-BE49-F238E27FC236}">
                <a16:creationId xmlns:a16="http://schemas.microsoft.com/office/drawing/2014/main" id="{C6BB9D53-0D01-4C2A-89D3-2A8D1083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0938"/>
            <a:ext cx="105156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FB033-EDF5-44AF-BBBB-5244FD1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415" y="161044"/>
            <a:ext cx="7591425" cy="1138238"/>
          </a:xfrm>
          <a:extLst/>
        </p:spPr>
        <p:txBody>
          <a:bodyPr/>
          <a:lstStyle/>
          <a:p>
            <a:pPr>
              <a:defRPr/>
            </a:pPr>
            <a:r>
              <a:rPr b="1"/>
              <a:t>Recettes 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B435C0-A9B0-4A56-846D-7259BC99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7174" name="Espace réservé du numéro de diapositive 4">
            <a:extLst>
              <a:ext uri="{FF2B5EF4-FFF2-40B4-BE49-F238E27FC236}">
                <a16:creationId xmlns:a16="http://schemas.microsoft.com/office/drawing/2014/main" id="{B80C8D17-9B8E-43F0-9B43-0E1114B1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4A8AFF-BD4A-4140-9746-DD0BF6F8E2C4}" type="slidenum">
              <a:rPr lang="fr-FR" altLang="fr-FR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graphicFrame>
        <p:nvGraphicFramePr>
          <p:cNvPr id="6" name="Group 637">
            <a:extLst>
              <a:ext uri="{FF2B5EF4-FFF2-40B4-BE49-F238E27FC236}">
                <a16:creationId xmlns:a16="http://schemas.microsoft.com/office/drawing/2014/main" id="{0DE25BFF-F436-4614-8292-6B2567EABA6A}"/>
              </a:ext>
            </a:extLst>
          </p:cNvPr>
          <p:cNvGraphicFramePr>
            <a:graphicFrameLocks/>
          </p:cNvGraphicFramePr>
          <p:nvPr/>
        </p:nvGraphicFramePr>
        <p:xfrm>
          <a:off x="1906588" y="1566863"/>
          <a:ext cx="8713788" cy="4824415"/>
        </p:xfrm>
        <a:graphic>
          <a:graphicData uri="http://schemas.openxmlformats.org/drawingml/2006/table">
            <a:tbl>
              <a:tblPr/>
              <a:tblGrid>
                <a:gridCol w="244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Réalisations RECETTES</a:t>
                      </a:r>
                      <a:b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 1er janvier au 31 décembre 2018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Budget RECETTES</a:t>
                      </a:r>
                      <a:b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 1er janvier au 31 décembre 2018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5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Cotisations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74 429,00 €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Cotisations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86 000 €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Sponsors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10 000,00 €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Sponsors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12 500 €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Cotisations à recevoir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12 078,00 €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Intérêts 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488,02 €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Intérêts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500 €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96 995,02 €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TOTAL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99 000 €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43 446   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- 2%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9AA6F-1F1F-4D40-8849-F664C955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038" y="365125"/>
            <a:ext cx="7708900" cy="601663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b="1"/>
              <a:t>Dépenses 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770FFF-49F1-40B0-A82B-8E6AAE30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8198" name="Espace réservé du numéro de diapositive 4">
            <a:extLst>
              <a:ext uri="{FF2B5EF4-FFF2-40B4-BE49-F238E27FC236}">
                <a16:creationId xmlns:a16="http://schemas.microsoft.com/office/drawing/2014/main" id="{5215B75D-573A-4712-A8C6-F57CA165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143F6E0-A59A-4633-A08A-01907553E46B}" type="slidenum">
              <a:rPr lang="fr-FR" altLang="fr-FR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graphicFrame>
        <p:nvGraphicFramePr>
          <p:cNvPr id="6" name="Group 164">
            <a:extLst>
              <a:ext uri="{FF2B5EF4-FFF2-40B4-BE49-F238E27FC236}">
                <a16:creationId xmlns:a16="http://schemas.microsoft.com/office/drawing/2014/main" id="{AE09E9E4-1C46-40B0-8A06-786C551C44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2163" y="1098550"/>
          <a:ext cx="8770937" cy="5311775"/>
        </p:xfrm>
        <a:graphic>
          <a:graphicData uri="http://schemas.openxmlformats.org/drawingml/2006/table">
            <a:tbl>
              <a:tblPr/>
              <a:tblGrid>
                <a:gridCol w="250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REALISATIONS DEPENSES</a:t>
                      </a:r>
                      <a:b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 1er janvier au 31 décembre 2018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Budget DEPENSES</a:t>
                      </a:r>
                      <a:b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 1er janvier au 31 décembre 2018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Validations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8 550,00 €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Validations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Réceptions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2670,40 €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Réceptions 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Secrétariat + URSSAF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36 807,31 €   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Secrétariat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Fournitures + téléphone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182,49 €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Fournitures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Newsletters + Publicité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3800,00 €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Newsletters et publicité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Collections INFOSTAT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3 400,00 €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Collections INFOSTAT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Consultants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18 554,40 €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Consultants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Etude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19 872,00 €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Etude et Infographie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6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 et annuaire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4 200,00 €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 Annuaire Réseaux Sociaux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Séminaire INFOSTAT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1 254,00 €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Séminaire et Réunions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2 500 €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Divers (comptabilité)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2 400,00 €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Divers (dont AG et compta)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3 000 €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Frais bancaires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Frais bancaires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comptable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101 726,60 €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- 25 %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135 550 €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9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Perte d’exploitation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- 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4 731,58 €</a:t>
                      </a: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4" marR="91434" marT="45691" marB="4569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2179E-0562-47CE-B411-04143F3E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83" y="135468"/>
            <a:ext cx="7710488" cy="561975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b="1"/>
              <a:t>Bilan au 31 décembre 2018</a:t>
            </a:r>
          </a:p>
        </p:txBody>
      </p:sp>
      <p:graphicFrame>
        <p:nvGraphicFramePr>
          <p:cNvPr id="6" name="Group 141">
            <a:extLst>
              <a:ext uri="{FF2B5EF4-FFF2-40B4-BE49-F238E27FC236}">
                <a16:creationId xmlns:a16="http://schemas.microsoft.com/office/drawing/2014/main" id="{84A62F03-0AFB-4741-94C7-ED17C89DA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51083"/>
              </p:ext>
            </p:extLst>
          </p:nvPr>
        </p:nvGraphicFramePr>
        <p:xfrm>
          <a:off x="1590675" y="867483"/>
          <a:ext cx="10048875" cy="5626106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ACTIF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PASSIF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TRESORERIE au 31 12 2018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209 811,19 €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Report à nouveau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210 734,87€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dont :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Compte courant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138 158,33 €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Compte sur livret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59 652,86 €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Compte Tonic plus Association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000,00</a:t>
                      </a: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Régularisations 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15 885,90 €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6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URSSAF (2582 €),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Expert Comptable (4800€) Validation (6000€) , Mutuelle assistante (403,90 €), Site (2100€) = 15 885,90 €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9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Cotisation à recevoir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12 078,00 € 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Perte d'exploitation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- 4 731,58 €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BALANCE 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221.889,19 €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221 889,19€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Comptes 2018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34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88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/>
              <a:t>Barème des cotisations 201</a:t>
            </a:r>
            <a:r>
              <a:rPr lang="fr-FR" sz="3600" dirty="0"/>
              <a:t>9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35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67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F28EF-A60F-46DD-9AA1-B748390E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50" y="365125"/>
            <a:ext cx="8253413" cy="906463"/>
          </a:xfrm>
          <a:extLst/>
        </p:spPr>
        <p:txBody>
          <a:bodyPr/>
          <a:lstStyle/>
          <a:p>
            <a:pPr>
              <a:defRPr/>
            </a:pPr>
            <a:r>
              <a:rPr b="1"/>
              <a:t>Les cotisations 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0B8A2C-2732-4AFD-84BF-9C8BFF67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11270" name="Espace réservé du numéro de diapositive 4">
            <a:extLst>
              <a:ext uri="{FF2B5EF4-FFF2-40B4-BE49-F238E27FC236}">
                <a16:creationId xmlns:a16="http://schemas.microsoft.com/office/drawing/2014/main" id="{3437F177-F1B7-446C-BFDD-71CD3F11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C837DA-11F6-4F6C-99CB-701AD0F9DDFE}" type="slidenum">
              <a:rPr lang="fr-FR" altLang="fr-FR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1271" name="Rectangle 5">
            <a:extLst>
              <a:ext uri="{FF2B5EF4-FFF2-40B4-BE49-F238E27FC236}">
                <a16:creationId xmlns:a16="http://schemas.microsoft.com/office/drawing/2014/main" id="{E5E82CB3-4BA0-4294-9E40-42C025E99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1285875"/>
            <a:ext cx="5857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BAREME 2019 :</a:t>
            </a:r>
            <a:endParaRPr lang="fr-FR" altLang="fr-FR" sz="24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Un droit d'entrée (nouvel adhérent) : 100 €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Une cotisation modulée en fonction de la part de marché des  Groupes ou Laboratoires en valeur                                 (Réf. Gers Ville + Hôpital CMA octobre 2018).</a:t>
            </a:r>
          </a:p>
        </p:txBody>
      </p:sp>
      <p:graphicFrame>
        <p:nvGraphicFramePr>
          <p:cNvPr id="7" name="Group 201">
            <a:extLst>
              <a:ext uri="{FF2B5EF4-FFF2-40B4-BE49-F238E27FC236}">
                <a16:creationId xmlns:a16="http://schemas.microsoft.com/office/drawing/2014/main" id="{A742E478-D08F-4EA6-AAA9-4E08F1948B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78150" y="2792413"/>
          <a:ext cx="7129463" cy="3090862"/>
        </p:xfrm>
        <a:graphic>
          <a:graphicData uri="http://schemas.openxmlformats.org/drawingml/2006/table">
            <a:tbl>
              <a:tblPr/>
              <a:tblGrid>
                <a:gridCol w="4591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48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 de Marché</a:t>
                      </a:r>
                      <a:b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en valeur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Cotisation 2019    ( + 2 % 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 EUROS      ( rappel 2018 )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= 0.3 %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1 120            (1 098)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0,31 % - 0,5 %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1 330            (1 307)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0,51 % - 1 %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1 760            (1 725)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1,01 % - 1,5 %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2 510            (2 510)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1,51 % - 2 %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2 750            (2 510)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2,01 % - 2,5 %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3 608            (3 608)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4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2,51 % - 3 %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            (3 608)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3,01 % et plus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4 600           (3 921 à 5647)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306" name="Rectangle 7">
            <a:extLst>
              <a:ext uri="{FF2B5EF4-FFF2-40B4-BE49-F238E27FC236}">
                <a16:creationId xmlns:a16="http://schemas.microsoft.com/office/drawing/2014/main" id="{CCEB3F38-D03D-48C1-AA98-7AAA2B735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5976938"/>
            <a:ext cx="492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Rappel Souscription annuaire prestataires incluse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Barèmes des Cotisations 2019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37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298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6725" y="2509838"/>
            <a:ext cx="8494713" cy="1385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/>
              <a:t>Budget Prévisionnel 201</a:t>
            </a:r>
            <a:r>
              <a:rPr lang="fr-FR" sz="3600" dirty="0"/>
              <a:t>9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CCCEB-D516-4710-8F96-8A9716AA4A21}" type="slidenum">
              <a:rPr lang="fr-FR"/>
              <a:pPr>
                <a:defRPr/>
              </a:pPr>
              <a:t>38</a:t>
            </a:fld>
            <a:endParaRPr lang="fr-FR"/>
          </a:p>
        </p:txBody>
      </p:sp>
      <p:pic>
        <p:nvPicPr>
          <p:cNvPr id="62469" name="Image 6">
            <a:extLst>
              <a:ext uri="{FF2B5EF4-FFF2-40B4-BE49-F238E27FC236}">
                <a16:creationId xmlns:a16="http://schemas.microsoft.com/office/drawing/2014/main" id="{46808A77-C8A5-44BF-B3E4-62701BAA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32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1B14C-2E76-4C05-A621-D32AB36C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763" y="365125"/>
            <a:ext cx="7591425" cy="703263"/>
          </a:xfrm>
          <a:extLst/>
        </p:spPr>
        <p:txBody>
          <a:bodyPr/>
          <a:lstStyle/>
          <a:p>
            <a:pPr>
              <a:defRPr/>
            </a:pPr>
            <a:r>
              <a:rPr b="1"/>
              <a:t>Budget prévisionnel 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ADF164-22DA-4BF1-B01C-0FE230E1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Assemblee Générale 22 mars 2018</a:t>
            </a:r>
          </a:p>
        </p:txBody>
      </p:sp>
      <p:sp>
        <p:nvSpPr>
          <p:cNvPr id="13318" name="Espace réservé du numéro de diapositive 4">
            <a:extLst>
              <a:ext uri="{FF2B5EF4-FFF2-40B4-BE49-F238E27FC236}">
                <a16:creationId xmlns:a16="http://schemas.microsoft.com/office/drawing/2014/main" id="{74BD4715-E7E5-4D12-954A-2C226261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617AF6-E7BF-4345-A3EB-3DF8AF851F7B}" type="slidenum">
              <a:rPr lang="fr-FR" altLang="fr-FR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graphicFrame>
        <p:nvGraphicFramePr>
          <p:cNvPr id="6" name="Group 164">
            <a:extLst>
              <a:ext uri="{FF2B5EF4-FFF2-40B4-BE49-F238E27FC236}">
                <a16:creationId xmlns:a16="http://schemas.microsoft.com/office/drawing/2014/main" id="{E6400763-AD69-4D93-A111-1D251975DB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0988" y="1068388"/>
          <a:ext cx="9144000" cy="5761038"/>
        </p:xfrm>
        <a:graphic>
          <a:graphicData uri="http://schemas.openxmlformats.org/drawingml/2006/table">
            <a:tbl>
              <a:tblPr/>
              <a:tblGrid>
                <a:gridCol w="356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0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DEPENSES</a:t>
                      </a:r>
                      <a:b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 1er janvier au 31 décembre 2019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RECETTES</a:t>
                      </a:r>
                      <a:b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 1er janvier au 31 décembre 2019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Validations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6 500 €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Cotisations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90 168 €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Réceptions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Sponsors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10 000 €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Secrétariat + charges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40 000 €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Fournitures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1 000 €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Intérêts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350 €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Newsletters et Publicité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</a:t>
                      </a:r>
                      <a:r>
                        <a:rPr kumimoji="0" lang="fr-F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Collections INFOSTAT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6 000 €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Consultants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24 000 €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Etude + infographie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30 500 €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Site, annuaire, Réseaux Sociaux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6 000 €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Séminaire + Réunions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2 500 €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Divers (dont AG et compta)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3 500 €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Frais bancaires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126 050 €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100 518 €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78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Résultat d’exploitation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- 25 532 €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4088-3D07-49AA-8BF8-BB1C6C6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943" y="365125"/>
            <a:ext cx="8737599" cy="1100818"/>
          </a:xfrm>
        </p:spPr>
        <p:txBody>
          <a:bodyPr/>
          <a:lstStyle/>
          <a:p>
            <a:r>
              <a:rPr lang="fr-FR" altLang="fr-FR" dirty="0"/>
              <a:t>2019  Une année spéciale pour INFOSTAT </a:t>
            </a:r>
            <a:br>
              <a:rPr lang="fr-FR" altLang="fr-FR" dirty="0"/>
            </a:br>
            <a:r>
              <a:rPr lang="fr-FR" altLang="fr-FR" dirty="0">
                <a:solidFill>
                  <a:srgbClr val="00B050"/>
                </a:solidFill>
              </a:rPr>
              <a:t>qui fête ses 40 ans  </a:t>
            </a:r>
            <a:r>
              <a:rPr lang="fr-FR" altLang="fr-FR" dirty="0"/>
              <a:t>!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725C3-DEF7-4F46-BEFC-00789D70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98"/>
            <a:ext cx="10515600" cy="4762951"/>
          </a:xfrm>
        </p:spPr>
        <p:txBody>
          <a:bodyPr/>
          <a:lstStyle/>
          <a:p>
            <a:pPr marL="0" indent="0">
              <a:buNone/>
            </a:pPr>
            <a:r>
              <a:rPr lang="fr-FR" altLang="fr-FR" dirty="0"/>
              <a:t>Un peu d’ histoire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notre association a été créée le 27 juin 1979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3 présidents se sont succédé 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Eliane des Francs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Catherine Durand-Couchoux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Pierre-Yves Deydier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Un « produit » historique : la validation de la visite médicale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Un mode de fonctionnement toujours d’actualité 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Les échanges au sein des commissions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Le partage d’expertise et de savoir-faire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981EE-4949-4C72-ACA6-7E4BDDC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697CC-62FC-4D09-B5AD-078B092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45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Budget Prévisionnel 2019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40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75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56F4B-95C7-4A2A-89FA-F28AE494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13" y="365125"/>
            <a:ext cx="7591425" cy="1079500"/>
          </a:xfrm>
          <a:extLst/>
        </p:spPr>
        <p:txBody>
          <a:bodyPr/>
          <a:lstStyle/>
          <a:p>
            <a:pPr>
              <a:defRPr/>
            </a:pPr>
            <a:r>
              <a:rPr b="1"/>
              <a:t>Rapport de la Trésorière 1/2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5EE834-4402-4277-8DCF-8135857C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14342" name="Espace réservé du numéro de diapositive 4">
            <a:extLst>
              <a:ext uri="{FF2B5EF4-FFF2-40B4-BE49-F238E27FC236}">
                <a16:creationId xmlns:a16="http://schemas.microsoft.com/office/drawing/2014/main" id="{113E9C92-E872-4E0C-9589-0698ABDC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1CBB2C6-F788-4A20-86D0-71AFA299ED2C}" type="slidenum">
              <a:rPr lang="fr-FR" altLang="fr-FR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D7910494-47CF-48FC-8243-5B1B1423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511300"/>
            <a:ext cx="88931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/>
              <a:t> </a:t>
            </a:r>
            <a:r>
              <a:rPr lang="fr-FR" altLang="fr-FR" sz="1800">
                <a:cs typeface="Times New Roman" panose="02020603050405020304" pitchFamily="18" charset="0"/>
              </a:rPr>
              <a:t>Mesdames, Messieurs,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fr-FR" altLang="fr-FR" sz="18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7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Nos prévisions de recettes présentées lors de notre dernière AG étaient pour les cotisations des laboratoires de 86.000 €, nous avons réalisé 86.507 € sur l’exercice.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Nous pouvons remercier nos sponsors qui ont contribué à une recette complémentaire de 10.000 €, remercions le GERS et IQVIA, pour leur soutien financier à notre association.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L’ASOCS nous apporte également son soutien en sponsorisant  le cocktail de notre assemblée générale et en nous proposant des tarifs confraternels sur les études réalisées en partenariat.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Les principales dépenses en 2018 ont porté sur les postes études et validation</a:t>
            </a:r>
            <a:r>
              <a:rPr lang="fr-FR" altLang="fr-FR" sz="1800" b="1">
                <a:cs typeface="Times New Roman" panose="02020603050405020304" pitchFamily="18" charset="0"/>
              </a:rPr>
              <a:t>. </a:t>
            </a:r>
            <a:r>
              <a:rPr lang="fr-FR" altLang="fr-FR" sz="1800">
                <a:cs typeface="Times New Roman" panose="02020603050405020304" pitchFamily="18" charset="0"/>
              </a:rPr>
              <a:t>Les dépenses de secrétariat  et de consultants sont indispensables notamment pour le recouvrement des cotisations, le suivi et la mise à jour des informations sur notre site internet, l’organisation, la gestion et le soutien aux commissions. Les frais de fonctionnement sont restés modestes tout comme les années précédentes</a:t>
            </a:r>
            <a:r>
              <a:rPr lang="fr-FR" altLang="fr-FR" sz="1800"/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/>
              <a:t> Le montant total de nos coûts est de 101 726,60 € par rapport au 135 550 € de prévus.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Nous avons cette année un perte d’exploitation de 4 731,58 € (le budget prévisionnel prévoyait une perte de 36 550 €).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751D3-A8D5-46A7-B9A1-61416D07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0" y="365125"/>
            <a:ext cx="7593013" cy="933450"/>
          </a:xfrm>
          <a:extLst/>
        </p:spPr>
        <p:txBody>
          <a:bodyPr/>
          <a:lstStyle/>
          <a:p>
            <a:pPr>
              <a:defRPr/>
            </a:pPr>
            <a:r>
              <a:rPr b="1"/>
              <a:t>Rapport de la Trésorière 2/2</a:t>
            </a:r>
            <a:endParaRPr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1901F9-D413-419F-BAA1-056A3C45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15366" name="Espace réservé du numéro de diapositive 4">
            <a:extLst>
              <a:ext uri="{FF2B5EF4-FFF2-40B4-BE49-F238E27FC236}">
                <a16:creationId xmlns:a16="http://schemas.microsoft.com/office/drawing/2014/main" id="{EF3EDE3B-32CA-459A-9C3A-A9D8CE48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4EF27E-AC0B-43CF-9DCB-B66C61A2F699}" type="slidenum">
              <a:rPr lang="fr-FR" altLang="fr-FR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5367" name="Text Box 4">
            <a:extLst>
              <a:ext uri="{FF2B5EF4-FFF2-40B4-BE49-F238E27FC236}">
                <a16:creationId xmlns:a16="http://schemas.microsoft.com/office/drawing/2014/main" id="{FFB3BA37-896C-4E28-B077-225E041E9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1412875"/>
            <a:ext cx="9156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/>
              <a:t>Le Bureau de votre Association  a demandé que nos comptes soient validés comme chaque année, par un Expert Comptable, le Cabinet REC, 151 Bd Haussmann 75008 PARIS. </a:t>
            </a:r>
          </a:p>
          <a:p>
            <a:pPr algn="ctr" eaLnBrk="1" fontAlgn="b" hangingPunct="1">
              <a:spcBef>
                <a:spcPct val="0"/>
              </a:spcBef>
              <a:buFontTx/>
              <a:buNone/>
            </a:pPr>
            <a:endParaRPr lang="fr-FR" altLang="fr-FR" sz="1800">
              <a:cs typeface="Times New Roman" panose="02020603050405020304" pitchFamily="18" charset="0"/>
            </a:endParaRPr>
          </a:p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Le bilan fait apparaître au 31 12 2018 une réserve de trésorerie de </a:t>
            </a:r>
            <a:r>
              <a:rPr lang="fr-FR" altLang="fr-FR" sz="1800">
                <a:solidFill>
                  <a:srgbClr val="000000"/>
                </a:solidFill>
              </a:rPr>
              <a:t>221 889,19 €</a:t>
            </a:r>
          </a:p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et une perte d’exploitation de </a:t>
            </a:r>
            <a:r>
              <a:rPr lang="fr-FR" altLang="fr-FR" sz="1800"/>
              <a:t>4 731,58 €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Le </a:t>
            </a:r>
            <a:r>
              <a:rPr lang="fr-FR" altLang="fr-FR" sz="1800" b="1">
                <a:cs typeface="Times New Roman" panose="02020603050405020304" pitchFamily="18" charset="0"/>
              </a:rPr>
              <a:t>budget prévisionnel 2019</a:t>
            </a:r>
            <a:r>
              <a:rPr lang="fr-FR" altLang="fr-FR" sz="1800">
                <a:cs typeface="Times New Roman" panose="02020603050405020304" pitchFamily="18" charset="0"/>
              </a:rPr>
              <a:t> est proposé en perte de 25 532 €, incluant le budget de l’étude que nous vous présentons aujourd’hui sur la visite médicale à distance.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Nous espérons sur l’exercice pouvoir compter sur le soutien de nos sponsors 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- GERS, IQVIA et l’ASOCS que nous remercions de leur aide et en espérons de nouveaux.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Nous vous proposons aujourd’hui une augmentation de 2 % du barème des cotisations pour notre nouvel exercice avec une nouvelle répartition des tranches de CA.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 Le total des cotisations pour 2019 représenterait  90 168K€, portant le total des recettes avec les sponsors  et les revenus financiers à 99 090 K€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Nos réserves permettraient de couvrir l’ensemble du budget prévu.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fr-FR" altLang="fr-FR" sz="1800" b="1" u="sng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8" name="Rectangle 2">
            <a:extLst>
              <a:ext uri="{FF2B5EF4-FFF2-40B4-BE49-F238E27FC236}">
                <a16:creationId xmlns:a16="http://schemas.microsoft.com/office/drawing/2014/main" id="{3AAE1E2B-FF82-48A9-B2C5-7C3492D66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6018213"/>
            <a:ext cx="25812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FR" altLang="fr-FR" sz="2400" b="1" u="sng">
                <a:solidFill>
                  <a:srgbClr val="FF6600"/>
                </a:solidFill>
                <a:cs typeface="Times New Roman" panose="02020603050405020304" pitchFamily="18" charset="0"/>
              </a:rPr>
              <a:t>Merci à vous tous.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Rapport Moral de la Trésorière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43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2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BD473E75-B6B0-4B3B-9280-6FF409FB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963" y="379413"/>
            <a:ext cx="7591425" cy="887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sz="3200" dirty="0"/>
              <a:t>Election des membres du conseil</a:t>
            </a:r>
            <a:endParaRPr altLang="fr-FR" sz="3200" dirty="0"/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CEC598F4-241B-45C7-BD34-AFE357EDEE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93838"/>
            <a:ext cx="10515600" cy="4351337"/>
          </a:xfrm>
        </p:spPr>
        <p:txBody>
          <a:bodyPr/>
          <a:lstStyle/>
          <a:p>
            <a:pPr marL="457200" lvl="1" indent="0">
              <a:buNone/>
            </a:pPr>
            <a:endParaRPr lang="fr-FR" altLang="fr-FR" sz="2000" dirty="0">
              <a:solidFill>
                <a:srgbClr val="FF66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altLang="fr-FR" sz="2000" dirty="0">
              <a:solidFill>
                <a:srgbClr val="FF66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altLang="fr-FR" sz="2000" dirty="0">
              <a:solidFill>
                <a:srgbClr val="FF66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altLang="fr-FR" sz="2000" dirty="0">
              <a:solidFill>
                <a:srgbClr val="FF66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altLang="fr-FR" sz="2000" dirty="0">
              <a:solidFill>
                <a:srgbClr val="FF66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FF6600"/>
              </a:solidFill>
            </a:endParaRPr>
          </a:p>
          <a:p>
            <a:endParaRPr lang="fr-FR" alt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9959A7-469E-4651-8CAE-ECC30502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7173" name="Espace réservé du numéro de diapositive 4">
            <a:extLst>
              <a:ext uri="{FF2B5EF4-FFF2-40B4-BE49-F238E27FC236}">
                <a16:creationId xmlns:a16="http://schemas.microsoft.com/office/drawing/2014/main" id="{2401A365-B171-4409-9760-5ECC0068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C7C158-3BC5-42D1-89D7-D7A24F363CDE}" type="slidenum">
              <a:rPr lang="fr-FR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fr-FR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06FF54-D5C8-42A8-A84A-4F9A9B43D6B4}"/>
              </a:ext>
            </a:extLst>
          </p:cNvPr>
          <p:cNvSpPr/>
          <p:nvPr/>
        </p:nvSpPr>
        <p:spPr>
          <a:xfrm>
            <a:off x="986971" y="1944603"/>
            <a:ext cx="986041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PRESENTE AUX ELECTION EN TANT MAMBRE DU CONSEIL D’ADMINISTRATION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2419350" algn="l"/>
              </a:tabLs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GAUDILLAT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(GSK)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Perrine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GUYOT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(BMS)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Sébastien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HUBERT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(PFIZER)</a:t>
            </a:r>
          </a:p>
          <a:p>
            <a:pPr algn="ctr"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cs typeface="Times New Roman" panose="02020603050405020304" pitchFamily="18" charset="0"/>
              </a:rPr>
              <a:t>Aurélie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Times New Roman" panose="02020603050405020304" pitchFamily="18" charset="0"/>
              </a:rPr>
              <a:t>MATTEI </a:t>
            </a:r>
            <a:r>
              <a:rPr lang="fr-FR" dirty="0">
                <a:latin typeface="Arial" panose="020B0604020202020204" pitchFamily="34" charset="0"/>
                <a:cs typeface="Times New Roman" panose="02020603050405020304" pitchFamily="18" charset="0"/>
              </a:rPr>
              <a:t>(AZ)</a:t>
            </a:r>
          </a:p>
          <a:p>
            <a:pPr algn="ctr"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MULLER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(PIERRE FABRE)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1000"/>
              </a:spcAft>
            </a:pPr>
            <a:r>
              <a:rPr lang="fr-FR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Y A-T-IL D’AUTRES CANDIDATURE SPONTANEES? </a:t>
            </a:r>
          </a:p>
          <a:p>
            <a:pPr algn="just">
              <a:spcAft>
                <a:spcPts val="1000"/>
              </a:spcAft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57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Anne GAUDILLAT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45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17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Perrine GUYOT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46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19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Sébastien HUBERT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47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36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Aurélie MATTEI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48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33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863" y="2443163"/>
            <a:ext cx="8388350" cy="1546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Quitus Marie MULLER</a:t>
            </a:r>
            <a:endParaRPr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7B490-76E1-4E29-8FCE-E1D252E0011D}" type="slidenum">
              <a:rPr lang="fr-FR"/>
              <a:pPr>
                <a:defRPr/>
              </a:pPr>
              <a:t>49</a:t>
            </a:fld>
            <a:endParaRPr lang="fr-FR"/>
          </a:p>
        </p:txBody>
      </p:sp>
      <p:pic>
        <p:nvPicPr>
          <p:cNvPr id="60421" name="Image 6">
            <a:extLst>
              <a:ext uri="{FF2B5EF4-FFF2-40B4-BE49-F238E27FC236}">
                <a16:creationId xmlns:a16="http://schemas.microsoft.com/office/drawing/2014/main" id="{016C6A4C-401B-4A66-8B30-0D408D50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0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4088-3D07-49AA-8BF8-BB1C6C6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057" y="365125"/>
            <a:ext cx="8247743" cy="1042761"/>
          </a:xfrm>
        </p:spPr>
        <p:txBody>
          <a:bodyPr>
            <a:normAutofit fontScale="90000"/>
          </a:bodyPr>
          <a:lstStyle/>
          <a:p>
            <a:r>
              <a:rPr lang="fr-FR" altLang="fr-FR" dirty="0"/>
              <a:t>2019  Une année spéciale pour INFOSTAT </a:t>
            </a:r>
            <a:br>
              <a:rPr lang="fr-FR" altLang="fr-FR" dirty="0"/>
            </a:br>
            <a:r>
              <a:rPr lang="fr-FR" altLang="fr-FR" dirty="0">
                <a:solidFill>
                  <a:srgbClr val="00B050"/>
                </a:solidFill>
              </a:rPr>
              <a:t>qui fête ses 40 ans  </a:t>
            </a:r>
            <a:r>
              <a:rPr lang="fr-FR" altLang="fr-FR" dirty="0"/>
              <a:t>!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725C3-DEF7-4F46-BEFC-00789D70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9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altLang="fr-FR" dirty="0" err="1"/>
              <a:t>Infostat</a:t>
            </a:r>
            <a:r>
              <a:rPr lang="fr-FR" altLang="fr-FR" dirty="0"/>
              <a:t>  doit s’adapter pour mieux répondre aux évolutions de notre environnement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altLang="fr-FR" dirty="0">
                <a:solidFill>
                  <a:srgbClr val="00B050"/>
                </a:solidFill>
              </a:rPr>
              <a:t> </a:t>
            </a:r>
            <a:r>
              <a:rPr lang="fr-FR" altLang="fr-FR" dirty="0"/>
              <a:t>Un cadre réglementaire et législatif plus contraignant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De nouvelles sources de données à exploiter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De nouvelles technologies à maîtriser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Des métiers/fonctions émergeants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Tout en conservant ce qui fait sa force et son originalité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981EE-4949-4C72-ACA6-7E4BDDC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697CC-62FC-4D09-B5AD-078B092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843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4750" y="2321656"/>
            <a:ext cx="7824788" cy="1912938"/>
          </a:xfrm>
          <a:extLst/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sz="28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altLang="fr-FR" b="1" dirty="0"/>
              <a:t>Validation des visites médicales</a:t>
            </a:r>
            <a:br>
              <a:rPr altLang="fr-FR" b="1" dirty="0"/>
            </a:br>
            <a:r>
              <a:rPr altLang="fr-FR" b="1" dirty="0"/>
              <a:t>Observations 201</a:t>
            </a:r>
            <a:r>
              <a:rPr lang="fr-FR" altLang="fr-FR" b="1" dirty="0"/>
              <a:t>8</a:t>
            </a:r>
            <a:br>
              <a:rPr altLang="fr-FR" b="1" dirty="0"/>
            </a:br>
            <a:br>
              <a:rPr altLang="fr-FR" b="1" dirty="0"/>
            </a:br>
            <a:r>
              <a:rPr altLang="fr-FR" sz="2800" b="1" dirty="0"/>
              <a:t>Catherine Durand </a:t>
            </a:r>
            <a:r>
              <a:rPr altLang="fr-FR" sz="2800" b="1" dirty="0" err="1"/>
              <a:t>Couchoux</a:t>
            </a:r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8D4A2-2E6F-4089-BF42-8792F7620621}" type="slidenum">
              <a:rPr lang="fr-FR"/>
              <a:pPr>
                <a:defRPr/>
              </a:pPr>
              <a:t>50</a:t>
            </a:fld>
            <a:endParaRPr lang="fr-F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38348" y="2071678"/>
            <a:ext cx="7772400" cy="2714644"/>
          </a:xfr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fr-FR" sz="3600" b="1" dirty="0"/>
              <a:t>Validation des visites médicales</a:t>
            </a:r>
            <a:br>
              <a:rPr lang="fr-FR" sz="3600" b="1" dirty="0"/>
            </a:br>
            <a:r>
              <a:rPr lang="fr-FR" sz="3600" b="1" dirty="0"/>
              <a:t>Observations 2018</a:t>
            </a:r>
            <a:br>
              <a:rPr lang="fr-FR" sz="3600" b="1" dirty="0"/>
            </a:br>
            <a:r>
              <a:rPr lang="fr-FR" sz="3600" b="1" u="sng" dirty="0"/>
              <a:t>RESULTATS M.G. PRELIMINAIRES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1DE8CE-9810-49DB-BF89-1E5316E57EE5}"/>
              </a:ext>
            </a:extLst>
          </p:cNvPr>
          <p:cNvSpPr txBox="1"/>
          <p:nvPr/>
        </p:nvSpPr>
        <p:spPr>
          <a:xfrm>
            <a:off x="4223793" y="5733257"/>
            <a:ext cx="3666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Catherine Durand </a:t>
            </a:r>
            <a:r>
              <a:rPr lang="fr-FR" sz="1400" dirty="0" err="1"/>
              <a:t>Couchoux</a:t>
            </a:r>
            <a:r>
              <a:rPr lang="fr-FR" sz="1400" dirty="0"/>
              <a:t> – A.G.  28/03/2019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5BC38-98B4-48A1-8573-6E431956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CONTEXTE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4A7749-5018-484B-9F96-A4865A12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0740"/>
            <a:ext cx="10515600" cy="3006019"/>
          </a:xfrm>
        </p:spPr>
        <p:txBody>
          <a:bodyPr/>
          <a:lstStyle/>
          <a:p>
            <a:r>
              <a:rPr lang="fr-FR" dirty="0"/>
              <a:t>Volonté de tenir nos engagements : présenter les résultats de la validation lors de l’Assemblée Générale </a:t>
            </a:r>
            <a:r>
              <a:rPr lang="fr-FR" sz="2400" dirty="0"/>
              <a:t>(</a:t>
            </a:r>
            <a:r>
              <a:rPr lang="fr-FR" sz="2400" dirty="0" err="1"/>
              <a:t>cf</a:t>
            </a:r>
            <a:r>
              <a:rPr lang="fr-FR" sz="2400" dirty="0"/>
              <a:t> AG 2018)</a:t>
            </a:r>
          </a:p>
          <a:p>
            <a:endParaRPr lang="fr-FR" dirty="0"/>
          </a:p>
          <a:p>
            <a:r>
              <a:rPr lang="fr-FR" dirty="0"/>
              <a:t>Délais trop courts entre réception des dernières données des laboratoires et date de l’AG : </a:t>
            </a:r>
            <a:r>
              <a:rPr lang="fr-FR" i="1" dirty="0">
                <a:solidFill>
                  <a:srgbClr val="FFC000"/>
                </a:solidFill>
              </a:rPr>
              <a:t>Résultats préliminaires uniquement sur les M.G.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F6ECE6-5FED-461C-8476-63AB03A5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  <p:extLst>
      <p:ext uri="{BB962C8B-B14F-4D97-AF65-F5344CB8AC3E}">
        <p14:creationId xmlns:p14="http://schemas.microsoft.com/office/powerpoint/2010/main" val="359523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0713" y="333374"/>
            <a:ext cx="5986462" cy="1266825"/>
          </a:xfrm>
          <a:noFill/>
        </p:spPr>
        <p:txBody>
          <a:bodyPr>
            <a:normAutofit/>
          </a:bodyPr>
          <a:lstStyle/>
          <a:p>
            <a:pPr algn="r" eaLnBrk="1" hangingPunct="1"/>
            <a:r>
              <a:rPr lang="fr-FR" b="1" dirty="0">
                <a:solidFill>
                  <a:schemeClr val="tx1"/>
                </a:solidFill>
              </a:rPr>
              <a:t>Rappel des objectifs de l’étude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63272" cy="4205064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fr-FR" b="1" dirty="0">
              <a:latin typeface="+mj-lt"/>
            </a:endParaRPr>
          </a:p>
          <a:p>
            <a:pPr marL="0" indent="0" algn="just" eaLnBrk="1" hangingPunct="1">
              <a:buNone/>
            </a:pPr>
            <a:endParaRPr lang="fr-FR" b="1" dirty="0">
              <a:latin typeface="+mj-lt"/>
            </a:endParaRPr>
          </a:p>
          <a:p>
            <a:pPr marL="0" indent="0" algn="just" eaLnBrk="1" hangingPunct="1">
              <a:buNone/>
            </a:pPr>
            <a:r>
              <a:rPr lang="fr-FR" b="1" dirty="0">
                <a:latin typeface="+mj-lt"/>
              </a:rPr>
              <a:t>Mesurer la cohérence </a:t>
            </a:r>
            <a:r>
              <a:rPr lang="fr-FR" dirty="0">
                <a:latin typeface="+mj-lt"/>
              </a:rPr>
              <a:t>du nombre de visites médicales selon différentes sources :</a:t>
            </a:r>
          </a:p>
          <a:p>
            <a:pPr algn="just" eaLnBrk="1" hangingPunct="1">
              <a:buNone/>
            </a:pPr>
            <a:r>
              <a:rPr lang="fr-FR" dirty="0">
                <a:latin typeface="+mj-lt"/>
              </a:rPr>
              <a:t> </a:t>
            </a:r>
          </a:p>
          <a:p>
            <a:pPr lvl="1" algn="just" eaLnBrk="1" hangingPunct="1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données internes du laboratoire</a:t>
            </a:r>
          </a:p>
          <a:p>
            <a:pPr lvl="1" algn="just" eaLnBrk="1" hangingPunct="1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données issues d’</a:t>
            </a:r>
            <a:r>
              <a:rPr lang="fr-FR" b="1" dirty="0">
                <a:latin typeface="+mj-lt"/>
              </a:rPr>
              <a:t>IQVIA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D118ED-3B2A-4973-93E1-3D580802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0713" y="333375"/>
            <a:ext cx="5986462" cy="79137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fr-FR" dirty="0">
                <a:solidFill>
                  <a:schemeClr val="tx1"/>
                </a:solidFill>
              </a:rPr>
              <a:t>RAPPEL METHODOLOGIQUE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4" y="1279493"/>
            <a:ext cx="8579296" cy="500141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fr-FR" dirty="0"/>
              <a:t>Recueil du nombre de </a:t>
            </a:r>
            <a:r>
              <a:rPr lang="fr-FR" b="1" dirty="0"/>
              <a:t>visites totales </a:t>
            </a:r>
            <a:r>
              <a:rPr lang="fr-FR" dirty="0"/>
              <a:t>(visites-médecins) et du </a:t>
            </a:r>
            <a:r>
              <a:rPr lang="fr-FR" b="1" dirty="0"/>
              <a:t>nombre de présentations </a:t>
            </a:r>
            <a:r>
              <a:rPr lang="fr-FR" dirty="0"/>
              <a:t>de médicaments (visites-produits).</a:t>
            </a:r>
          </a:p>
          <a:p>
            <a:pPr algn="just" eaLnBrk="1" hangingPunct="1"/>
            <a:endParaRPr lang="fr-FR" dirty="0"/>
          </a:p>
          <a:p>
            <a:pPr marL="0" indent="0" algn="just" eaLnBrk="1" hangingPunct="1">
              <a:buNone/>
            </a:pPr>
            <a:r>
              <a:rPr lang="fr-FR" b="1" u="sng" dirty="0"/>
              <a:t>Les principales informations recueillies </a:t>
            </a:r>
            <a:r>
              <a:rPr lang="fr-FR" dirty="0"/>
              <a:t>:</a:t>
            </a:r>
            <a:endParaRPr lang="fr-FR" sz="1000" dirty="0"/>
          </a:p>
          <a:p>
            <a:pPr marL="0" indent="0" algn="just" eaLnBrk="1" hangingPunct="1">
              <a:buNone/>
            </a:pPr>
            <a:endParaRPr lang="fr-FR" sz="1000" dirty="0"/>
          </a:p>
          <a:p>
            <a:pPr algn="just" eaLnBrk="1" hangingPunct="1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sz="2400" dirty="0"/>
              <a:t>Pour les </a:t>
            </a:r>
            <a:r>
              <a:rPr lang="fr-FR" sz="2400" b="1" dirty="0"/>
              <a:t>Médecins Généralistes </a:t>
            </a:r>
            <a:r>
              <a:rPr lang="fr-FR" sz="2400" dirty="0"/>
              <a:t>: le nombre de visites au global et sur les 5 premiers produits.</a:t>
            </a:r>
          </a:p>
          <a:p>
            <a:pPr algn="just" eaLnBrk="1" hangingPunct="1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 Idem pour 3 spécialités : </a:t>
            </a:r>
            <a:r>
              <a:rPr lang="fr-FR" sz="2400" b="1" dirty="0"/>
              <a:t>Pneumologues</a:t>
            </a:r>
            <a:r>
              <a:rPr lang="fr-FR" sz="2400" dirty="0"/>
              <a:t>,  </a:t>
            </a:r>
            <a:r>
              <a:rPr lang="fr-FR" sz="2400" b="1" dirty="0"/>
              <a:t>Rhumatologues </a:t>
            </a:r>
            <a:r>
              <a:rPr lang="fr-FR" sz="2400" dirty="0"/>
              <a:t>et </a:t>
            </a:r>
            <a:r>
              <a:rPr lang="fr-FR" sz="2400" b="1" dirty="0"/>
              <a:t>Cardiologues – </a:t>
            </a:r>
            <a:r>
              <a:rPr lang="fr-FR" sz="2400" b="1" i="1" dirty="0">
                <a:solidFill>
                  <a:srgbClr val="FFC000"/>
                </a:solidFill>
              </a:rPr>
              <a:t>données à venir</a:t>
            </a:r>
            <a:endParaRPr lang="fr-FR" sz="2400" i="1" dirty="0">
              <a:solidFill>
                <a:srgbClr val="FFC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DDABFD-91BA-485C-8ABE-64DA2F4F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6757" y="154745"/>
            <a:ext cx="8299938" cy="1445456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fr-FR" dirty="0">
                <a:solidFill>
                  <a:schemeClr val="tx1"/>
                </a:solidFill>
              </a:rPr>
              <a:t>Méthodologie : Confidentialité des données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7931150" cy="4525963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fr-FR" dirty="0"/>
          </a:p>
          <a:p>
            <a:pPr marL="0" indent="0" algn="just" eaLnBrk="1" hangingPunct="1">
              <a:buNone/>
            </a:pPr>
            <a:r>
              <a:rPr lang="fr-FR" dirty="0"/>
              <a:t>Pour assurer une parfaite confidentialité des données, une phase d’anonymisation des réponses a été effectuée.</a:t>
            </a:r>
          </a:p>
          <a:p>
            <a:pPr algn="just" eaLnBrk="1" hangingPunct="1"/>
            <a:endParaRPr lang="fr-FR" dirty="0"/>
          </a:p>
          <a:p>
            <a:pPr marL="0" indent="0" algn="just" eaLnBrk="1" hangingPunct="1">
              <a:buNone/>
            </a:pPr>
            <a:r>
              <a:rPr lang="fr-FR" dirty="0"/>
              <a:t>Le traitement se fait donc en aveugle, le laboratoire étant identifié par un n° et le produit également ainsi que par sa classe thérapeutique.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E6EA8-2F73-410D-8A7C-DFE6B6C0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0067" y="2924944"/>
            <a:ext cx="4464496" cy="1368152"/>
          </a:xfr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marL="0" indent="0" algn="ctr" eaLnBrk="1" hangingPunct="1">
              <a:buNone/>
            </a:pPr>
            <a:r>
              <a:rPr lang="fr-FR" sz="4800" b="1" dirty="0"/>
              <a:t>La couverture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774" y="249916"/>
            <a:ext cx="6241675" cy="936104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fr-FR" b="1" dirty="0">
                <a:solidFill>
                  <a:schemeClr val="tx1"/>
                </a:solidFill>
              </a:rPr>
              <a:t>Participation à l’enquête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51584" y="2492896"/>
            <a:ext cx="7423594" cy="3024336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3600" b="1" dirty="0">
                <a:solidFill>
                  <a:srgbClr val="FFC000"/>
                </a:solidFill>
              </a:rPr>
              <a:t>29</a:t>
            </a:r>
            <a:r>
              <a:rPr lang="fr-FR" b="1" dirty="0">
                <a:solidFill>
                  <a:srgbClr val="FFC000"/>
                </a:solidFill>
              </a:rPr>
              <a:t> laboratoires </a:t>
            </a:r>
            <a:r>
              <a:rPr lang="fr-FR" sz="2400" dirty="0"/>
              <a:t>pouvant répondre à la validation 2018 </a:t>
            </a:r>
            <a:r>
              <a:rPr lang="fr-FR" sz="1800" i="1" dirty="0"/>
              <a:t>(les autres laboratoires n’ayant pas de produits en médecine générale et dans les spécialités analysées)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C000"/>
                </a:solidFill>
              </a:rPr>
              <a:t>13 laboratoires </a:t>
            </a:r>
            <a:r>
              <a:rPr lang="fr-FR" sz="2400" dirty="0"/>
              <a:t>ont pour le moment répondu au questionnaire : </a:t>
            </a:r>
            <a:r>
              <a:rPr lang="fr-FR" b="1" dirty="0">
                <a:solidFill>
                  <a:srgbClr val="FFC000"/>
                </a:solidFill>
              </a:rPr>
              <a:t>45 % de taux de réponse</a:t>
            </a:r>
          </a:p>
          <a:p>
            <a:pPr marL="0" indent="0" algn="just" eaLnBrk="1" hangingPunct="1">
              <a:buNone/>
            </a:pPr>
            <a:endParaRPr lang="fr-FR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0" indent="0" algn="just" eaLnBrk="1" hangingPunct="1">
              <a:buNone/>
            </a:pPr>
            <a:endParaRPr lang="fr-FR" sz="2400" dirty="0"/>
          </a:p>
          <a:p>
            <a:pPr marL="0" indent="0" algn="just" eaLnBrk="1" hangingPunct="1">
              <a:buNone/>
            </a:pPr>
            <a:endParaRPr lang="fr-F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94C09-BE2C-4A6B-B073-F6DA003DB56E}"/>
              </a:ext>
            </a:extLst>
          </p:cNvPr>
          <p:cNvSpPr/>
          <p:nvPr/>
        </p:nvSpPr>
        <p:spPr>
          <a:xfrm rot="21209662">
            <a:off x="2364699" y="1330954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37155AA5-2274-477C-BA02-51C13956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66164D8-18C2-4E04-B994-EA63805B01B7}"/>
              </a:ext>
            </a:extLst>
          </p:cNvPr>
          <p:cNvGraphicFramePr/>
          <p:nvPr>
            <p:extLst/>
          </p:nvPr>
        </p:nvGraphicFramePr>
        <p:xfrm>
          <a:off x="2279576" y="1782192"/>
          <a:ext cx="7248128" cy="395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95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591" y="819869"/>
            <a:ext cx="6043409" cy="891110"/>
          </a:xfrm>
        </p:spPr>
        <p:txBody>
          <a:bodyPr/>
          <a:lstStyle/>
          <a:p>
            <a:pPr eaLnBrk="1" hangingPunct="1"/>
            <a:r>
              <a:rPr lang="fr-FR" b="1" dirty="0"/>
              <a:t>Taux de couverture total</a:t>
            </a:r>
            <a:br>
              <a:rPr lang="fr-FR" b="1" dirty="0"/>
            </a:br>
            <a:r>
              <a:rPr lang="fr-FR" b="1" dirty="0"/>
              <a:t>des visites validées M.G.  2018</a:t>
            </a:r>
          </a:p>
        </p:txBody>
      </p:sp>
      <p:sp>
        <p:nvSpPr>
          <p:cNvPr id="149513" name="Text Box 5"/>
          <p:cNvSpPr txBox="1">
            <a:spLocks noChangeArrowheads="1"/>
          </p:cNvSpPr>
          <p:nvPr/>
        </p:nvSpPr>
        <p:spPr bwMode="auto">
          <a:xfrm>
            <a:off x="4655841" y="5805264"/>
            <a:ext cx="1800225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4 159 199</a:t>
            </a:r>
          </a:p>
        </p:txBody>
      </p:sp>
      <p:sp>
        <p:nvSpPr>
          <p:cNvPr id="149515" name="Text Box 18"/>
          <p:cNvSpPr txBox="1">
            <a:spLocks noChangeArrowheads="1"/>
          </p:cNvSpPr>
          <p:nvPr/>
        </p:nvSpPr>
        <p:spPr bwMode="auto">
          <a:xfrm>
            <a:off x="2063553" y="5805264"/>
            <a:ext cx="2159471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Univers (IQVIA)</a:t>
            </a:r>
          </a:p>
        </p:txBody>
      </p:sp>
      <p:sp>
        <p:nvSpPr>
          <p:cNvPr id="149516" name="Text Box 19"/>
          <p:cNvSpPr txBox="1">
            <a:spLocks noChangeArrowheads="1"/>
          </p:cNvSpPr>
          <p:nvPr/>
        </p:nvSpPr>
        <p:spPr bwMode="auto">
          <a:xfrm>
            <a:off x="6240016" y="2564904"/>
            <a:ext cx="1656184" cy="78483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2 275 637</a:t>
            </a:r>
          </a:p>
          <a:p>
            <a:pPr algn="ctr">
              <a:spcBef>
                <a:spcPct val="50000"/>
              </a:spcBef>
            </a:pPr>
            <a:r>
              <a:rPr lang="fr-FR" b="1" dirty="0"/>
              <a:t>visites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21021" y="1605068"/>
            <a:ext cx="260804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chemeClr val="bg1"/>
                </a:solidFill>
              </a:rPr>
              <a:t>Rappels 2017 : 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Couverture : 51%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Visites : 4 221 526 visites MG.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16080" y="4797153"/>
            <a:ext cx="378042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/>
              <a:t>Points clés : 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Une activité auprès des médecins généralistes qui a diminué de 1,5  % vs 2017. 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Une visite médicale qui régresse de 3.5 % vs 2017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Un taux de couverture de 51 % en progression de 3 points vs 2017</a:t>
            </a:r>
          </a:p>
          <a:p>
            <a:pPr marL="285750" indent="-285750"/>
            <a:endParaRPr lang="fr-FR" sz="1200" b="1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BBD3D87-616E-43A6-8D38-DC2D8096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344" y="193667"/>
            <a:ext cx="5767589" cy="5549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2800" b="1" kern="0" dirty="0">
                <a:solidFill>
                  <a:schemeClr val="tx1"/>
                </a:solidFill>
              </a:rPr>
              <a:t>MG : couverture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203978-0298-49FA-A0BC-ED9EFFA672E9}"/>
              </a:ext>
            </a:extLst>
          </p:cNvPr>
          <p:cNvSpPr/>
          <p:nvPr/>
        </p:nvSpPr>
        <p:spPr>
          <a:xfrm rot="21067487">
            <a:off x="1783421" y="1871415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F926432D-F7CB-4B3A-BF2B-F018D721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555C01D8-D6A1-4159-B26A-1214A32445AE}"/>
              </a:ext>
            </a:extLst>
          </p:cNvPr>
          <p:cNvSpPr/>
          <p:nvPr/>
        </p:nvSpPr>
        <p:spPr>
          <a:xfrm>
            <a:off x="2567608" y="2420888"/>
            <a:ext cx="114300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480376" y="3717032"/>
            <a:ext cx="766935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1925960" y="1547471"/>
          <a:ext cx="84296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1824" y="44624"/>
            <a:ext cx="5040164" cy="936104"/>
          </a:xfr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fr-FR" sz="1800" dirty="0"/>
              <a:t>UNE ACTIVITE AUPRES DES M.G. QUI EST 2.6 FOIS MOINS IMPORTANTE EN 10 ANS  EN INVOLUTION DE -1.5 % vs 2017.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38283" y="1285860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/>
              <a:t>VISITES X 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810777" y="128586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/>
              <a:t>TX  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9D39BA-80EF-4D96-A47A-8E56BB73C6AC}"/>
              </a:ext>
            </a:extLst>
          </p:cNvPr>
          <p:cNvSpPr/>
          <p:nvPr/>
        </p:nvSpPr>
        <p:spPr>
          <a:xfrm rot="21067487">
            <a:off x="2143460" y="1240672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</p:spTree>
    <p:extLst>
      <p:ext uri="{BB962C8B-B14F-4D97-AF65-F5344CB8AC3E}">
        <p14:creationId xmlns:p14="http://schemas.microsoft.com/office/powerpoint/2010/main" val="29264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4088-3D07-49AA-8BF8-BB1C6C6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283" y="365125"/>
            <a:ext cx="8707901" cy="872806"/>
          </a:xfrm>
        </p:spPr>
        <p:txBody>
          <a:bodyPr>
            <a:normAutofit/>
          </a:bodyPr>
          <a:lstStyle/>
          <a:p>
            <a:r>
              <a:rPr lang="fr-FR" altLang="fr-FR" dirty="0"/>
              <a:t>Une stratégie autour de </a:t>
            </a:r>
            <a:r>
              <a:rPr lang="fr-FR" altLang="fr-FR" dirty="0">
                <a:solidFill>
                  <a:srgbClr val="00B050"/>
                </a:solidFill>
              </a:rPr>
              <a:t>4 pôles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725C3-DEF7-4F46-BEFC-00789D70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981EE-4949-4C72-ACA6-7E4BDDC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697CC-62FC-4D09-B5AD-078B092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Double vague 5">
            <a:extLst>
              <a:ext uri="{FF2B5EF4-FFF2-40B4-BE49-F238E27FC236}">
                <a16:creationId xmlns:a16="http://schemas.microsoft.com/office/drawing/2014/main" id="{B9345CF9-7132-4F32-9CE3-B4DBCB57C313}"/>
              </a:ext>
            </a:extLst>
          </p:cNvPr>
          <p:cNvSpPr/>
          <p:nvPr/>
        </p:nvSpPr>
        <p:spPr>
          <a:xfrm>
            <a:off x="5219442" y="1417318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Nouvelles Data</a:t>
            </a:r>
          </a:p>
        </p:txBody>
      </p:sp>
      <p:sp>
        <p:nvSpPr>
          <p:cNvPr id="7" name="Double vague 6">
            <a:extLst>
              <a:ext uri="{FF2B5EF4-FFF2-40B4-BE49-F238E27FC236}">
                <a16:creationId xmlns:a16="http://schemas.microsoft.com/office/drawing/2014/main" id="{C7E24D56-1F40-459B-94D6-8CF7A863D98A}"/>
              </a:ext>
            </a:extLst>
          </p:cNvPr>
          <p:cNvSpPr/>
          <p:nvPr/>
        </p:nvSpPr>
        <p:spPr>
          <a:xfrm>
            <a:off x="156034" y="3262741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Nouvelles Technologies</a:t>
            </a:r>
          </a:p>
        </p:txBody>
      </p:sp>
      <p:sp>
        <p:nvSpPr>
          <p:cNvPr id="8" name="Double vague 7">
            <a:extLst>
              <a:ext uri="{FF2B5EF4-FFF2-40B4-BE49-F238E27FC236}">
                <a16:creationId xmlns:a16="http://schemas.microsoft.com/office/drawing/2014/main" id="{56BA1572-8260-49EB-8772-652C0E5D5F72}"/>
              </a:ext>
            </a:extLst>
          </p:cNvPr>
          <p:cNvSpPr/>
          <p:nvPr/>
        </p:nvSpPr>
        <p:spPr>
          <a:xfrm>
            <a:off x="9763084" y="3209987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Nouveaux </a:t>
            </a:r>
            <a:r>
              <a:rPr lang="fr-FR" dirty="0" err="1"/>
              <a:t>Metiers</a:t>
            </a:r>
            <a:endParaRPr lang="fr-FR" dirty="0"/>
          </a:p>
        </p:txBody>
      </p:sp>
      <p:sp>
        <p:nvSpPr>
          <p:cNvPr id="9" name="Double vague 8">
            <a:extLst>
              <a:ext uri="{FF2B5EF4-FFF2-40B4-BE49-F238E27FC236}">
                <a16:creationId xmlns:a16="http://schemas.microsoft.com/office/drawing/2014/main" id="{05135816-95B4-4111-8C6F-803022B161BF}"/>
              </a:ext>
            </a:extLst>
          </p:cNvPr>
          <p:cNvSpPr/>
          <p:nvPr/>
        </p:nvSpPr>
        <p:spPr>
          <a:xfrm>
            <a:off x="5248470" y="5430433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Nouveaux Publics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BAC4293-6717-472F-85F5-B4C634B16CDE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113913" y="2274568"/>
            <a:ext cx="29028" cy="321301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14D194F-0EEA-4B33-B43F-A075B72D64F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944976" y="3667187"/>
            <a:ext cx="8037224" cy="5275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59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852936"/>
            <a:ext cx="6400800" cy="1752600"/>
          </a:xfr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/>
            <a:r>
              <a:rPr lang="fr-FR" sz="3600" b="1" dirty="0"/>
              <a:t>Visites laboratoires MG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F6FE1-9DAB-4741-85C1-10F200A5A466}"/>
              </a:ext>
            </a:extLst>
          </p:cNvPr>
          <p:cNvSpPr/>
          <p:nvPr/>
        </p:nvSpPr>
        <p:spPr>
          <a:xfrm rot="21067487">
            <a:off x="3007557" y="1456697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Text Box 1547"/>
          <p:cNvSpPr txBox="1">
            <a:spLocks noChangeArrowheads="1"/>
          </p:cNvSpPr>
          <p:nvPr/>
        </p:nvSpPr>
        <p:spPr bwMode="auto">
          <a:xfrm>
            <a:off x="1775520" y="5877273"/>
            <a:ext cx="864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(*) on pondère le calcul par le volume des mentions déclarées pour le laboratoire, ainsi les labos ayant une plus forte activité pèsent plus lourd dans l’indice moyen.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47528" y="134076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fr-FR" sz="2400" b="1" dirty="0">
                <a:solidFill>
                  <a:srgbClr val="000000"/>
                </a:solidFill>
                <a:latin typeface="Calibri"/>
              </a:rPr>
              <a:t>IQVIA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F54B066-3E49-4433-918D-D719AD23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683" y="211523"/>
            <a:ext cx="6668086" cy="8354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3600" b="1" kern="0" dirty="0">
                <a:solidFill>
                  <a:schemeClr val="tx1"/>
                </a:solidFill>
              </a:rPr>
              <a:t>Résultats MG : Visites Laboratoires </a:t>
            </a:r>
          </a:p>
        </p:txBody>
      </p:sp>
      <p:sp>
        <p:nvSpPr>
          <p:cNvPr id="11" name="Text Box 234">
            <a:extLst>
              <a:ext uri="{FF2B5EF4-FFF2-40B4-BE49-F238E27FC236}">
                <a16:creationId xmlns:a16="http://schemas.microsoft.com/office/drawing/2014/main" id="{80ABE91F-32F2-4E79-8AF9-81B46ADD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1772816"/>
            <a:ext cx="8458200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/>
              <a:t>Données sur </a:t>
            </a:r>
            <a:r>
              <a:rPr lang="fr-FR" b="1" u="sng" dirty="0"/>
              <a:t>8 laboratoires « validés ». </a:t>
            </a:r>
            <a:r>
              <a:rPr lang="fr-FR" b="1" dirty="0"/>
              <a:t>Encore des données surestimées qui vont être validées ultérieurement. L’indice devrait baisser avec les résultats définitifs.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A17C60-66BF-4346-9465-3111DA43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2924945"/>
            <a:ext cx="5067300" cy="28860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E55E0D-3E32-4FF9-BE00-2855DC8EFC8B}"/>
              </a:ext>
            </a:extLst>
          </p:cNvPr>
          <p:cNvSpPr/>
          <p:nvPr/>
        </p:nvSpPr>
        <p:spPr>
          <a:xfrm rot="21067487">
            <a:off x="1927437" y="2680833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15793388-8B34-4E6F-BF8B-39400DCD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93367" y="116633"/>
            <a:ext cx="7474634" cy="99471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dirty="0"/>
              <a:t>Résultats MG : Analyse des visites médecins – Historique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734A03-F897-46F5-B33A-A87D4F819165}"/>
              </a:ext>
            </a:extLst>
          </p:cNvPr>
          <p:cNvSpPr txBox="1"/>
          <p:nvPr/>
        </p:nvSpPr>
        <p:spPr>
          <a:xfrm>
            <a:off x="1847528" y="134076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fr-FR" sz="2400" b="1" dirty="0">
                <a:solidFill>
                  <a:srgbClr val="000000"/>
                </a:solidFill>
                <a:latin typeface="Calibri"/>
              </a:rPr>
              <a:t>IQVIA - HISTORIQUE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1EC785-CC97-45B0-AA68-6314ADDB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2305050"/>
            <a:ext cx="9124950" cy="2247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BBDAF1-C4CA-40C7-B315-E93F53438853}"/>
              </a:ext>
            </a:extLst>
          </p:cNvPr>
          <p:cNvSpPr/>
          <p:nvPr/>
        </p:nvSpPr>
        <p:spPr>
          <a:xfrm rot="21067487">
            <a:off x="3007557" y="1456697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2BF9C7BE-7DC0-4954-9768-F414E1E3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0486" y="332656"/>
            <a:ext cx="8539089" cy="904166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fr-FR" sz="2800" dirty="0"/>
              <a:t>Résultats MG : Données recueillies vs données labos (T.R.)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E68E167-95D9-4F37-8E53-D3F7CDFB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1484784"/>
            <a:ext cx="8064896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sv-SE"/>
            </a:defPPr>
            <a:lvl1pPr algn="just">
              <a:spcBef>
                <a:spcPct val="50000"/>
              </a:spcBef>
              <a:defRPr b="1"/>
            </a:lvl1pPr>
          </a:lstStyle>
          <a:p>
            <a:r>
              <a:rPr lang="fr-FR" sz="2000" dirty="0"/>
              <a:t>IQVIA : En 2018, une bonne estimation des visites laboratoires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993C0D8-702D-4631-AD87-942C82638F3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47528" y="2132856"/>
          <a:ext cx="84249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94006AA-38FB-409D-B15E-27341D459531}"/>
              </a:ext>
            </a:extLst>
          </p:cNvPr>
          <p:cNvSpPr/>
          <p:nvPr/>
        </p:nvSpPr>
        <p:spPr>
          <a:xfrm rot="21067487">
            <a:off x="2071453" y="2320792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FF6B8A33-5D9E-4046-8F65-B35C9C20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>
            <a:extLst>
              <a:ext uri="{FF2B5EF4-FFF2-40B4-BE49-F238E27FC236}">
                <a16:creationId xmlns:a16="http://schemas.microsoft.com/office/drawing/2014/main" id="{0D93E748-AAC1-4580-A98A-C614B35C3D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552" y="1340768"/>
            <a:ext cx="8352928" cy="3960440"/>
          </a:xfrm>
        </p:spPr>
        <p:txBody>
          <a:bodyPr/>
          <a:lstStyle/>
          <a:p>
            <a:pPr algn="just"/>
            <a:endParaRPr lang="fr-FR" altLang="fr-FR" sz="2400" dirty="0"/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400" dirty="0"/>
              <a:t>	Comme chaque année, nous vous recommandons de n’utiliser que le </a:t>
            </a:r>
            <a:r>
              <a:rPr lang="fr-FR" altLang="fr-FR" sz="2400" b="1" dirty="0">
                <a:solidFill>
                  <a:srgbClr val="FFC000"/>
                </a:solidFill>
              </a:rPr>
              <a:t>nombre de visites totales</a:t>
            </a:r>
            <a:r>
              <a:rPr lang="fr-FR" altLang="fr-FR" sz="2400" dirty="0"/>
              <a:t>, la décomposition entre réseaux exclusifs et multicartes/</a:t>
            </a:r>
            <a:r>
              <a:rPr lang="fr-FR" altLang="fr-FR" sz="2400" dirty="0" err="1"/>
              <a:t>co</a:t>
            </a:r>
            <a:r>
              <a:rPr lang="fr-FR" altLang="fr-FR" sz="2400" dirty="0"/>
              <a:t>-promotion étant délicate.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400" dirty="0"/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400" dirty="0"/>
              <a:t>	Au vu des résultats, il est admis que vous pouvez </a:t>
            </a:r>
            <a:r>
              <a:rPr lang="fr-FR" altLang="fr-FR" sz="2400" b="1" dirty="0">
                <a:solidFill>
                  <a:srgbClr val="FFC000"/>
                </a:solidFill>
              </a:rPr>
              <a:t>rajouter 10 % </a:t>
            </a:r>
            <a:r>
              <a:rPr lang="fr-FR" altLang="fr-FR" sz="2400" dirty="0"/>
              <a:t>au nombre de </a:t>
            </a:r>
            <a:r>
              <a:rPr lang="fr-FR" altLang="fr-FR" sz="2400" b="1" dirty="0">
                <a:solidFill>
                  <a:srgbClr val="FFC000"/>
                </a:solidFill>
              </a:rPr>
              <a:t>visites brutes MG</a:t>
            </a:r>
            <a:r>
              <a:rPr lang="fr-FR" altLang="fr-FR" sz="2400" dirty="0">
                <a:solidFill>
                  <a:srgbClr val="FFC000"/>
                </a:solidFill>
              </a:rPr>
              <a:t> </a:t>
            </a:r>
            <a:r>
              <a:rPr lang="fr-FR" altLang="fr-FR" sz="2400" dirty="0"/>
              <a:t>pour obtenir un nombre plus proche de la réalité du marché. </a:t>
            </a:r>
          </a:p>
        </p:txBody>
      </p:sp>
      <p:sp>
        <p:nvSpPr>
          <p:cNvPr id="29699" name="Titre 4">
            <a:extLst>
              <a:ext uri="{FF2B5EF4-FFF2-40B4-BE49-F238E27FC236}">
                <a16:creationId xmlns:a16="http://schemas.microsoft.com/office/drawing/2014/main" id="{B4F4B294-AFAF-429D-9394-90DABF68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793" y="116632"/>
            <a:ext cx="5693569" cy="715566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altLang="fr-FR" b="1" dirty="0">
                <a:solidFill>
                  <a:schemeClr val="tx1"/>
                </a:solidFill>
              </a:rPr>
              <a:t>RECOMMANDATIONS</a:t>
            </a:r>
            <a:r>
              <a:rPr altLang="fr-FR" b="1" dirty="0">
                <a:solidFill>
                  <a:schemeClr val="bg1"/>
                </a:solidFill>
              </a:rPr>
              <a:t> </a:t>
            </a:r>
            <a:endParaRPr alt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58ABBC-024E-4A1E-8F29-A1BF1152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852936"/>
            <a:ext cx="6400800" cy="1752600"/>
          </a:xfr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hangingPunct="1"/>
            <a:r>
              <a:rPr lang="fr-FR" sz="3600" b="1" dirty="0"/>
              <a:t>Visites produits MG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00B0BF-7B4A-4DAC-B4C2-D3222EA55CAC}"/>
              </a:ext>
            </a:extLst>
          </p:cNvPr>
          <p:cNvSpPr/>
          <p:nvPr/>
        </p:nvSpPr>
        <p:spPr>
          <a:xfrm rot="21067487">
            <a:off x="3007557" y="1456697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</p:spTree>
    <p:extLst>
      <p:ext uri="{BB962C8B-B14F-4D97-AF65-F5344CB8AC3E}">
        <p14:creationId xmlns:p14="http://schemas.microsoft.com/office/powerpoint/2010/main" val="34727326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2689" y="404813"/>
            <a:ext cx="8159262" cy="1212972"/>
          </a:xfrm>
        </p:spPr>
        <p:txBody>
          <a:bodyPr>
            <a:noAutofit/>
          </a:bodyPr>
          <a:lstStyle/>
          <a:p>
            <a:pPr eaLnBrk="1" hangingPunct="1"/>
            <a:r>
              <a:rPr lang="fr-FR" dirty="0"/>
              <a:t>Résultats MG Produits: les visites produits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fr-FR" b="1" dirty="0">
                <a:solidFill>
                  <a:srgbClr val="FFC000"/>
                </a:solidFill>
              </a:rPr>
              <a:t>30</a:t>
            </a:r>
            <a:r>
              <a:rPr lang="fr-FR" dirty="0"/>
              <a:t> données exploitables pour IQVIA</a:t>
            </a:r>
          </a:p>
          <a:p>
            <a:pPr algn="just" eaLnBrk="1" hangingPunct="1"/>
            <a:endParaRPr lang="fr-FR" dirty="0"/>
          </a:p>
          <a:p>
            <a:pPr marL="0" indent="0" algn="just" eaLnBrk="1" hangingPunct="1">
              <a:buNone/>
            </a:pPr>
            <a:r>
              <a:rPr lang="fr-FR" dirty="0"/>
              <a:t>Rappelons que pour être exploitable, il faut pour un produit appartenir à la même classe de produit au sein du même labo, et que l’on connaisse le nombre de visites du laboratoire.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639FD-0B59-4ABB-8C03-FA4733835F18}"/>
              </a:ext>
            </a:extLst>
          </p:cNvPr>
          <p:cNvSpPr/>
          <p:nvPr/>
        </p:nvSpPr>
        <p:spPr>
          <a:xfrm rot="21067487">
            <a:off x="2359485" y="4769066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17DB7D0F-4762-408C-A44C-ADC60412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919536" y="1340768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u="sng" dirty="0"/>
              <a:t>IQVIA</a:t>
            </a:r>
            <a:endParaRPr lang="fr-FR" u="sng" dirty="0"/>
          </a:p>
        </p:txBody>
      </p:sp>
      <p:sp>
        <p:nvSpPr>
          <p:cNvPr id="171012" name="Text Box 178"/>
          <p:cNvSpPr txBox="1">
            <a:spLocks noChangeArrowheads="1"/>
          </p:cNvSpPr>
          <p:nvPr/>
        </p:nvSpPr>
        <p:spPr bwMode="auto">
          <a:xfrm>
            <a:off x="1775520" y="5661248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200" dirty="0"/>
              <a:t>(*) on pondère le calcul par le volume des mentions déclarées pour le produit, ainsi les produits ayant un plus grand nombre de mentions pèsent plus lourd dans l’indice moyen.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1F62E1A-94B5-4568-A758-DE32F9EC7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916833"/>
            <a:ext cx="8458200" cy="584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dirty="0"/>
              <a:t>Un indice brut de 92 au global. Les produits à forte promotion sont plus sous évalués (indice brut 89)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704CCE-B2E3-4F3E-8B46-C1AAF377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231" y="116633"/>
            <a:ext cx="7821637" cy="10459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kern="0" dirty="0">
                <a:solidFill>
                  <a:schemeClr val="tx1"/>
                </a:solidFill>
              </a:rPr>
              <a:t>Résultats MG : Analyse des mentions produits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AA70EA-C368-4074-985B-3AE0CD0F3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9" y="2708920"/>
            <a:ext cx="4847431" cy="29865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CED81B-55C7-4C25-B40D-95A66F3D5777}"/>
              </a:ext>
            </a:extLst>
          </p:cNvPr>
          <p:cNvSpPr/>
          <p:nvPr/>
        </p:nvSpPr>
        <p:spPr>
          <a:xfrm rot="21067487">
            <a:off x="1855429" y="2608826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6139AF9A-3230-4CBE-978A-E1F7E5FA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866900" y="1412875"/>
            <a:ext cx="3148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IQVIA – HISTORIQUE </a:t>
            </a:r>
            <a:endParaRPr lang="fr-FR" sz="20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FB82D9D-695F-4911-B28E-3E4DB049A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2132857"/>
            <a:ext cx="8064896" cy="584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dirty="0"/>
              <a:t>Des indices, brut et pondéré, qui se sont bien améliorés en 2017: + 3 points en brut et + 6 points en pondéré.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C70E08C-3C7C-4DAD-B476-92BDD73CB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1163" y="260647"/>
            <a:ext cx="7807569" cy="73815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fr-FR" sz="2800" dirty="0"/>
              <a:t>Résultats MG : Analyse des mentions produits – Historique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0B411F-0ECD-466C-8EF0-F02D5982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212976"/>
            <a:ext cx="9067800" cy="2343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DF6F13-7610-4D75-8461-C239C1C69A6D}"/>
              </a:ext>
            </a:extLst>
          </p:cNvPr>
          <p:cNvSpPr/>
          <p:nvPr/>
        </p:nvSpPr>
        <p:spPr>
          <a:xfrm rot="21067487">
            <a:off x="3943661" y="1240673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CF1C9762-3467-4AE5-B032-66077D31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1" y="404812"/>
            <a:ext cx="6732239" cy="863947"/>
          </a:xfrm>
        </p:spPr>
        <p:txBody>
          <a:bodyPr/>
          <a:lstStyle/>
          <a:p>
            <a:pPr eaLnBrk="1" hangingPunct="1"/>
            <a:r>
              <a:rPr lang="fr-FR" sz="2800" b="1" dirty="0"/>
              <a:t>MG Données Produits : </a:t>
            </a:r>
            <a:r>
              <a:rPr lang="fr-FR" sz="2800" dirty="0"/>
              <a:t>Comparaison avec zone + ou - 20%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47528" y="537321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Des analyses et relances vont être faites pour comprendre les écarts constatés.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8467C8-ACBD-4169-B41E-AB6CCF33BCC1}"/>
              </a:ext>
            </a:extLst>
          </p:cNvPr>
          <p:cNvSpPr/>
          <p:nvPr/>
        </p:nvSpPr>
        <p:spPr>
          <a:xfrm>
            <a:off x="2050149" y="1268760"/>
            <a:ext cx="73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/>
              <a:t>IQVIA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EA30EADD-3E8D-4273-9532-D9E5B451DF4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03512" y="1700809"/>
          <a:ext cx="8568952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0BB2127-2611-45F3-AB03-1CD79664AE06}"/>
              </a:ext>
            </a:extLst>
          </p:cNvPr>
          <p:cNvSpPr/>
          <p:nvPr/>
        </p:nvSpPr>
        <p:spPr>
          <a:xfrm rot="21067487">
            <a:off x="2575509" y="1744728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360E3B5A-712B-4503-9E1F-A299B45A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4088-3D07-49AA-8BF8-BB1C6C6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283" y="365125"/>
            <a:ext cx="8707901" cy="872806"/>
          </a:xfrm>
        </p:spPr>
        <p:txBody>
          <a:bodyPr>
            <a:normAutofit/>
          </a:bodyPr>
          <a:lstStyle/>
          <a:p>
            <a:r>
              <a:rPr lang="fr-FR" altLang="fr-FR" dirty="0"/>
              <a:t>Une stratégie autour de </a:t>
            </a:r>
            <a:r>
              <a:rPr lang="fr-FR" altLang="fr-FR" dirty="0">
                <a:solidFill>
                  <a:srgbClr val="00B050"/>
                </a:solidFill>
              </a:rPr>
              <a:t>4 pôles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725C3-DEF7-4F46-BEFC-00789D70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981EE-4949-4C72-ACA6-7E4BDDC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697CC-62FC-4D09-B5AD-078B092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Double vague 5">
            <a:extLst>
              <a:ext uri="{FF2B5EF4-FFF2-40B4-BE49-F238E27FC236}">
                <a16:creationId xmlns:a16="http://schemas.microsoft.com/office/drawing/2014/main" id="{B9345CF9-7132-4F32-9CE3-B4DBCB57C313}"/>
              </a:ext>
            </a:extLst>
          </p:cNvPr>
          <p:cNvSpPr/>
          <p:nvPr/>
        </p:nvSpPr>
        <p:spPr>
          <a:xfrm>
            <a:off x="5219442" y="1417318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Nouvelles Data</a:t>
            </a:r>
          </a:p>
        </p:txBody>
      </p:sp>
      <p:sp>
        <p:nvSpPr>
          <p:cNvPr id="7" name="Double vague 6">
            <a:extLst>
              <a:ext uri="{FF2B5EF4-FFF2-40B4-BE49-F238E27FC236}">
                <a16:creationId xmlns:a16="http://schemas.microsoft.com/office/drawing/2014/main" id="{C7E24D56-1F40-459B-94D6-8CF7A863D98A}"/>
              </a:ext>
            </a:extLst>
          </p:cNvPr>
          <p:cNvSpPr/>
          <p:nvPr/>
        </p:nvSpPr>
        <p:spPr>
          <a:xfrm>
            <a:off x="156034" y="3262741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Nouvelles Technologies</a:t>
            </a:r>
          </a:p>
        </p:txBody>
      </p:sp>
      <p:sp>
        <p:nvSpPr>
          <p:cNvPr id="8" name="Double vague 7">
            <a:extLst>
              <a:ext uri="{FF2B5EF4-FFF2-40B4-BE49-F238E27FC236}">
                <a16:creationId xmlns:a16="http://schemas.microsoft.com/office/drawing/2014/main" id="{56BA1572-8260-49EB-8772-652C0E5D5F72}"/>
              </a:ext>
            </a:extLst>
          </p:cNvPr>
          <p:cNvSpPr/>
          <p:nvPr/>
        </p:nvSpPr>
        <p:spPr>
          <a:xfrm>
            <a:off x="9763084" y="3209987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Nouveaux </a:t>
            </a:r>
            <a:r>
              <a:rPr lang="fr-FR" dirty="0" err="1"/>
              <a:t>Metiers</a:t>
            </a:r>
            <a:endParaRPr lang="fr-FR" dirty="0"/>
          </a:p>
        </p:txBody>
      </p:sp>
      <p:sp>
        <p:nvSpPr>
          <p:cNvPr id="9" name="Double vague 8">
            <a:extLst>
              <a:ext uri="{FF2B5EF4-FFF2-40B4-BE49-F238E27FC236}">
                <a16:creationId xmlns:a16="http://schemas.microsoft.com/office/drawing/2014/main" id="{05135816-95B4-4111-8C6F-803022B161BF}"/>
              </a:ext>
            </a:extLst>
          </p:cNvPr>
          <p:cNvSpPr/>
          <p:nvPr/>
        </p:nvSpPr>
        <p:spPr>
          <a:xfrm>
            <a:off x="5248470" y="5430433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Nouveaux Publics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BAC4293-6717-472F-85F5-B4C634B16CDE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113913" y="2274568"/>
            <a:ext cx="29028" cy="321301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14D194F-0EEA-4B33-B43F-A075B72D64F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944976" y="3667187"/>
            <a:ext cx="8037224" cy="5275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uage 16">
            <a:extLst>
              <a:ext uri="{FF2B5EF4-FFF2-40B4-BE49-F238E27FC236}">
                <a16:creationId xmlns:a16="http://schemas.microsoft.com/office/drawing/2014/main" id="{517BA24E-E177-4ECB-9ACF-0390BF78739E}"/>
              </a:ext>
            </a:extLst>
          </p:cNvPr>
          <p:cNvSpPr/>
          <p:nvPr/>
        </p:nvSpPr>
        <p:spPr>
          <a:xfrm>
            <a:off x="8348249" y="4759892"/>
            <a:ext cx="2672995" cy="13210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Market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Access 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PV </a:t>
            </a:r>
          </a:p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Regulatory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Nuage 18">
            <a:extLst>
              <a:ext uri="{FF2B5EF4-FFF2-40B4-BE49-F238E27FC236}">
                <a16:creationId xmlns:a16="http://schemas.microsoft.com/office/drawing/2014/main" id="{EB104D9F-7556-4B9C-BDC7-F4A52B104E7F}"/>
              </a:ext>
            </a:extLst>
          </p:cNvPr>
          <p:cNvSpPr/>
          <p:nvPr/>
        </p:nvSpPr>
        <p:spPr>
          <a:xfrm>
            <a:off x="8358739" y="1613381"/>
            <a:ext cx="2672995" cy="13210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Open Data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Big Data</a:t>
            </a:r>
          </a:p>
        </p:txBody>
      </p:sp>
      <p:sp>
        <p:nvSpPr>
          <p:cNvPr id="20" name="Nuage 19">
            <a:extLst>
              <a:ext uri="{FF2B5EF4-FFF2-40B4-BE49-F238E27FC236}">
                <a16:creationId xmlns:a16="http://schemas.microsoft.com/office/drawing/2014/main" id="{483BE64B-A2CA-4F75-AF2C-40A99411A66D}"/>
              </a:ext>
            </a:extLst>
          </p:cNvPr>
          <p:cNvSpPr/>
          <p:nvPr/>
        </p:nvSpPr>
        <p:spPr>
          <a:xfrm>
            <a:off x="1365605" y="1711893"/>
            <a:ext cx="2672995" cy="13210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Intelligence Artificielle</a:t>
            </a:r>
          </a:p>
        </p:txBody>
      </p:sp>
      <p:sp>
        <p:nvSpPr>
          <p:cNvPr id="21" name="Nuage 20">
            <a:extLst>
              <a:ext uri="{FF2B5EF4-FFF2-40B4-BE49-F238E27FC236}">
                <a16:creationId xmlns:a16="http://schemas.microsoft.com/office/drawing/2014/main" id="{BC1D6D75-50E5-46D7-8C31-2028429961FA}"/>
              </a:ext>
            </a:extLst>
          </p:cNvPr>
          <p:cNvSpPr/>
          <p:nvPr/>
        </p:nvSpPr>
        <p:spPr>
          <a:xfrm>
            <a:off x="1412055" y="4775411"/>
            <a:ext cx="2672995" cy="13210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Visite à Distance…</a:t>
            </a:r>
          </a:p>
        </p:txBody>
      </p:sp>
    </p:spTree>
    <p:extLst>
      <p:ext uri="{BB962C8B-B14F-4D97-AF65-F5344CB8AC3E}">
        <p14:creationId xmlns:p14="http://schemas.microsoft.com/office/powerpoint/2010/main" val="7931141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contenu 2">
            <a:extLst>
              <a:ext uri="{FF2B5EF4-FFF2-40B4-BE49-F238E27FC236}">
                <a16:creationId xmlns:a16="http://schemas.microsoft.com/office/drawing/2014/main" id="{05F56859-1B1F-40B2-9502-5EE854BEB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9616" y="2204864"/>
            <a:ext cx="7344816" cy="2808312"/>
          </a:xfrm>
          <a:ln w="28575">
            <a:noFill/>
          </a:ln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fr-FR" altLang="fr-FR" sz="2400" dirty="0"/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400" dirty="0"/>
              <a:t>	Au vu des premiers  résultats, il est admis que vous pouvez </a:t>
            </a:r>
            <a:r>
              <a:rPr lang="fr-FR" altLang="fr-FR" b="1" dirty="0">
                <a:solidFill>
                  <a:srgbClr val="FFC000"/>
                </a:solidFill>
              </a:rPr>
              <a:t>rajouter 15% </a:t>
            </a:r>
            <a:r>
              <a:rPr lang="fr-FR" altLang="fr-FR" sz="2400" dirty="0"/>
              <a:t>aux données brutes produits MG (données IQVIA) pour obtenir un nombre plus proche de la réalité du marché. </a:t>
            </a:r>
          </a:p>
        </p:txBody>
      </p:sp>
      <p:sp>
        <p:nvSpPr>
          <p:cNvPr id="43011" name="Titre 4">
            <a:extLst>
              <a:ext uri="{FF2B5EF4-FFF2-40B4-BE49-F238E27FC236}">
                <a16:creationId xmlns:a16="http://schemas.microsoft.com/office/drawing/2014/main" id="{B6DD44B1-E1A5-438A-8C1A-4744AAA7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33" y="116632"/>
            <a:ext cx="5693569" cy="715566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altLang="fr-FR" b="1" dirty="0">
                <a:solidFill>
                  <a:schemeClr val="tx1"/>
                </a:solidFill>
              </a:rPr>
              <a:t>RECOMMANDATIONS</a:t>
            </a:r>
            <a:r>
              <a:rPr altLang="fr-FR" b="1" dirty="0">
                <a:solidFill>
                  <a:schemeClr val="bg1"/>
                </a:solidFill>
              </a:rPr>
              <a:t> </a:t>
            </a:r>
            <a:endParaRPr altLang="fr-FR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55AED-BC36-4C62-97F6-607D8F63F60C}"/>
              </a:ext>
            </a:extLst>
          </p:cNvPr>
          <p:cNvSpPr/>
          <p:nvPr/>
        </p:nvSpPr>
        <p:spPr>
          <a:xfrm rot="21067487">
            <a:off x="3007557" y="1456697"/>
            <a:ext cx="6215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3200" b="1" dirty="0">
                <a:ln/>
                <a:solidFill>
                  <a:srgbClr val="92D050"/>
                </a:solidFill>
              </a:rPr>
              <a:t>RESULTATS PRELIMINAIRES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782526EE-A986-4DE5-803A-7306121D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83632" y="2492375"/>
            <a:ext cx="6544518" cy="2304777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fr-FR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82450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7C1154-F62F-4F2E-871C-408725D2C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C000"/>
                </a:solidFill>
              </a:rPr>
              <a:t>DEBUT MAI 2019 </a:t>
            </a:r>
            <a:r>
              <a:rPr lang="fr-FR" sz="3600" b="1" dirty="0"/>
              <a:t>: Transmettre à l’ensemble des adhérents et IQVIA les Résultats définitifs de la VALIDATION 2018 Médecins Généralistes et Spécialistes.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445120-6CF7-486E-ACEF-A1790D4E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  <p:extLst>
      <p:ext uri="{BB962C8B-B14F-4D97-AF65-F5344CB8AC3E}">
        <p14:creationId xmlns:p14="http://schemas.microsoft.com/office/powerpoint/2010/main" val="25537716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83632" y="2492375"/>
            <a:ext cx="6544518" cy="2304777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fr-FR" b="1" dirty="0"/>
              <a:t>VALIDATION 2020</a:t>
            </a:r>
          </a:p>
        </p:txBody>
      </p:sp>
    </p:spTree>
    <p:extLst>
      <p:ext uri="{BB962C8B-B14F-4D97-AF65-F5344CB8AC3E}">
        <p14:creationId xmlns:p14="http://schemas.microsoft.com/office/powerpoint/2010/main" val="12535320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9638" y="330546"/>
            <a:ext cx="6378086" cy="752665"/>
          </a:xfrm>
        </p:spPr>
        <p:txBody>
          <a:bodyPr>
            <a:normAutofit/>
          </a:bodyPr>
          <a:lstStyle/>
          <a:p>
            <a:r>
              <a:rPr lang="fr-FR" sz="2800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39407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1. </a:t>
            </a:r>
            <a:r>
              <a:rPr lang="fr-FR" sz="2400" dirty="0"/>
              <a:t>Nous allons poursuivre la validation de la visite médicale « classique »  2020, base visites 2019  avec </a:t>
            </a:r>
            <a:r>
              <a:rPr lang="fr-FR" sz="2400" b="1" dirty="0">
                <a:solidFill>
                  <a:srgbClr val="FFC000"/>
                </a:solidFill>
              </a:rPr>
              <a:t>IQVIA</a:t>
            </a:r>
          </a:p>
          <a:p>
            <a:pPr lvl="1"/>
            <a:endParaRPr lang="fr-FR" sz="20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fr-FR" b="1" u="sng" dirty="0"/>
              <a:t>Validation de 4 spécialités  </a:t>
            </a:r>
            <a:r>
              <a:rPr lang="fr-FR" sz="1800" i="1" u="sng" dirty="0"/>
              <a:t>(afin de conserver un historique)</a:t>
            </a:r>
            <a:r>
              <a:rPr lang="fr-FR" sz="1800" i="1" dirty="0"/>
              <a:t>:</a:t>
            </a:r>
            <a:endParaRPr lang="fr-FR" i="1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sz="2000" b="1" dirty="0">
                <a:solidFill>
                  <a:srgbClr val="FFC000"/>
                </a:solidFill>
              </a:rPr>
              <a:t>Médecins Généralistes</a:t>
            </a:r>
          </a:p>
          <a:p>
            <a:pPr lvl="1"/>
            <a:r>
              <a:rPr lang="fr-FR" sz="2000" b="1" dirty="0">
                <a:solidFill>
                  <a:srgbClr val="FFC000"/>
                </a:solidFill>
              </a:rPr>
              <a:t>Cardiologues V + H</a:t>
            </a:r>
          </a:p>
          <a:p>
            <a:pPr lvl="1"/>
            <a:r>
              <a:rPr lang="fr-FR" sz="2000" b="1" dirty="0">
                <a:solidFill>
                  <a:srgbClr val="FFC000"/>
                </a:solidFill>
              </a:rPr>
              <a:t>Pneumologues V + H </a:t>
            </a:r>
          </a:p>
          <a:p>
            <a:pPr lvl="1"/>
            <a:r>
              <a:rPr lang="fr-FR" sz="2000" b="1" dirty="0">
                <a:solidFill>
                  <a:srgbClr val="FFC000"/>
                </a:solidFill>
              </a:rPr>
              <a:t>Rhumatologues V + H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E0645D-17D9-4B8D-B94A-A5A3ADDF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  <p:extLst>
      <p:ext uri="{BB962C8B-B14F-4D97-AF65-F5344CB8AC3E}">
        <p14:creationId xmlns:p14="http://schemas.microsoft.com/office/powerpoint/2010/main" val="21478655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2102" y="365125"/>
            <a:ext cx="7591697" cy="915035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CALENDRIER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1544" y="1700808"/>
            <a:ext cx="8229600" cy="4104456"/>
          </a:xfrm>
        </p:spPr>
        <p:txBody>
          <a:bodyPr/>
          <a:lstStyle/>
          <a:p>
            <a:pPr lvl="1" algn="just"/>
            <a:r>
              <a:rPr lang="fr-FR" sz="2000" b="1" dirty="0">
                <a:solidFill>
                  <a:srgbClr val="FFC000"/>
                </a:solidFill>
              </a:rPr>
              <a:t>Décembre 2019 </a:t>
            </a:r>
            <a:r>
              <a:rPr lang="fr-FR" sz="2000" b="1" dirty="0"/>
              <a:t>: demande à IQVIA de transmettre les 5 premiers produits promus par spécialité et par laboratoire –base </a:t>
            </a:r>
            <a:r>
              <a:rPr lang="fr-FR" sz="2000" b="1" dirty="0" err="1"/>
              <a:t>cma</a:t>
            </a:r>
            <a:r>
              <a:rPr lang="fr-FR" sz="2000" b="1" dirty="0"/>
              <a:t> fin novembre 2019</a:t>
            </a:r>
          </a:p>
          <a:p>
            <a:pPr lvl="1" algn="just"/>
            <a:endParaRPr lang="fr-FR" sz="2000" b="1" dirty="0"/>
          </a:p>
          <a:p>
            <a:pPr lvl="1" algn="just"/>
            <a:r>
              <a:rPr lang="fr-FR" sz="2000" b="1" dirty="0">
                <a:solidFill>
                  <a:srgbClr val="FFC000"/>
                </a:solidFill>
              </a:rPr>
              <a:t>Janvier 2020  </a:t>
            </a:r>
            <a:r>
              <a:rPr lang="fr-FR" sz="2000" b="1" dirty="0"/>
              <a:t>: envoi aux laboratoires du questionnaire pour transmettre leurs données 2018 à notre tiers de confiance</a:t>
            </a:r>
          </a:p>
          <a:p>
            <a:pPr lvl="1" algn="just"/>
            <a:endParaRPr lang="fr-FR" sz="2000" b="1" dirty="0"/>
          </a:p>
          <a:p>
            <a:pPr lvl="1" algn="just"/>
            <a:r>
              <a:rPr lang="fr-FR" sz="2000" b="1" dirty="0">
                <a:solidFill>
                  <a:srgbClr val="FFC000"/>
                </a:solidFill>
              </a:rPr>
              <a:t>Fin-février 2020 </a:t>
            </a:r>
            <a:r>
              <a:rPr lang="fr-FR" sz="2000" b="1" dirty="0"/>
              <a:t>: deadline réception des données laboratoires</a:t>
            </a:r>
          </a:p>
          <a:p>
            <a:pPr lvl="1" algn="just"/>
            <a:endParaRPr lang="fr-FR" sz="2000" b="1" dirty="0"/>
          </a:p>
          <a:p>
            <a:pPr marL="457200" lvl="1" indent="0" algn="just">
              <a:buNone/>
            </a:pPr>
            <a:r>
              <a:rPr lang="fr-FR" sz="2000" b="1" dirty="0">
                <a:solidFill>
                  <a:srgbClr val="00B050"/>
                </a:solidFill>
              </a:rPr>
              <a:t>-   </a:t>
            </a:r>
            <a:r>
              <a:rPr lang="fr-FR" sz="2000" b="1" dirty="0">
                <a:solidFill>
                  <a:srgbClr val="FFC000"/>
                </a:solidFill>
              </a:rPr>
              <a:t>AG 2020 </a:t>
            </a:r>
            <a:r>
              <a:rPr lang="fr-FR" sz="2000" b="1" dirty="0"/>
              <a:t>: résultats de la validation</a:t>
            </a:r>
          </a:p>
          <a:p>
            <a:pPr algn="just"/>
            <a:endParaRPr lang="fr-FR" sz="2400" b="1" dirty="0"/>
          </a:p>
          <a:p>
            <a:pPr algn="just"/>
            <a:endParaRPr lang="fr-FR" sz="24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46CDFA-FD26-4728-A9A7-F17E30C7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Assemblée Générale 28 mars 2019	</a:t>
            </a:r>
          </a:p>
        </p:txBody>
      </p:sp>
    </p:spTree>
    <p:extLst>
      <p:ext uri="{BB962C8B-B14F-4D97-AF65-F5344CB8AC3E}">
        <p14:creationId xmlns:p14="http://schemas.microsoft.com/office/powerpoint/2010/main" val="41302196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9D3A7-2079-4C2D-A5EF-72077982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2924944"/>
            <a:ext cx="8229600" cy="1396752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b="1" dirty="0"/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22716502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pied de page 1">
            <a:extLst>
              <a:ext uri="{FF2B5EF4-FFF2-40B4-BE49-F238E27FC236}">
                <a16:creationId xmlns:a16="http://schemas.microsoft.com/office/drawing/2014/main" id="{8A0BCF78-668F-4AB9-ADBB-98159612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554538" y="6453188"/>
            <a:ext cx="3600450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Assemblée Générale 28 mars 2019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15DD6F3-E2BE-4F97-ADD2-1E02AB5A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1725613"/>
            <a:ext cx="2482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Nazma ABDUL</a:t>
            </a:r>
          </a:p>
          <a:p>
            <a:pPr algn="ctr">
              <a:defRPr/>
            </a:pP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Secrétariat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Infostat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420F93B-E32F-490D-ADD2-D484575CE00F}"/>
              </a:ext>
            </a:extLst>
          </p:cNvPr>
          <p:cNvSpPr txBox="1">
            <a:spLocks noChangeArrowheads="1"/>
          </p:cNvSpPr>
          <p:nvPr/>
        </p:nvSpPr>
        <p:spPr>
          <a:xfrm>
            <a:off x="2073275" y="329406"/>
            <a:ext cx="9315450" cy="8239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fr-FR" sz="3200" dirty="0"/>
              <a:t>Nos Supports 2018</a:t>
            </a:r>
            <a:endParaRPr lang="da-DK" sz="3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4E886FD-4881-4446-9B3C-0A5A23D74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763" y="4489450"/>
            <a:ext cx="25923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660033"/>
                </a:solidFill>
                <a:latin typeface="+mn-lt"/>
                <a:ea typeface="Calibri" pitchFamily="34" charset="0"/>
                <a:cs typeface="Arial" pitchFamily="34" charset="0"/>
              </a:rPr>
              <a:t>Sabine DURAND</a:t>
            </a:r>
            <a:endParaRPr lang="fr-FR" b="1" dirty="0">
              <a:solidFill>
                <a:srgbClr val="660033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fr-FR" sz="1600" i="1" dirty="0">
                <a:solidFill>
                  <a:srgbClr val="660033"/>
                </a:solidFill>
                <a:latin typeface="+mn-lt"/>
                <a:ea typeface="Calibri" pitchFamily="34" charset="0"/>
                <a:cs typeface="Arial" pitchFamily="34" charset="0"/>
              </a:rPr>
              <a:t>    Newsletter</a:t>
            </a:r>
            <a:endParaRPr lang="en-US" dirty="0">
              <a:solidFill>
                <a:srgbClr val="660033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83A44-8566-4B85-8C70-38F2B52A0767}"/>
              </a:ext>
            </a:extLst>
          </p:cNvPr>
          <p:cNvSpPr/>
          <p:nvPr/>
        </p:nvSpPr>
        <p:spPr>
          <a:xfrm>
            <a:off x="1525588" y="4576763"/>
            <a:ext cx="2303462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432328"/>
                </a:solidFill>
              </a:rPr>
              <a:t>Eliane des Francs</a:t>
            </a:r>
          </a:p>
          <a:p>
            <a:pPr algn="ctr">
              <a:defRPr/>
            </a:pPr>
            <a:r>
              <a:rPr lang="fr-FR" sz="1600" i="1" dirty="0">
                <a:solidFill>
                  <a:srgbClr val="432328"/>
                </a:solidFill>
              </a:rPr>
              <a:t>Présidente d’honneur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9" name="Rectangle 4">
            <a:extLst>
              <a:ext uri="{FF2B5EF4-FFF2-40B4-BE49-F238E27FC236}">
                <a16:creationId xmlns:a16="http://schemas.microsoft.com/office/drawing/2014/main" id="{4C360702-1F77-455B-93F5-769DD5C22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225" y="2998788"/>
            <a:ext cx="3132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DURAND-COUCHOUX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</p:txBody>
      </p:sp>
      <p:sp>
        <p:nvSpPr>
          <p:cNvPr id="13320" name="Rectangle 3">
            <a:extLst>
              <a:ext uri="{FF2B5EF4-FFF2-40B4-BE49-F238E27FC236}">
                <a16:creationId xmlns:a16="http://schemas.microsoft.com/office/drawing/2014/main" id="{3D28F670-58FF-442A-9B2D-2781D0A49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4300538"/>
            <a:ext cx="29527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 AMETLLER</a:t>
            </a:r>
            <a:endParaRPr lang="fr-FR" altLang="fr-FR" sz="1600" i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i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SFE/Quantistat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1" name="Rectangle 4">
            <a:extLst>
              <a:ext uri="{FF2B5EF4-FFF2-40B4-BE49-F238E27FC236}">
                <a16:creationId xmlns:a16="http://schemas.microsoft.com/office/drawing/2014/main" id="{C633952F-51DD-4F4D-BA2A-79E18F67D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888" y="2863850"/>
            <a:ext cx="3132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ATTALIN </a:t>
            </a:r>
            <a:endParaRPr lang="fr-FR" altLang="fr-F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</a:t>
            </a:r>
            <a:r>
              <a:rPr lang="fr-FR" altLang="fr-FR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Quantistat</a:t>
            </a:r>
            <a:endParaRPr lang="fr-FR" altLang="fr-FR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Ad Hoc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6167C64E-4600-44FC-BF31-59C34AD72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003550"/>
            <a:ext cx="25923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660033"/>
                </a:solidFill>
                <a:latin typeface="+mn-lt"/>
                <a:cs typeface="Arial" pitchFamily="34" charset="0"/>
              </a:rPr>
              <a:t>Eric MOIRAND</a:t>
            </a:r>
          </a:p>
          <a:p>
            <a:pPr algn="ctr">
              <a:defRPr/>
            </a:pPr>
            <a:r>
              <a:rPr lang="fr-FR" sz="1600" b="1" i="1" dirty="0">
                <a:solidFill>
                  <a:srgbClr val="660033"/>
                </a:solidFill>
                <a:latin typeface="+mn-lt"/>
                <a:ea typeface="Calibri" pitchFamily="34" charset="0"/>
                <a:cs typeface="Arial" pitchFamily="34" charset="0"/>
              </a:rPr>
              <a:t>Finance</a:t>
            </a:r>
            <a:endParaRPr lang="en-US" b="1" dirty="0">
              <a:solidFill>
                <a:srgbClr val="660033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323" name="Image 6">
            <a:extLst>
              <a:ext uri="{FF2B5EF4-FFF2-40B4-BE49-F238E27FC236}">
                <a16:creationId xmlns:a16="http://schemas.microsoft.com/office/drawing/2014/main" id="{9952227B-A2BA-4087-AB1F-C1F935F2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10851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5CFE9D0-6FDC-4ED6-9A55-8EEBBE7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163" y="2403475"/>
            <a:ext cx="8031162" cy="1290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/>
              <a:t>Merci pour votre attention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1FE5E0-1B3A-4F71-944E-616FAAC4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28 mars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BE2083-FC2E-4BEA-BD71-4D799B37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29E02-DEC4-4A08-AA1A-CDC6319A9A47}" type="slidenum">
              <a:rPr lang="fr-FR"/>
              <a:pPr>
                <a:defRPr/>
              </a:pPr>
              <a:t>78</a:t>
            </a:fld>
            <a:endParaRPr lang="fr-FR"/>
          </a:p>
        </p:txBody>
      </p:sp>
      <p:pic>
        <p:nvPicPr>
          <p:cNvPr id="125957" name="Image 6">
            <a:extLst>
              <a:ext uri="{FF2B5EF4-FFF2-40B4-BE49-F238E27FC236}">
                <a16:creationId xmlns:a16="http://schemas.microsoft.com/office/drawing/2014/main" id="{DE36893F-AC5B-421E-BB55-93398C64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400"/>
            <a:ext cx="20177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4088-3D07-49AA-8BF8-BB1C6C6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283" y="365125"/>
            <a:ext cx="8707901" cy="872806"/>
          </a:xfrm>
        </p:spPr>
        <p:txBody>
          <a:bodyPr>
            <a:normAutofit/>
          </a:bodyPr>
          <a:lstStyle/>
          <a:p>
            <a:r>
              <a:rPr lang="fr-FR" altLang="fr-FR" dirty="0"/>
              <a:t>Une stratégie autour de </a:t>
            </a:r>
            <a:r>
              <a:rPr lang="fr-FR" altLang="fr-FR" dirty="0">
                <a:solidFill>
                  <a:srgbClr val="00B050"/>
                </a:solidFill>
              </a:rPr>
              <a:t>4 pôles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725C3-DEF7-4F46-BEFC-00789D70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981EE-4949-4C72-ACA6-7E4BDDC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697CC-62FC-4D09-B5AD-078B092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Double vague 5">
            <a:extLst>
              <a:ext uri="{FF2B5EF4-FFF2-40B4-BE49-F238E27FC236}">
                <a16:creationId xmlns:a16="http://schemas.microsoft.com/office/drawing/2014/main" id="{B9345CF9-7132-4F32-9CE3-B4DBCB57C313}"/>
              </a:ext>
            </a:extLst>
          </p:cNvPr>
          <p:cNvSpPr/>
          <p:nvPr/>
        </p:nvSpPr>
        <p:spPr>
          <a:xfrm>
            <a:off x="5219442" y="1417318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Nouvelles Data</a:t>
            </a:r>
          </a:p>
        </p:txBody>
      </p:sp>
      <p:sp>
        <p:nvSpPr>
          <p:cNvPr id="7" name="Double vague 6">
            <a:extLst>
              <a:ext uri="{FF2B5EF4-FFF2-40B4-BE49-F238E27FC236}">
                <a16:creationId xmlns:a16="http://schemas.microsoft.com/office/drawing/2014/main" id="{C7E24D56-1F40-459B-94D6-8CF7A863D98A}"/>
              </a:ext>
            </a:extLst>
          </p:cNvPr>
          <p:cNvSpPr/>
          <p:nvPr/>
        </p:nvSpPr>
        <p:spPr>
          <a:xfrm>
            <a:off x="156034" y="3262741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Nouvelles Technologies</a:t>
            </a:r>
          </a:p>
        </p:txBody>
      </p:sp>
      <p:sp>
        <p:nvSpPr>
          <p:cNvPr id="8" name="Double vague 7">
            <a:extLst>
              <a:ext uri="{FF2B5EF4-FFF2-40B4-BE49-F238E27FC236}">
                <a16:creationId xmlns:a16="http://schemas.microsoft.com/office/drawing/2014/main" id="{56BA1572-8260-49EB-8772-652C0E5D5F72}"/>
              </a:ext>
            </a:extLst>
          </p:cNvPr>
          <p:cNvSpPr/>
          <p:nvPr/>
        </p:nvSpPr>
        <p:spPr>
          <a:xfrm>
            <a:off x="9763084" y="3209987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Nouveaux </a:t>
            </a:r>
            <a:r>
              <a:rPr lang="fr-FR" dirty="0" err="1"/>
              <a:t>Metiers</a:t>
            </a:r>
            <a:endParaRPr lang="fr-FR" dirty="0"/>
          </a:p>
        </p:txBody>
      </p:sp>
      <p:sp>
        <p:nvSpPr>
          <p:cNvPr id="9" name="Double vague 8">
            <a:extLst>
              <a:ext uri="{FF2B5EF4-FFF2-40B4-BE49-F238E27FC236}">
                <a16:creationId xmlns:a16="http://schemas.microsoft.com/office/drawing/2014/main" id="{05135816-95B4-4111-8C6F-803022B161BF}"/>
              </a:ext>
            </a:extLst>
          </p:cNvPr>
          <p:cNvSpPr/>
          <p:nvPr/>
        </p:nvSpPr>
        <p:spPr>
          <a:xfrm>
            <a:off x="5248470" y="5430433"/>
            <a:ext cx="1788942" cy="914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Nouveaux Publics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BAC4293-6717-472F-85F5-B4C634B16CDE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113913" y="2274568"/>
            <a:ext cx="29028" cy="321301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14D194F-0EEA-4B33-B43F-A075B72D64F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944976" y="3667187"/>
            <a:ext cx="8037224" cy="5275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uage 16">
            <a:extLst>
              <a:ext uri="{FF2B5EF4-FFF2-40B4-BE49-F238E27FC236}">
                <a16:creationId xmlns:a16="http://schemas.microsoft.com/office/drawing/2014/main" id="{517BA24E-E177-4ECB-9ACF-0390BF78739E}"/>
              </a:ext>
            </a:extLst>
          </p:cNvPr>
          <p:cNvSpPr/>
          <p:nvPr/>
        </p:nvSpPr>
        <p:spPr>
          <a:xfrm>
            <a:off x="8348249" y="4759892"/>
            <a:ext cx="2672995" cy="13210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Market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Access 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PV </a:t>
            </a:r>
          </a:p>
          <a:p>
            <a:pPr algn="ctr"/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Regulatory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Nuage 18">
            <a:extLst>
              <a:ext uri="{FF2B5EF4-FFF2-40B4-BE49-F238E27FC236}">
                <a16:creationId xmlns:a16="http://schemas.microsoft.com/office/drawing/2014/main" id="{EB104D9F-7556-4B9C-BDC7-F4A52B104E7F}"/>
              </a:ext>
            </a:extLst>
          </p:cNvPr>
          <p:cNvSpPr/>
          <p:nvPr/>
        </p:nvSpPr>
        <p:spPr>
          <a:xfrm>
            <a:off x="8358739" y="1613381"/>
            <a:ext cx="2672995" cy="13210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Open Data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Big Data</a:t>
            </a:r>
          </a:p>
        </p:txBody>
      </p:sp>
      <p:sp>
        <p:nvSpPr>
          <p:cNvPr id="20" name="Nuage 19">
            <a:extLst>
              <a:ext uri="{FF2B5EF4-FFF2-40B4-BE49-F238E27FC236}">
                <a16:creationId xmlns:a16="http://schemas.microsoft.com/office/drawing/2014/main" id="{483BE64B-A2CA-4F75-AF2C-40A99411A66D}"/>
              </a:ext>
            </a:extLst>
          </p:cNvPr>
          <p:cNvSpPr/>
          <p:nvPr/>
        </p:nvSpPr>
        <p:spPr>
          <a:xfrm>
            <a:off x="1365605" y="1733457"/>
            <a:ext cx="2672995" cy="13210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Intelligence Artificielle</a:t>
            </a:r>
          </a:p>
        </p:txBody>
      </p:sp>
      <p:sp>
        <p:nvSpPr>
          <p:cNvPr id="21" name="Nuage 20">
            <a:extLst>
              <a:ext uri="{FF2B5EF4-FFF2-40B4-BE49-F238E27FC236}">
                <a16:creationId xmlns:a16="http://schemas.microsoft.com/office/drawing/2014/main" id="{BC1D6D75-50E5-46D7-8C31-2028429961FA}"/>
              </a:ext>
            </a:extLst>
          </p:cNvPr>
          <p:cNvSpPr/>
          <p:nvPr/>
        </p:nvSpPr>
        <p:spPr>
          <a:xfrm>
            <a:off x="1412055" y="4775411"/>
            <a:ext cx="2672995" cy="132103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Visite à Distance…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626E462-CCB2-4EDD-81DA-3B87B2240ED7}"/>
              </a:ext>
            </a:extLst>
          </p:cNvPr>
          <p:cNvSpPr/>
          <p:nvPr/>
        </p:nvSpPr>
        <p:spPr>
          <a:xfrm rot="18990231">
            <a:off x="7076127" y="4269882"/>
            <a:ext cx="2043506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AD HOC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3F68CAB-D1DE-475B-A030-9EDC862B8D3D}"/>
              </a:ext>
            </a:extLst>
          </p:cNvPr>
          <p:cNvSpPr/>
          <p:nvPr/>
        </p:nvSpPr>
        <p:spPr>
          <a:xfrm rot="2200840">
            <a:off x="6823927" y="2283019"/>
            <a:ext cx="2043506" cy="91740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SFE &amp; QUANTISTAT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298B0F1-905B-4B1F-9286-F7ECE4810224}"/>
              </a:ext>
            </a:extLst>
          </p:cNvPr>
          <p:cNvSpPr/>
          <p:nvPr/>
        </p:nvSpPr>
        <p:spPr>
          <a:xfrm rot="18990231">
            <a:off x="2060066" y="3423876"/>
            <a:ext cx="2043506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53348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4088-3D07-49AA-8BF8-BB1C6C69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011887" cy="781504"/>
          </a:xfrm>
        </p:spPr>
        <p:txBody>
          <a:bodyPr>
            <a:normAutofit fontScale="90000"/>
          </a:bodyPr>
          <a:lstStyle/>
          <a:p>
            <a:br>
              <a:rPr lang="fr-FR" altLang="fr-FR" dirty="0"/>
            </a:br>
            <a:r>
              <a:rPr lang="fr-FR" altLang="fr-FR" dirty="0"/>
              <a:t>Bilan  de l’année écoulée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725C3-DEF7-4F46-BEFC-00789D70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31" y="1349830"/>
            <a:ext cx="10515599" cy="4551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dirty="0"/>
              <a:t>Un nombre d’adhérents stable : 39</a:t>
            </a:r>
            <a:r>
              <a:rPr lang="fr-FR" dirty="0">
                <a:solidFill>
                  <a:srgbClr val="00B05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Une situation financière saine, mais avec un léger déficit en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Un soutien continu de nos sponsors : ASOCS, GERS, IQVIA, mais avec  la défection de </a:t>
            </a:r>
            <a:r>
              <a:rPr lang="fr-FR" dirty="0" err="1"/>
              <a:t>OpenHealth</a:t>
            </a:r>
            <a:endParaRPr lang="fr-FR" dirty="0"/>
          </a:p>
          <a:p>
            <a:pPr marL="0" indent="0">
              <a:buNone/>
            </a:pPr>
            <a:endParaRPr lang="fr-FR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Nécessité de revoir la grille de tarification pour 2019 en tenant compte de l’évolution du CA des laboratoires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981EE-4949-4C72-ACA6-7E4BDDC0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Assemblée Générale 28 mars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697CC-62FC-4D09-B5AD-078B092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3399-C497-4ED1-ACAD-54961829849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EB066445-A162-49BB-A0D5-F9B184786D7C}"/>
              </a:ext>
            </a:extLst>
          </p:cNvPr>
          <p:cNvSpPr/>
          <p:nvPr/>
        </p:nvSpPr>
        <p:spPr>
          <a:xfrm>
            <a:off x="6075824" y="3966151"/>
            <a:ext cx="484632" cy="82731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B171DD7-F059-413F-BE43-B0442B42B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14991"/>
              </p:ext>
            </p:extLst>
          </p:nvPr>
        </p:nvGraphicFramePr>
        <p:xfrm>
          <a:off x="2536375" y="1765996"/>
          <a:ext cx="8623300" cy="1054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229">
                  <a:extLst>
                    <a:ext uri="{9D8B030D-6E8A-4147-A177-3AD203B41FA5}">
                      <a16:colId xmlns:a16="http://schemas.microsoft.com/office/drawing/2014/main" val="1400691157"/>
                    </a:ext>
                  </a:extLst>
                </a:gridCol>
                <a:gridCol w="733071">
                  <a:extLst>
                    <a:ext uri="{9D8B030D-6E8A-4147-A177-3AD203B41FA5}">
                      <a16:colId xmlns:a16="http://schemas.microsoft.com/office/drawing/2014/main" val="19220948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677926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576193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30064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42815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136429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141319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2779298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45277515"/>
                    </a:ext>
                  </a:extLst>
                </a:gridCol>
              </a:tblGrid>
              <a:tr h="373878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u="none" strike="noStrike" dirty="0">
                          <a:effectLst/>
                        </a:rPr>
                        <a:t> </a:t>
                      </a:r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0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2010 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7399150"/>
                  </a:ext>
                </a:extLst>
              </a:tr>
              <a:tr h="68065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u="none" strike="noStrike" dirty="0">
                          <a:effectLst/>
                        </a:rPr>
                        <a:t>Laboratoires Adhérents</a:t>
                      </a:r>
                      <a:endParaRPr lang="fr-FR" sz="2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>
                          <a:effectLst/>
                        </a:rPr>
                        <a:t>46</a:t>
                      </a:r>
                      <a:endParaRPr lang="fr-FR" sz="22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>
                          <a:effectLst/>
                        </a:rPr>
                        <a:t>47</a:t>
                      </a:r>
                      <a:endParaRPr lang="fr-FR" sz="22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>
                          <a:effectLst/>
                        </a:rPr>
                        <a:t>38</a:t>
                      </a:r>
                      <a:endParaRPr lang="fr-FR" sz="22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>
                          <a:effectLst/>
                        </a:rPr>
                        <a:t>37</a:t>
                      </a:r>
                      <a:endParaRPr lang="fr-FR" sz="22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>
                          <a:effectLst/>
                        </a:rPr>
                        <a:t>38</a:t>
                      </a:r>
                      <a:endParaRPr lang="fr-FR" sz="22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>
                          <a:effectLst/>
                        </a:rPr>
                        <a:t>38</a:t>
                      </a:r>
                      <a:endParaRPr lang="fr-FR" sz="22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>
                          <a:effectLst/>
                        </a:rPr>
                        <a:t>39</a:t>
                      </a:r>
                      <a:endParaRPr lang="fr-FR" sz="22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>
                          <a:effectLst/>
                        </a:rPr>
                        <a:t>38</a:t>
                      </a:r>
                      <a:endParaRPr lang="fr-FR" sz="2200" b="1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200" u="none" strike="noStrike" dirty="0">
                          <a:effectLst/>
                        </a:rPr>
                        <a:t>39</a:t>
                      </a:r>
                      <a:endParaRPr lang="fr-FR" sz="22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664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60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v37ZoSRGi9L1mBk2MV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sQajVpSTKPjx7VRtuB6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3168</Words>
  <Application>Microsoft Office PowerPoint</Application>
  <PresentationFormat>Grand écran</PresentationFormat>
  <Paragraphs>809</Paragraphs>
  <Slides>78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Wingdings</vt:lpstr>
      <vt:lpstr>Thème Office</vt:lpstr>
      <vt:lpstr>Diapositive think-cell</vt:lpstr>
      <vt:lpstr>Présentation PowerPoint</vt:lpstr>
      <vt:lpstr>AGENDA</vt:lpstr>
      <vt:lpstr>ASSEMBLEE GENERALE DU 28 mars 2019</vt:lpstr>
      <vt:lpstr>2019  Une année spéciale pour INFOSTAT  qui fête ses 40 ans  !</vt:lpstr>
      <vt:lpstr>2019  Une année spéciale pour INFOSTAT  qui fête ses 40 ans  !</vt:lpstr>
      <vt:lpstr>Une stratégie autour de 4 pôles</vt:lpstr>
      <vt:lpstr>Une stratégie autour de 4 pôles</vt:lpstr>
      <vt:lpstr>Une stratégie autour de 4 pôles</vt:lpstr>
      <vt:lpstr> Bilan  de l’année écoulée </vt:lpstr>
      <vt:lpstr> Bilan  de l’année écoulée </vt:lpstr>
      <vt:lpstr> Bilan  de l’année écoulée </vt:lpstr>
      <vt:lpstr>Présentation PowerPoint</vt:lpstr>
      <vt:lpstr>Relance de la commission en décembre 2018</vt:lpstr>
      <vt:lpstr>Et pour 2019… une dynamique lancée pour répondre à vos besoins</vt:lpstr>
      <vt:lpstr>Présentation PowerPoint</vt:lpstr>
      <vt:lpstr>2018-2019 sur le thèmes des données de vie réelles issues de l’Open Data</vt:lpstr>
      <vt:lpstr>Où en sommes-nous ?</vt:lpstr>
      <vt:lpstr>Que nous reste-t-il à faire ?</vt:lpstr>
      <vt:lpstr>Présentation PowerPoint</vt:lpstr>
      <vt:lpstr>Une commission très dynamique grâce à vous 2018 : Le BIG DATA</vt:lpstr>
      <vt:lpstr>Ce qui vous attend en 2019… Un sujet au cœur de notre actualité métier</vt:lpstr>
      <vt:lpstr>Présentation PowerPoint</vt:lpstr>
      <vt:lpstr>Commission Veille &amp; Digitale</vt:lpstr>
      <vt:lpstr>Commission Veille &amp; Digitale</vt:lpstr>
      <vt:lpstr>Délivrables</vt:lpstr>
      <vt:lpstr>En préparation</vt:lpstr>
      <vt:lpstr>ASSEMBLEE GENERALE DU 28 MARS 2019</vt:lpstr>
      <vt:lpstr>Ordre du jour</vt:lpstr>
      <vt:lpstr>Evolution du nombre d'adhérents et des cotisations</vt:lpstr>
      <vt:lpstr>Evolution des recettes et dépenses (€)</vt:lpstr>
      <vt:lpstr>Recettes 2018</vt:lpstr>
      <vt:lpstr>Dépenses 2018</vt:lpstr>
      <vt:lpstr>Bilan au 31 décembre 2018</vt:lpstr>
      <vt:lpstr>Présentation PowerPoint</vt:lpstr>
      <vt:lpstr>Présentation PowerPoint</vt:lpstr>
      <vt:lpstr>Les cotisations 2019</vt:lpstr>
      <vt:lpstr>Présentation PowerPoint</vt:lpstr>
      <vt:lpstr>Présentation PowerPoint</vt:lpstr>
      <vt:lpstr>Budget prévisionnel 2019</vt:lpstr>
      <vt:lpstr>Présentation PowerPoint</vt:lpstr>
      <vt:lpstr>Rapport de la Trésorière 1/2</vt:lpstr>
      <vt:lpstr>Rapport de la Trésorière 2/2</vt:lpstr>
      <vt:lpstr>Présentation PowerPoint</vt:lpstr>
      <vt:lpstr>Election des membres du conseil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Validation des visites médicales Observations 2018 RESULTATS M.G. PRELIMINAIRES</vt:lpstr>
      <vt:lpstr>LE CONTEXTE </vt:lpstr>
      <vt:lpstr>Rappel des objectifs de l’étude</vt:lpstr>
      <vt:lpstr>RAPPEL METHODOLOGIQUE</vt:lpstr>
      <vt:lpstr>Méthodologie : Confidentialité des données</vt:lpstr>
      <vt:lpstr>Présentation PowerPoint</vt:lpstr>
      <vt:lpstr>Participation à l’enquête</vt:lpstr>
      <vt:lpstr>Taux de couverture total des visites validées M.G.  2018</vt:lpstr>
      <vt:lpstr>UNE ACTIVITE AUPRES DES M.G. QUI EST 2.6 FOIS MOINS IMPORTANTE EN 10 ANS  EN INVOLUTION DE -1.5 % vs 2017. </vt:lpstr>
      <vt:lpstr>Présentation PowerPoint</vt:lpstr>
      <vt:lpstr>Présentation PowerPoint</vt:lpstr>
      <vt:lpstr>Résultats MG : Analyse des visites médecins – Historique </vt:lpstr>
      <vt:lpstr>Résultats MG : Données recueillies vs données labos (T.R.)</vt:lpstr>
      <vt:lpstr>RECOMMANDATIONS </vt:lpstr>
      <vt:lpstr>Présentation PowerPoint</vt:lpstr>
      <vt:lpstr>Résultats MG Produits: les visites produits</vt:lpstr>
      <vt:lpstr>Présentation PowerPoint</vt:lpstr>
      <vt:lpstr>Résultats MG : Analyse des mentions produits – Historique </vt:lpstr>
      <vt:lpstr>MG Données Produits : Comparaison avec zone + ou - 20%</vt:lpstr>
      <vt:lpstr>RECOMMANDATIONS </vt:lpstr>
      <vt:lpstr>Présentation PowerPoint</vt:lpstr>
      <vt:lpstr>Présentation PowerPoint</vt:lpstr>
      <vt:lpstr>Présentation PowerPoint</vt:lpstr>
      <vt:lpstr>CONCLUSION</vt:lpstr>
      <vt:lpstr>CALENDRIER 2020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Nazma ABDUL</dc:creator>
  <cp:lastModifiedBy>Nazma ABDUL</cp:lastModifiedBy>
  <cp:revision>184</cp:revision>
  <dcterms:created xsi:type="dcterms:W3CDTF">2018-02-19T13:05:22Z</dcterms:created>
  <dcterms:modified xsi:type="dcterms:W3CDTF">2019-03-27T17:37:18Z</dcterms:modified>
</cp:coreProperties>
</file>