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6819900" cy="9918700"/>
  <p:custDataLst>
    <p:tags r:id="rId5"/>
  </p:custDataLst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4">
          <p15:clr>
            <a:srgbClr val="A4A3A4"/>
          </p15:clr>
        </p15:guide>
        <p15:guide id="2" pos="21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66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79" autoAdjust="0"/>
    <p:restoredTop sz="71587" autoAdjust="0"/>
  </p:normalViewPr>
  <p:slideViewPr>
    <p:cSldViewPr showGuides="1">
      <p:cViewPr varScale="1">
        <p:scale>
          <a:sx n="71" d="100"/>
          <a:sy n="71" d="100"/>
        </p:scale>
        <p:origin x="138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3" d="100"/>
          <a:sy n="53" d="100"/>
        </p:scale>
        <p:origin x="-1842" y="-96"/>
      </p:cViewPr>
      <p:guideLst>
        <p:guide orient="horz" pos="3124"/>
        <p:guide pos="214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43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defTabSz="915988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3975" y="0"/>
            <a:ext cx="29543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 defTabSz="915988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543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defTabSz="915988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3975" y="9421813"/>
            <a:ext cx="29543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 defTabSz="915988" eaLnBrk="1" hangingPunct="1">
              <a:defRPr sz="1200"/>
            </a:lvl1pPr>
          </a:lstStyle>
          <a:p>
            <a:fld id="{55C2638C-AA58-4BDC-8777-2781854BCF3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272603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43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defTabSz="915988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3975" y="0"/>
            <a:ext cx="29543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 defTabSz="915988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2625" y="4711700"/>
            <a:ext cx="5454650" cy="446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543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defTabSz="915988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3975" y="9421813"/>
            <a:ext cx="29543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 defTabSz="915988" eaLnBrk="1" hangingPunct="1">
              <a:defRPr sz="1200"/>
            </a:lvl1pPr>
          </a:lstStyle>
          <a:p>
            <a:fld id="{7C833870-0972-44FC-8B1D-23B1780B855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53068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062684-F3CE-48D6-97F7-428185A9F6AB}" type="slidenum">
              <a:rPr lang="fr-FR" altLang="fr-FR"/>
              <a:pPr/>
              <a:t>1</a:t>
            </a:fld>
            <a:endParaRPr lang="fr-FR" altLang="fr-FR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1863" y="744538"/>
            <a:ext cx="4959350" cy="3719512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4711700"/>
            <a:ext cx="5451475" cy="4462463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90500" indent="-190500" eaLnBrk="1" hangingPunct="1">
              <a:defRPr/>
            </a:pPr>
            <a:r>
              <a:rPr lang="de-DE" alt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1ère </a:t>
            </a:r>
            <a:r>
              <a:rPr lang="de-DE" alt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réunion</a:t>
            </a:r>
            <a:r>
              <a:rPr lang="de-DE" alt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le 21 </a:t>
            </a:r>
            <a:r>
              <a:rPr lang="de-DE" alt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mai</a:t>
            </a:r>
            <a:r>
              <a:rPr lang="de-DE" alt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2015 </a:t>
            </a:r>
            <a:r>
              <a:rPr lang="de-DE" alt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pour</a:t>
            </a:r>
            <a:r>
              <a:rPr lang="de-DE" alt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établir</a:t>
            </a:r>
            <a:r>
              <a:rPr lang="de-DE" alt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de-DE" alt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feuille</a:t>
            </a:r>
            <a:r>
              <a:rPr lang="de-DE" alt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de route de 2016 </a:t>
            </a:r>
          </a:p>
          <a:p>
            <a:pPr marL="190500" indent="-190500" eaLnBrk="1" hangingPunct="1">
              <a:defRPr/>
            </a:pPr>
            <a:r>
              <a:rPr lang="de-DE" alt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2 gros </a:t>
            </a:r>
            <a:r>
              <a:rPr lang="de-DE" alt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projets</a:t>
            </a:r>
            <a:r>
              <a:rPr lang="de-DE" alt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 marL="190500" indent="-190500" eaLnBrk="1" hangingPunct="1">
              <a:defRPr/>
            </a:pPr>
            <a:endParaRPr lang="de-DE" alt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90500" indent="-190500" eaLnBrk="1" hangingPunct="1">
              <a:defRPr/>
            </a:pPr>
            <a:r>
              <a:rPr lang="fr-FR" altLang="fr-FR" b="1" u="sng" dirty="0" smtClean="0"/>
              <a:t>G+ sous </a:t>
            </a:r>
            <a:r>
              <a:rPr lang="fr-FR" altLang="fr-FR" b="1" u="sng" dirty="0" err="1" smtClean="0"/>
              <a:t>reportive</a:t>
            </a:r>
            <a:r>
              <a:rPr lang="fr-FR" altLang="fr-FR" b="1" u="sng" dirty="0" smtClean="0"/>
              <a:t> ; </a:t>
            </a:r>
          </a:p>
          <a:p>
            <a:pPr marL="190500" indent="-190500" eaLnBrk="1" hangingPunct="1">
              <a:defRPr/>
            </a:pPr>
            <a:r>
              <a:rPr lang="fr-FR" alt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de-DE" alt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l‘initiative</a:t>
            </a:r>
            <a:r>
              <a:rPr lang="de-DE" alt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d‘Infostat</a:t>
            </a:r>
            <a:r>
              <a:rPr lang="de-DE" alt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proposition</a:t>
            </a:r>
            <a:r>
              <a:rPr lang="de-DE" alt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de-DE" alt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mettre</a:t>
            </a:r>
            <a:r>
              <a:rPr lang="de-DE" alt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de-DE" alt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place</a:t>
            </a:r>
            <a:r>
              <a:rPr lang="de-DE" alt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</a:t>
            </a:r>
            <a:r>
              <a:rPr lang="de-DE" alt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groupe</a:t>
            </a:r>
            <a:r>
              <a:rPr lang="de-DE" alt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pilote</a:t>
            </a:r>
            <a:r>
              <a:rPr lang="de-DE" alt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pour</a:t>
            </a:r>
            <a:r>
              <a:rPr lang="de-DE" alt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tester</a:t>
            </a:r>
            <a:r>
              <a:rPr lang="de-DE" alt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le </a:t>
            </a:r>
            <a:r>
              <a:rPr lang="de-DE" alt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nouveau</a:t>
            </a:r>
            <a:r>
              <a:rPr lang="de-DE" alt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G+ </a:t>
            </a:r>
            <a:r>
              <a:rPr lang="de-DE" alt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sous</a:t>
            </a:r>
            <a:r>
              <a:rPr lang="de-DE" alt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Reportive</a:t>
            </a:r>
            <a:endParaRPr lang="de-DE" alt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90500" indent="-190500" eaLnBrk="1" hangingPunct="1">
              <a:defRPr/>
            </a:pPr>
            <a:r>
              <a:rPr lang="de-DE" alt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14 </a:t>
            </a:r>
            <a:r>
              <a:rPr lang="de-DE" alt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candidats</a:t>
            </a:r>
            <a:r>
              <a:rPr lang="de-DE" alt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de-DE" alt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sont</a:t>
            </a:r>
            <a:r>
              <a:rPr lang="de-DE" alt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portés</a:t>
            </a:r>
            <a:r>
              <a:rPr lang="de-DE" alt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volontaires</a:t>
            </a:r>
            <a:r>
              <a:rPr lang="de-DE" alt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, 11 </a:t>
            </a:r>
            <a:r>
              <a:rPr lang="de-DE" alt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ont</a:t>
            </a:r>
            <a:r>
              <a:rPr lang="de-DE" alt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suivi</a:t>
            </a:r>
            <a:r>
              <a:rPr lang="de-DE" alt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de-DE" alt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formation</a:t>
            </a:r>
            <a:r>
              <a:rPr lang="de-DE" alt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et 4 </a:t>
            </a:r>
            <a:r>
              <a:rPr lang="de-DE" alt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étaient</a:t>
            </a:r>
            <a:r>
              <a:rPr lang="de-DE" alt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présent</a:t>
            </a:r>
            <a:r>
              <a:rPr lang="de-DE" alt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lors</a:t>
            </a:r>
            <a:r>
              <a:rPr lang="de-DE" alt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du </a:t>
            </a:r>
            <a:r>
              <a:rPr lang="de-DE" alt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débrief</a:t>
            </a:r>
            <a:r>
              <a:rPr lang="de-DE" alt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(+2 par </a:t>
            </a:r>
            <a:r>
              <a:rPr lang="de-DE" alt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écrit</a:t>
            </a:r>
            <a:r>
              <a:rPr lang="de-DE" alt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</a:p>
          <a:p>
            <a:pPr marL="190500" indent="-190500" eaLnBrk="1" hangingPunct="1">
              <a:defRPr/>
            </a:pPr>
            <a:r>
              <a:rPr lang="fr-FR" altLang="fr-FR" b="1" u="sng" dirty="0" smtClean="0"/>
              <a:t>Prévision de ventes </a:t>
            </a:r>
            <a:r>
              <a:rPr lang="fr-FR" altLang="fr-FR" dirty="0" smtClean="0"/>
              <a:t>: il n’y a pas d’outils adaptés et il a été constaté que si certains labos ont acheté des outils ceux-ci ne sont pas utilisés par manque de connaissance. Aussi la priorité a été d’établir un </a:t>
            </a:r>
            <a:r>
              <a:rPr lang="fr-FR" altLang="fr-FR" b="1" dirty="0" smtClean="0"/>
              <a:t>cahier des charges </a:t>
            </a:r>
            <a:r>
              <a:rPr lang="fr-FR" altLang="fr-FR" dirty="0" smtClean="0"/>
              <a:t>dont la première partie est déjà faite</a:t>
            </a:r>
          </a:p>
          <a:p>
            <a:pPr>
              <a:defRPr/>
            </a:pPr>
            <a:r>
              <a:rPr lang="fr-FR" altLang="fr-FR" b="1" u="sng" dirty="0" smtClean="0"/>
              <a:t>projets GERS SAS</a:t>
            </a:r>
            <a:r>
              <a:rPr lang="fr-FR" altLang="fr-FR" dirty="0" smtClean="0"/>
              <a:t>:</a:t>
            </a:r>
          </a:p>
          <a:p>
            <a:pPr>
              <a:defRPr/>
            </a:pPr>
            <a:r>
              <a:rPr lang="fr-FR" alt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Dans le cadre de notre partenariat avec le GERS, réunion périodique </a:t>
            </a:r>
            <a:endParaRPr lang="fr-FR" altLang="fr-FR" dirty="0" smtClean="0"/>
          </a:p>
          <a:p>
            <a:pPr marL="171450" indent="-171450">
              <a:buFont typeface="Wingdings" panose="05000000000000000000" pitchFamily="2" charset="2"/>
              <a:buChar char="Ø"/>
              <a:defRPr/>
            </a:pPr>
            <a:r>
              <a:rPr lang="fr-FR" dirty="0" smtClean="0"/>
              <a:t>Impact de la vente d’une partie du groupe</a:t>
            </a: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r>
              <a:rPr lang="fr-FR" dirty="0" smtClean="0"/>
              <a:t>Pas d’impact sur les données</a:t>
            </a: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r>
              <a:rPr lang="fr-FR" dirty="0" smtClean="0"/>
              <a:t>Impact sur l’offre GERS qui va se développer.</a:t>
            </a: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r>
              <a:rPr lang="fr-FR" dirty="0" smtClean="0"/>
              <a:t>Impact sur les contrats impliquant CEGERS/CRM/</a:t>
            </a:r>
            <a:r>
              <a:rPr lang="fr-FR" dirty="0" err="1" smtClean="0"/>
              <a:t>Icomed</a:t>
            </a:r>
            <a:r>
              <a:rPr lang="fr-FR" dirty="0" smtClean="0"/>
              <a:t>/CSD : mise en place de TPA</a:t>
            </a:r>
          </a:p>
          <a:p>
            <a:pPr marL="285750" lvl="1">
              <a:buFont typeface="Wingdings" panose="05000000000000000000" pitchFamily="2" charset="2"/>
              <a:buChar char="Ø"/>
              <a:defRPr/>
            </a:pPr>
            <a:r>
              <a:rPr lang="fr-FR" dirty="0" smtClean="0"/>
              <a:t>Instauration de groupes de travail avec le GIE</a:t>
            </a:r>
          </a:p>
          <a:p>
            <a:pPr marL="285750" lvl="1">
              <a:buFont typeface="Wingdings" panose="05000000000000000000" pitchFamily="2" charset="2"/>
              <a:buChar char="Ø"/>
              <a:defRPr/>
            </a:pPr>
            <a:r>
              <a:rPr lang="fr-FR" dirty="0" smtClean="0"/>
              <a:t>Nouvelles données</a:t>
            </a: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r>
              <a:rPr lang="fr-FR" dirty="0" err="1" smtClean="0"/>
              <a:t>Sell</a:t>
            </a:r>
            <a:r>
              <a:rPr lang="fr-FR" dirty="0" smtClean="0"/>
              <a:t> Out MG/Spé mis à jour (gestion interne des fichiers « bridge »)</a:t>
            </a: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r>
              <a:rPr lang="fr-FR" dirty="0" err="1" smtClean="0"/>
              <a:t>gersOrigin</a:t>
            </a:r>
            <a:r>
              <a:rPr lang="fr-FR" dirty="0" smtClean="0"/>
              <a:t> par établissement</a:t>
            </a: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r>
              <a:rPr lang="fr-FR" dirty="0" err="1" smtClean="0"/>
              <a:t>Sell</a:t>
            </a:r>
            <a:r>
              <a:rPr lang="fr-FR" dirty="0" smtClean="0"/>
              <a:t> Out ACL : nouveau modèle d’extrapolation</a:t>
            </a: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r>
              <a:rPr lang="fr-FR" dirty="0" err="1" smtClean="0"/>
              <a:t>Scoring</a:t>
            </a:r>
            <a:r>
              <a:rPr lang="fr-FR" dirty="0" smtClean="0"/>
              <a:t> Pharmacie étendu au produit ACL</a:t>
            </a: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r>
              <a:rPr lang="fr-FR" dirty="0" err="1" smtClean="0"/>
              <a:t>Sell</a:t>
            </a:r>
            <a:r>
              <a:rPr lang="fr-FR" dirty="0" smtClean="0"/>
              <a:t> Out par cohorte de médecin</a:t>
            </a: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r>
              <a:rPr lang="fr-FR" dirty="0" smtClean="0"/>
              <a:t>Nouveaux indicateurs Patients : Age, Co délivrance, Persistance etc….</a:t>
            </a: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r>
              <a:rPr lang="fr-FR" dirty="0" smtClean="0"/>
              <a:t>Nouveaux indicateurs de distribution : stock</a:t>
            </a: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r>
              <a:rPr lang="fr-FR" dirty="0" smtClean="0"/>
              <a:t>Nouveaux indicateurs de consommation : panier moyen etc…</a:t>
            </a: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r>
              <a:rPr lang="fr-FR" dirty="0" smtClean="0"/>
              <a:t>Etc…..</a:t>
            </a:r>
          </a:p>
          <a:p>
            <a:pPr marL="285750" lvl="1">
              <a:buFont typeface="Wingdings" panose="05000000000000000000" pitchFamily="2" charset="2"/>
              <a:buChar char="Ø"/>
              <a:defRPr/>
            </a:pPr>
            <a:r>
              <a:rPr lang="fr-FR" dirty="0" smtClean="0"/>
              <a:t>Nouveaux outils de visualisation des données sectorielles</a:t>
            </a:r>
          </a:p>
          <a:p>
            <a:pPr marL="285750" lvl="1">
              <a:buFont typeface="Wingdings" panose="05000000000000000000" pitchFamily="2" charset="2"/>
              <a:buChar char="Ø"/>
              <a:defRPr/>
            </a:pPr>
            <a:r>
              <a:rPr lang="fr-FR" dirty="0" smtClean="0"/>
              <a:t>Nouveau mode de diffusion des données</a:t>
            </a: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r>
              <a:rPr lang="fr-FR" dirty="0" smtClean="0"/>
              <a:t>FTP (suppression total des CD au plus tard fin 2015)</a:t>
            </a:r>
          </a:p>
          <a:p>
            <a:pPr marL="285750" lvl="1">
              <a:buFont typeface="Wingdings" panose="05000000000000000000" pitchFamily="2" charset="2"/>
              <a:buChar char="Ø"/>
              <a:defRPr/>
            </a:pPr>
            <a:endParaRPr lang="fr-FR" dirty="0" smtClean="0"/>
          </a:p>
          <a:p>
            <a:pPr marL="285750" lvl="1">
              <a:buFont typeface="Wingdings" panose="05000000000000000000" pitchFamily="2" charset="2"/>
              <a:buChar char="Ø"/>
              <a:defRPr/>
            </a:pPr>
            <a:endParaRPr lang="fr-FR" dirty="0" smtClean="0"/>
          </a:p>
          <a:p>
            <a:pPr marL="190500" indent="-190500" eaLnBrk="1" hangingPunct="1">
              <a:defRPr/>
            </a:pPr>
            <a:endParaRPr lang="fr-FR" alt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90500" indent="-190500" eaLnBrk="1" hangingPunct="1">
              <a:defRPr/>
            </a:pPr>
            <a:endParaRPr lang="fr-FR" alt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90500" indent="-190500" eaLnBrk="1" hangingPunct="1">
              <a:defRPr/>
            </a:pPr>
            <a:endParaRPr lang="de-DE" alt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672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4A4987-8CE5-41DF-91A3-2A99E5D057DA}" type="slidenum">
              <a:rPr lang="sv-SE" altLang="fr-FR"/>
              <a:pPr/>
              <a:t>‹N°›</a:t>
            </a:fld>
            <a:endParaRPr lang="sv-SE" alt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3 février 2009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B3BE02-1DFF-4DEB-9833-6244D8663B01}" type="slidenum">
              <a:rPr lang="sv-SE" altLang="fr-FR"/>
              <a:pPr/>
              <a:t>‹N°›</a:t>
            </a:fld>
            <a:endParaRPr lang="sv-SE" alt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3 février 2009</a:t>
            </a:r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404813"/>
            <a:ext cx="2057400" cy="572135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404813"/>
            <a:ext cx="6019800" cy="572135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049E95-8B73-4C91-B127-2FE295DB2254}" type="slidenum">
              <a:rPr lang="sv-SE" altLang="fr-FR"/>
              <a:pPr/>
              <a:t>‹N°›</a:t>
            </a:fld>
            <a:endParaRPr lang="sv-SE" alt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3 février 2009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A0C59E-C1BE-4B05-88DA-863535E68F68}" type="slidenum">
              <a:rPr lang="sv-SE" altLang="fr-FR"/>
              <a:pPr/>
              <a:t>‹N°›</a:t>
            </a:fld>
            <a:endParaRPr lang="sv-SE" alt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3 février 2009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FB02A5-90FD-41B3-9A34-E3CE776A6B20}" type="slidenum">
              <a:rPr lang="sv-SE" altLang="fr-FR"/>
              <a:pPr/>
              <a:t>‹N°›</a:t>
            </a:fld>
            <a:endParaRPr lang="sv-SE" alt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3 février 2009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07C158-502C-4B77-8A2C-43D960E40C7F}" type="slidenum">
              <a:rPr lang="sv-SE" altLang="fr-FR"/>
              <a:pPr/>
              <a:t>‹N°›</a:t>
            </a:fld>
            <a:endParaRPr lang="sv-SE" alt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3 février 2009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80ECA8-E95B-4B41-A2DA-F599122FA7CA}" type="slidenum">
              <a:rPr lang="sv-SE" altLang="fr-FR"/>
              <a:pPr/>
              <a:t>‹N°›</a:t>
            </a:fld>
            <a:endParaRPr lang="sv-SE" altLang="fr-FR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3 février 2009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243BC2-3269-45E1-AC5B-0B63FDB8B4C8}" type="slidenum">
              <a:rPr lang="sv-SE" altLang="fr-FR"/>
              <a:pPr/>
              <a:t>‹N°›</a:t>
            </a:fld>
            <a:endParaRPr lang="sv-SE" altLang="fr-F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3 février 2009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8F2C6A-0DCB-4A01-AF78-B1926BEA3D6F}" type="slidenum">
              <a:rPr lang="sv-SE" altLang="fr-FR"/>
              <a:pPr/>
              <a:t>‹N°›</a:t>
            </a:fld>
            <a:endParaRPr lang="sv-SE" altLang="fr-FR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3 février 2009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67A310-1876-4D0A-9751-D81A1290758D}" type="slidenum">
              <a:rPr lang="sv-SE" altLang="fr-FR"/>
              <a:pPr/>
              <a:t>‹N°›</a:t>
            </a:fld>
            <a:endParaRPr lang="sv-SE" alt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3 février 2009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2282FC-3166-43B9-A392-EAFC34899B0B}" type="slidenum">
              <a:rPr lang="sv-SE" altLang="fr-FR"/>
              <a:pPr/>
              <a:t>‹N°›</a:t>
            </a:fld>
            <a:endParaRPr lang="sv-SE" alt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3 février 2009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03575" y="404813"/>
            <a:ext cx="48244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fr-FR" smtClean="0"/>
              <a:t>commission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fr-FR" smtClean="0"/>
              <a:t>Klicka här för att ändra format på bakgrundstexten</a:t>
            </a:r>
          </a:p>
          <a:p>
            <a:pPr lvl="1"/>
            <a:endParaRPr lang="sv-SE" altLang="fr-FR" smtClean="0"/>
          </a:p>
          <a:p>
            <a:pPr lvl="2"/>
            <a:r>
              <a:rPr lang="sv-SE" altLang="fr-FR" smtClean="0"/>
              <a:t>Nivå tre</a:t>
            </a:r>
          </a:p>
          <a:p>
            <a:pPr lvl="3"/>
            <a:r>
              <a:rPr lang="sv-SE" altLang="fr-FR" smtClean="0"/>
              <a:t>Nivå fyra</a:t>
            </a:r>
          </a:p>
          <a:p>
            <a:pPr lvl="4"/>
            <a:r>
              <a:rPr lang="sv-SE" altLang="fr-FR" smtClean="0"/>
              <a:t>Nivå fem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021388"/>
            <a:ext cx="21336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DEB328E8-D5EF-448A-95DA-B9E5C90DA566}" type="slidenum">
              <a:rPr lang="sv-SE" altLang="fr-FR"/>
              <a:pPr/>
              <a:t>‹N°›</a:t>
            </a:fld>
            <a:endParaRPr lang="sv-SE" altLang="fr-FR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61987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fr-FR"/>
              <a:t>3 février 2009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9525" y="6434138"/>
            <a:ext cx="9144000" cy="41592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fr-FR" sz="700" b="1" u="sng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Adresse</a:t>
            </a:r>
            <a:r>
              <a:rPr lang="fr-FR" sz="7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fr-FR" sz="700" b="1" u="sng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Tél</a:t>
            </a:r>
            <a:r>
              <a:rPr lang="fr-FR" sz="7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E-mail				                   </a:t>
            </a:r>
            <a:r>
              <a:rPr lang="fr-FR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Copyright 2006 INFOSTAT</a:t>
            </a:r>
          </a:p>
          <a:p>
            <a:pPr eaLnBrk="1" hangingPunct="1">
              <a:defRPr/>
            </a:pPr>
            <a:r>
              <a:rPr lang="fr-FR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rue Rieux		06 66 87 20 20 		jocelyne.colin@infostatsante.org		                                                                Tous droits réservés</a:t>
            </a:r>
          </a:p>
          <a:p>
            <a:pPr eaLnBrk="1" hangingPunct="1">
              <a:defRPr/>
            </a:pPr>
            <a:r>
              <a:rPr lang="fr-FR" sz="7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92100 Boulogne-Billancourt</a:t>
            </a:r>
            <a:endParaRPr lang="fr-FR" sz="7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6" name="ZoneTexte 1"/>
          <p:cNvSpPr txBox="1">
            <a:spLocks noChangeArrowheads="1"/>
          </p:cNvSpPr>
          <p:nvPr/>
        </p:nvSpPr>
        <p:spPr bwMode="auto">
          <a:xfrm>
            <a:off x="4398963" y="172543"/>
            <a:ext cx="45370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altLang="fr-FR" sz="2400" b="1">
                <a:solidFill>
                  <a:schemeClr val="bg1"/>
                </a:solidFill>
              </a:rPr>
              <a:t>Commission </a:t>
            </a:r>
            <a:r>
              <a:rPr lang="fr-FR" altLang="fr-FR" sz="2400" b="1" smtClean="0">
                <a:solidFill>
                  <a:schemeClr val="bg1"/>
                </a:solidFill>
              </a:rPr>
              <a:t>VEILLE</a:t>
            </a:r>
            <a:endParaRPr lang="fr-FR" altLang="fr-FR" sz="2400" b="1" dirty="0">
              <a:solidFill>
                <a:schemeClr val="bg1"/>
              </a:solidFill>
            </a:endParaRPr>
          </a:p>
        </p:txBody>
      </p:sp>
      <p:sp>
        <p:nvSpPr>
          <p:cNvPr id="4119" name="ZoneTexte 7"/>
          <p:cNvSpPr txBox="1">
            <a:spLocks noChangeArrowheads="1"/>
          </p:cNvSpPr>
          <p:nvPr/>
        </p:nvSpPr>
        <p:spPr bwMode="auto">
          <a:xfrm>
            <a:off x="6328966" y="556420"/>
            <a:ext cx="22042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mtClean="0">
                <a:solidFill>
                  <a:schemeClr val="bg1"/>
                </a:solidFill>
              </a:rPr>
              <a:t>Francis AUDROIN</a:t>
            </a:r>
            <a:endParaRPr lang="fr-FR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7124" y="5519340"/>
            <a:ext cx="1232498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5562890"/>
            <a:ext cx="1349932" cy="812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0524" y="5491685"/>
            <a:ext cx="1208442" cy="889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280" y="5455140"/>
            <a:ext cx="902169" cy="907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1727153" y="1268760"/>
            <a:ext cx="6182013" cy="52322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fr-FR" sz="2800" b="1" smtClean="0"/>
              <a:t>Avec la Veille…imaginons demain !</a:t>
            </a:r>
            <a:endParaRPr lang="fr-FR" sz="2800" b="1"/>
          </a:p>
        </p:txBody>
      </p:sp>
      <p:sp>
        <p:nvSpPr>
          <p:cNvPr id="4" name="Flèche droite rayée 3"/>
          <p:cNvSpPr/>
          <p:nvPr/>
        </p:nvSpPr>
        <p:spPr>
          <a:xfrm>
            <a:off x="105521" y="2661988"/>
            <a:ext cx="8830517" cy="31685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ZoneTexte 30"/>
          <p:cNvSpPr txBox="1"/>
          <p:nvPr/>
        </p:nvSpPr>
        <p:spPr>
          <a:xfrm>
            <a:off x="1041626" y="2286444"/>
            <a:ext cx="1872208" cy="43088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100" b="1" smtClean="0">
                <a:solidFill>
                  <a:srgbClr val="FF0000"/>
                </a:solidFill>
              </a:rPr>
              <a:t>Mesurer la valeur de nos   informations</a:t>
            </a:r>
            <a:endParaRPr lang="fr-FR" sz="1100" b="1">
              <a:solidFill>
                <a:srgbClr val="FF0000"/>
              </a:solidFill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69" y="1497130"/>
            <a:ext cx="871639" cy="83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105521" y="2296912"/>
            <a:ext cx="936105" cy="4099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smtClean="0">
                <a:solidFill>
                  <a:schemeClr val="tx1"/>
                </a:solidFill>
              </a:rPr>
              <a:t>02.2017</a:t>
            </a:r>
            <a:endParaRPr lang="fr-FR" sz="1400" b="1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915815" y="2307378"/>
            <a:ext cx="936105" cy="4099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smtClean="0">
                <a:solidFill>
                  <a:schemeClr val="tx1"/>
                </a:solidFill>
              </a:rPr>
              <a:t>04.2017</a:t>
            </a:r>
            <a:endParaRPr lang="fr-FR" sz="1400" b="1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881480" y="2321399"/>
            <a:ext cx="936105" cy="4099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smtClean="0">
                <a:solidFill>
                  <a:schemeClr val="tx1"/>
                </a:solidFill>
              </a:rPr>
              <a:t>06.2017</a:t>
            </a:r>
            <a:endParaRPr lang="fr-FR" sz="1400" b="1">
              <a:solidFill>
                <a:schemeClr val="tx1"/>
              </a:solidFill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3851920" y="2310933"/>
            <a:ext cx="2031543" cy="43088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fr-FR" sz="1100" b="1" smtClean="0"/>
              <a:t>-Liste Actions &amp; Mesures</a:t>
            </a:r>
          </a:p>
          <a:p>
            <a:r>
              <a:rPr lang="fr-FR" sz="1100" b="1" smtClean="0"/>
              <a:t>-Best Practices</a:t>
            </a:r>
            <a:endParaRPr lang="fr-FR" sz="1100" b="1"/>
          </a:p>
        </p:txBody>
      </p:sp>
      <p:sp>
        <p:nvSpPr>
          <p:cNvPr id="39" name="ZoneTexte 38"/>
          <p:cNvSpPr txBox="1"/>
          <p:nvPr/>
        </p:nvSpPr>
        <p:spPr>
          <a:xfrm>
            <a:off x="6817586" y="2286442"/>
            <a:ext cx="1964391" cy="43088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fr-FR" sz="1100" b="1" smtClean="0"/>
              <a:t>-Retour sur mise en place</a:t>
            </a:r>
          </a:p>
          <a:p>
            <a:r>
              <a:rPr lang="fr-FR" sz="1100" b="1" smtClean="0"/>
              <a:t>-Ateliers</a:t>
            </a:r>
            <a:endParaRPr lang="fr-FR" sz="1100" b="1"/>
          </a:p>
        </p:txBody>
      </p:sp>
      <p:sp>
        <p:nvSpPr>
          <p:cNvPr id="12" name="Rectangle 11"/>
          <p:cNvSpPr/>
          <p:nvPr/>
        </p:nvSpPr>
        <p:spPr>
          <a:xfrm>
            <a:off x="91381" y="2978844"/>
            <a:ext cx="883051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smtClean="0"/>
              <a:t>La </a:t>
            </a:r>
            <a:r>
              <a:rPr lang="fr-FR" b="1"/>
              <a:t>mesure des actions d'une Competitive </a:t>
            </a:r>
            <a:r>
              <a:rPr lang="fr-FR" b="1" smtClean="0"/>
              <a:t>Intelligence</a:t>
            </a:r>
            <a:r>
              <a:rPr lang="fr-FR" b="1"/>
              <a:t> </a:t>
            </a:r>
            <a:r>
              <a:rPr lang="fr-FR" b="1" smtClean="0"/>
              <a:t>: de l’idée à la pratique</a:t>
            </a:r>
          </a:p>
          <a:p>
            <a:endParaRPr lang="fr-FR" b="1"/>
          </a:p>
          <a:p>
            <a:endParaRPr lang="fr-FR" b="1" smtClean="0"/>
          </a:p>
          <a:p>
            <a:pPr algn="ctr"/>
            <a:r>
              <a:rPr lang="fr-FR" b="1" smtClean="0">
                <a:solidFill>
                  <a:srgbClr val="FF0000"/>
                </a:solidFill>
              </a:rPr>
              <a:t>Les membres de la Commission Veille vous invitent à établir les Best Practices</a:t>
            </a:r>
          </a:p>
          <a:p>
            <a:pPr algn="ctr"/>
            <a:r>
              <a:rPr lang="fr-FR" b="1" smtClean="0">
                <a:solidFill>
                  <a:srgbClr val="FF0000"/>
                </a:solidFill>
              </a:rPr>
              <a:t>d’une Veille Qualifiable…et plus encore, les proposer au sein de vos laboratoires et les expérimenter !</a:t>
            </a:r>
            <a:endParaRPr lang="fr-FR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RPPTCOMPATIBLE4" val="RXP"/>
  <p:tag name="VARPPTCOMPATIBLERD03" val="RXP"/>
  <p:tag name="VARPPTTYPE" val="RXP"/>
</p:tagLst>
</file>

<file path=ppt/theme/theme1.xml><?xml version="1.0" encoding="utf-8"?>
<a:theme xmlns:a="http://schemas.openxmlformats.org/drawingml/2006/main" name="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formgivning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268</Words>
  <Application>Microsoft Office PowerPoint</Application>
  <PresentationFormat>Affichage à l'écran (4:3)</PresentationFormat>
  <Paragraphs>50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Wingdings</vt:lpstr>
      <vt:lpstr>Standardformgivning</vt:lpstr>
      <vt:lpstr>Présentation PowerPoint</vt:lpstr>
    </vt:vector>
  </TitlesOfParts>
  <Company>Fisheye multtimedia production AB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Preferred Customer</dc:creator>
  <cp:lastModifiedBy>Infostat</cp:lastModifiedBy>
  <cp:revision>189</cp:revision>
  <cp:lastPrinted>2016-02-10T10:22:05Z</cp:lastPrinted>
  <dcterms:created xsi:type="dcterms:W3CDTF">2006-12-05T16:19:48Z</dcterms:created>
  <dcterms:modified xsi:type="dcterms:W3CDTF">2017-03-15T09:33:47Z</dcterms:modified>
</cp:coreProperties>
</file>