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0" r:id="rId2"/>
    <p:sldId id="302" r:id="rId3"/>
    <p:sldId id="299" r:id="rId4"/>
    <p:sldId id="300" r:id="rId5"/>
    <p:sldId id="301" r:id="rId6"/>
    <p:sldId id="259" r:id="rId7"/>
    <p:sldId id="261" r:id="rId8"/>
    <p:sldId id="283" r:id="rId9"/>
    <p:sldId id="285" r:id="rId10"/>
    <p:sldId id="264" r:id="rId11"/>
    <p:sldId id="298" r:id="rId12"/>
    <p:sldId id="286" r:id="rId13"/>
    <p:sldId id="268" r:id="rId14"/>
    <p:sldId id="288" r:id="rId15"/>
    <p:sldId id="278" r:id="rId16"/>
    <p:sldId id="289" r:id="rId17"/>
  </p:sldIdLst>
  <p:sldSz cx="9144000" cy="6858000" type="screen4x3"/>
  <p:notesSz cx="6662738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0" clrIdx="0"/>
  <p:cmAuthor id="1" name="Utilisateur inconnu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FF0000"/>
    <a:srgbClr val="33CAFF"/>
    <a:srgbClr val="FFCC00"/>
    <a:srgbClr val="99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3" autoAdjust="0"/>
    <p:restoredTop sz="81967" autoAdjust="0"/>
  </p:normalViewPr>
  <p:slideViewPr>
    <p:cSldViewPr>
      <p:cViewPr varScale="1">
        <p:scale>
          <a:sx n="71" d="100"/>
          <a:sy n="71" d="100"/>
        </p:scale>
        <p:origin x="14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220" y="-96"/>
      </p:cViewPr>
      <p:guideLst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3129527559055121"/>
          <c:y val="3.7671998031496123E-2"/>
          <c:w val="0.56215452755905515"/>
          <c:h val="0.835848671259843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Generalistes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0"/>
              <c:layout>
                <c:manualLayout>
                  <c:x val="3.1250000000000021E-2"/>
                  <c:y val="-8.6769312055241021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</c:f>
              <c:strCache>
                <c:ptCount val="1"/>
                <c:pt idx="0">
                  <c:v>Généralistes</c:v>
                </c:pt>
              </c:strCache>
            </c:strRef>
          </c:cat>
          <c:val>
            <c:numRef>
              <c:f>Feuil1!$B$2</c:f>
              <c:numCache>
                <c:formatCode>0%</c:formatCode>
                <c:ptCount val="1"/>
                <c:pt idx="0">
                  <c:v>0.53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5268304"/>
        <c:axId val="285262424"/>
        <c:axId val="0"/>
      </c:bar3DChart>
      <c:catAx>
        <c:axId val="285268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5262424"/>
        <c:crosses val="autoZero"/>
        <c:auto val="1"/>
        <c:lblAlgn val="ctr"/>
        <c:lblOffset val="100"/>
        <c:noMultiLvlLbl val="0"/>
      </c:catAx>
      <c:valAx>
        <c:axId val="285262424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crossAx val="285268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192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65" tIns="47432" rIns="94865" bIns="47432" numCol="1" anchor="t" anchorCtr="0" compatLnSpc="1">
            <a:prstTxWarp prst="textNoShape">
              <a:avLst/>
            </a:prstTxWarp>
          </a:bodyPr>
          <a:lstStyle>
            <a:lvl1pPr defTabSz="896938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4976" y="0"/>
            <a:ext cx="2886192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65" tIns="47432" rIns="94865" bIns="47432" numCol="1" anchor="t" anchorCtr="0" compatLnSpc="1">
            <a:prstTxWarp prst="textNoShape">
              <a:avLst/>
            </a:prstTxWarp>
          </a:bodyPr>
          <a:lstStyle>
            <a:lvl1pPr algn="r" defTabSz="896938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309"/>
            <a:ext cx="2886192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65" tIns="47432" rIns="94865" bIns="47432" numCol="1" anchor="b" anchorCtr="0" compatLnSpc="1">
            <a:prstTxWarp prst="textNoShape">
              <a:avLst/>
            </a:prstTxWarp>
          </a:bodyPr>
          <a:lstStyle>
            <a:lvl1pPr defTabSz="896938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4976" y="9428309"/>
            <a:ext cx="2886192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65" tIns="47432" rIns="94865" bIns="47432" numCol="1" anchor="b" anchorCtr="0" compatLnSpc="1">
            <a:prstTxWarp prst="textNoShape">
              <a:avLst/>
            </a:prstTxWarp>
          </a:bodyPr>
          <a:lstStyle>
            <a:lvl1pPr algn="r" defTabSz="896938">
              <a:defRPr sz="1300"/>
            </a:lvl1pPr>
          </a:lstStyle>
          <a:p>
            <a:pPr>
              <a:defRPr/>
            </a:pPr>
            <a:fld id="{C0BD9A1C-4E02-4AD9-953B-3FF810E10B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101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192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65" tIns="47432" rIns="94865" bIns="47432" numCol="1" anchor="t" anchorCtr="0" compatLnSpc="1">
            <a:prstTxWarp prst="textNoShape">
              <a:avLst/>
            </a:prstTxWarp>
          </a:bodyPr>
          <a:lstStyle>
            <a:lvl1pPr defTabSz="896938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4976" y="0"/>
            <a:ext cx="2886192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65" tIns="47432" rIns="94865" bIns="47432" numCol="1" anchor="t" anchorCtr="0" compatLnSpc="1">
            <a:prstTxWarp prst="textNoShape">
              <a:avLst/>
            </a:prstTxWarp>
          </a:bodyPr>
          <a:lstStyle>
            <a:lvl1pPr algn="r" defTabSz="896938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803" y="4716551"/>
            <a:ext cx="5331133" cy="446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65" tIns="47432" rIns="94865" bIns="474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309"/>
            <a:ext cx="2886192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65" tIns="47432" rIns="94865" bIns="47432" numCol="1" anchor="b" anchorCtr="0" compatLnSpc="1">
            <a:prstTxWarp prst="textNoShape">
              <a:avLst/>
            </a:prstTxWarp>
          </a:bodyPr>
          <a:lstStyle>
            <a:lvl1pPr defTabSz="896938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4976" y="9428309"/>
            <a:ext cx="2886192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65" tIns="47432" rIns="94865" bIns="47432" numCol="1" anchor="b" anchorCtr="0" compatLnSpc="1">
            <a:prstTxWarp prst="textNoShape">
              <a:avLst/>
            </a:prstTxWarp>
          </a:bodyPr>
          <a:lstStyle>
            <a:lvl1pPr algn="r" defTabSz="896938">
              <a:defRPr sz="1300"/>
            </a:lvl1pPr>
          </a:lstStyle>
          <a:p>
            <a:pPr>
              <a:defRPr/>
            </a:pPr>
            <a:fld id="{4C1ACC5C-4BF6-4C7A-8BF9-3EF0719F76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2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78C94-F072-4A03-BC1A-0CE5EE024560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2525" cy="3722687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374" y="4716551"/>
            <a:ext cx="5327991" cy="4465789"/>
          </a:xfrm>
          <a:noFill/>
          <a:ln/>
        </p:spPr>
        <p:txBody>
          <a:bodyPr/>
          <a:lstStyle/>
          <a:p>
            <a:pPr marL="200025" indent="-200025"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356995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FE99BC-830A-4A77-BC5C-1B417E9FA8E2}" type="slidenum">
              <a:rPr lang="fr-FR" smtClean="0"/>
              <a:pPr/>
              <a:t>14</a:t>
            </a:fld>
            <a:endParaRPr lang="fr-FR" smtClean="0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694473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EE556D-B321-4AF9-AE80-2C585358CD66}" type="slidenum">
              <a:rPr lang="fr-FR" smtClean="0"/>
              <a:pPr/>
              <a:t>15</a:t>
            </a:fld>
            <a:endParaRPr lang="fr-FR" smtClean="0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954470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5839D0-DE7F-43B8-807D-5DBC4476581C}" type="slidenum">
              <a:rPr lang="fr-FR" smtClean="0"/>
              <a:pPr/>
              <a:t>16</a:t>
            </a:fld>
            <a:endParaRPr lang="fr-FR" smtClean="0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57840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1597A-0E70-47B0-AC21-0DB575732EDB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891766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946604-CB45-48FD-8179-B6E9EA7D59CF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627534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B5BF0-B36A-420D-AE45-7AEEE86A5C7B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723059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A62AC1-A05C-4852-AC69-E69FF43F810F}" type="slidenum">
              <a:rPr lang="fr-FR" smtClean="0"/>
              <a:pPr/>
              <a:t>9</a:t>
            </a:fld>
            <a:endParaRPr lang="fr-FR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115069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F85EE7-CE3C-4D67-B37D-5153CC62FF21}" type="slidenum">
              <a:rPr lang="fr-FR" smtClean="0"/>
              <a:pPr/>
              <a:t>10</a:t>
            </a:fld>
            <a:endParaRPr lang="fr-FR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085094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F70564-2C52-4D9E-9596-94931D043253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383132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300CC-C7F6-4D90-BB23-EA6176B152E9}" type="slidenum">
              <a:rPr lang="fr-FR" smtClean="0"/>
              <a:pPr/>
              <a:t>12</a:t>
            </a:fld>
            <a:endParaRPr lang="fr-FR" smtClean="0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754151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34FE7E-6263-4F70-98AB-F0C4C3B915D3}" type="slidenum">
              <a:rPr lang="fr-FR" smtClean="0"/>
              <a:pPr/>
              <a:t>13</a:t>
            </a:fld>
            <a:endParaRPr lang="fr-FR" smtClean="0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45889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56A21-17AE-4CEF-966F-CD4F060DCF0C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  <p:sp>
        <p:nvSpPr>
          <p:cNvPr id="6" name="Espace réservé de la date 3"/>
          <p:cNvSpPr>
            <a:spLocks noGrp="1"/>
          </p:cNvSpPr>
          <p:nvPr userDrawn="1">
            <p:ph type="dt" sz="quarter" idx="10"/>
          </p:nvPr>
        </p:nvSpPr>
        <p:spPr>
          <a:xfrm>
            <a:off x="457200" y="6100763"/>
            <a:ext cx="2133600" cy="280987"/>
          </a:xfrm>
          <a:noFill/>
        </p:spPr>
        <p:txBody>
          <a:bodyPr/>
          <a:lstStyle/>
          <a:p>
            <a:r>
              <a:rPr lang="sv-SE" dirty="0" smtClean="0"/>
              <a:t>Décembre 2014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Janvier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FC841-D3AE-48D2-A1C9-3AA209334E18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Janvier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078AC-4AB9-44A2-8E0B-8A6668D9A68C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03575" y="404813"/>
            <a:ext cx="4824413" cy="4318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Janvier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EACD0-997F-4DBF-AD37-C4A4E7FFDFB4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03575" y="404813"/>
            <a:ext cx="4824413" cy="4318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Janvier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499A2-6253-4E3D-A7FF-FBF0700F4DE9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Janvier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ED722-B3AC-4F33-954B-68FB3159451B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Janvier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FD5D8-79A8-4B26-A238-67B53E23A236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Janvier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90655-6056-4EFE-BD4A-E361D84FC220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Janvier 2011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0A06C-5A79-4D4F-92A8-0D081CDC51A1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Janvier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82756-9A9F-4461-9F16-0A92A506DDD3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Janvier 2011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318D4-17E0-4B6A-BAC3-1D32EC13F4B1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Janvier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00EE8-9849-4D49-80E6-B17A162713B0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Janvier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C92F6-A7FD-4697-9ED2-06D8BFE64C99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03575" y="404813"/>
            <a:ext cx="48244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commission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00763"/>
            <a:ext cx="21336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sv-SE" dirty="0" smtClean="0"/>
              <a:t>Décembre 2014</a:t>
            </a:r>
            <a:endParaRPr lang="sv-S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21388"/>
            <a:ext cx="2133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73E694C-490C-4677-AD02-7C4BBF25867C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4348" y="2071678"/>
            <a:ext cx="7772400" cy="2714644"/>
          </a:xfrm>
          <a:ln>
            <a:solidFill>
              <a:srgbClr val="FF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fr-FR" sz="3600" dirty="0" smtClean="0"/>
              <a:t>Validation des visites médicales</a:t>
            </a:r>
            <a:br>
              <a:rPr lang="fr-FR" sz="3600" dirty="0" smtClean="0"/>
            </a:br>
            <a:r>
              <a:rPr lang="fr-FR" sz="3600" dirty="0" smtClean="0"/>
              <a:t>Observations 2014</a:t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AG MARS 2016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06839" y="404664"/>
            <a:ext cx="3897609" cy="431800"/>
          </a:xfrm>
          <a:solidFill>
            <a:srgbClr val="C0C0C0">
              <a:alpha val="54117"/>
            </a:srgbClr>
          </a:solidFill>
        </p:spPr>
        <p:txBody>
          <a:bodyPr/>
          <a:lstStyle/>
          <a:p>
            <a:pPr algn="l" eaLnBrk="1" hangingPunct="1"/>
            <a:r>
              <a:rPr lang="fr-FR" b="1" dirty="0" smtClean="0">
                <a:solidFill>
                  <a:schemeClr val="bg1"/>
                </a:solidFill>
              </a:rPr>
              <a:t>Participation à l’enquête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7632700" cy="4276725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fr-FR" sz="2800" b="1" dirty="0" smtClean="0"/>
          </a:p>
          <a:p>
            <a:pPr marL="0" indent="0" algn="just" eaLnBrk="1" hangingPunct="1">
              <a:buNone/>
            </a:pPr>
            <a:r>
              <a:rPr lang="fr-FR" sz="2800" b="1" dirty="0" smtClean="0"/>
              <a:t>21 </a:t>
            </a:r>
            <a:r>
              <a:rPr lang="fr-FR" sz="2800" b="1" dirty="0" smtClean="0"/>
              <a:t>laboratoires </a:t>
            </a:r>
            <a:r>
              <a:rPr lang="fr-FR" sz="2800" dirty="0" smtClean="0"/>
              <a:t>ont saisi des données sur la plateforme dédiée. </a:t>
            </a:r>
          </a:p>
          <a:p>
            <a:pPr algn="just" eaLnBrk="1" hangingPunct="1"/>
            <a:endParaRPr lang="fr-FR" sz="2800" dirty="0" smtClean="0"/>
          </a:p>
          <a:p>
            <a:pPr marL="0" indent="0" algn="just" eaLnBrk="1" hangingPunct="1">
              <a:buNone/>
            </a:pPr>
            <a:r>
              <a:rPr lang="fr-FR" sz="2800" dirty="0" smtClean="0"/>
              <a:t>Seuls les produits ayant une description dans les 3 sources (Laboratoire/CSD/IMS) ont été retenus pour l’analyse.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788371592"/>
              </p:ext>
            </p:extLst>
          </p:nvPr>
        </p:nvGraphicFramePr>
        <p:xfrm>
          <a:off x="755576" y="1782192"/>
          <a:ext cx="7248128" cy="3951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951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268413"/>
            <a:ext cx="8229600" cy="1143000"/>
          </a:xfrm>
        </p:spPr>
        <p:txBody>
          <a:bodyPr/>
          <a:lstStyle/>
          <a:p>
            <a:pPr eaLnBrk="1" hangingPunct="1"/>
            <a:r>
              <a:rPr lang="fr-FR" sz="2000" dirty="0" smtClean="0"/>
              <a:t>Validation </a:t>
            </a:r>
            <a:r>
              <a:rPr lang="fr-FR" sz="2000" dirty="0" err="1" smtClean="0"/>
              <a:t>Infostat</a:t>
            </a:r>
            <a:r>
              <a:rPr lang="fr-FR" sz="2000" dirty="0" smtClean="0"/>
              <a:t> 2014</a:t>
            </a:r>
            <a:br>
              <a:rPr lang="fr-FR" sz="2000" dirty="0" smtClean="0"/>
            </a:br>
            <a:r>
              <a:rPr lang="fr-FR" sz="2000" dirty="0" smtClean="0"/>
              <a:t>Taux de couverture total</a:t>
            </a:r>
            <a:br>
              <a:rPr lang="fr-FR" sz="2000" dirty="0" smtClean="0"/>
            </a:br>
            <a:r>
              <a:rPr lang="fr-FR" sz="2000" dirty="0" smtClean="0"/>
              <a:t>des visites validées MG</a:t>
            </a:r>
          </a:p>
        </p:txBody>
      </p:sp>
      <p:sp>
        <p:nvSpPr>
          <p:cNvPr id="149513" name="Text Box 5"/>
          <p:cNvSpPr txBox="1">
            <a:spLocks noChangeArrowheads="1"/>
          </p:cNvSpPr>
          <p:nvPr/>
        </p:nvSpPr>
        <p:spPr bwMode="auto">
          <a:xfrm>
            <a:off x="3131840" y="5734050"/>
            <a:ext cx="1800225" cy="3667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5 524 985</a:t>
            </a:r>
            <a:endParaRPr lang="fr-FR" dirty="0"/>
          </a:p>
        </p:txBody>
      </p:sp>
      <p:sp>
        <p:nvSpPr>
          <p:cNvPr id="149515" name="Text Box 18"/>
          <p:cNvSpPr txBox="1">
            <a:spLocks noChangeArrowheads="1"/>
          </p:cNvSpPr>
          <p:nvPr/>
        </p:nvSpPr>
        <p:spPr bwMode="auto">
          <a:xfrm>
            <a:off x="468313" y="5734050"/>
            <a:ext cx="1800225" cy="3667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Univers (CSD)</a:t>
            </a:r>
          </a:p>
        </p:txBody>
      </p:sp>
      <p:sp>
        <p:nvSpPr>
          <p:cNvPr id="149516" name="Text Box 19"/>
          <p:cNvSpPr txBox="1">
            <a:spLocks noChangeArrowheads="1"/>
          </p:cNvSpPr>
          <p:nvPr/>
        </p:nvSpPr>
        <p:spPr bwMode="auto">
          <a:xfrm>
            <a:off x="4355976" y="2492896"/>
            <a:ext cx="1800225" cy="36671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2 911 379 vis</a:t>
            </a:r>
            <a:r>
              <a:rPr lang="fr-FR" dirty="0"/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20272" y="1268760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tx1"/>
                </a:solidFill>
              </a:rPr>
              <a:t>Rappels 2013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Couverture : 56%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Visites : 5 973 899 </a:t>
            </a:r>
            <a:r>
              <a:rPr lang="fr-FR" dirty="0">
                <a:solidFill>
                  <a:schemeClr val="tx1"/>
                </a:solidFill>
              </a:rPr>
              <a:t>vis.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040052" y="4947841"/>
            <a:ext cx="396044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Points clés : </a:t>
            </a:r>
          </a:p>
          <a:p>
            <a:pPr marL="285750" indent="-285750">
              <a:buFontTx/>
              <a:buChar char="-"/>
            </a:pPr>
            <a:r>
              <a:rPr lang="fr-FR" sz="1200" b="1" dirty="0" smtClean="0"/>
              <a:t>L’activité « Visites médicales » chez les MG a diminuée en 2014 d’environ 450 000visites.</a:t>
            </a:r>
          </a:p>
          <a:p>
            <a:pPr marL="285750" indent="-285750">
              <a:buFontTx/>
              <a:buChar char="-"/>
            </a:pPr>
            <a:r>
              <a:rPr lang="fr-FR" sz="1200" b="1" dirty="0" smtClean="0"/>
              <a:t>La couverture a été moins bonne cette année : </a:t>
            </a:r>
          </a:p>
          <a:p>
            <a:pPr marL="285750" indent="-285750"/>
            <a:r>
              <a:rPr lang="fr-FR" sz="1200" b="1" dirty="0" smtClean="0"/>
              <a:t>       - 3%.</a:t>
            </a:r>
            <a:endParaRPr lang="fr-F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84538"/>
            <a:ext cx="6400800" cy="1752600"/>
          </a:xfrm>
          <a:ln>
            <a:solidFill>
              <a:srgbClr val="FF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eaLnBrk="1" hangingPunct="1"/>
            <a:r>
              <a:rPr lang="fr-FR" b="1" dirty="0" smtClean="0"/>
              <a:t>Visites laboratoires MG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896" y="332656"/>
            <a:ext cx="5986462" cy="431800"/>
          </a:xfrm>
          <a:solidFill>
            <a:srgbClr val="C0C0C0">
              <a:alpha val="54117"/>
            </a:srgbClr>
          </a:solidFill>
        </p:spPr>
        <p:txBody>
          <a:bodyPr/>
          <a:lstStyle/>
          <a:p>
            <a:pPr algn="l" eaLnBrk="1" hangingPunct="1"/>
            <a:r>
              <a:rPr lang="fr-FR" sz="2000" b="1" smtClean="0">
                <a:solidFill>
                  <a:schemeClr val="bg1"/>
                </a:solidFill>
              </a:rPr>
              <a:t>Résultats MG : Données disponibles</a:t>
            </a:r>
          </a:p>
        </p:txBody>
      </p:sp>
      <p:sp>
        <p:nvSpPr>
          <p:cNvPr id="1566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229600" cy="434975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endParaRPr lang="fr-FR" sz="2800" dirty="0" smtClean="0"/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2800" dirty="0" smtClean="0"/>
              <a:t>Au </a:t>
            </a:r>
            <a:r>
              <a:rPr lang="fr-FR" sz="2800" dirty="0" smtClean="0"/>
              <a:t>niveau des laboratoires, pour les Médecins Généralistes, </a:t>
            </a:r>
            <a:r>
              <a:rPr lang="fr-FR" sz="2800" b="1" dirty="0" smtClean="0"/>
              <a:t>21 laboratoires </a:t>
            </a:r>
            <a:r>
              <a:rPr lang="fr-FR" sz="2800" dirty="0" smtClean="0"/>
              <a:t>ont pu être comparés.</a:t>
            </a:r>
          </a:p>
          <a:p>
            <a:pPr algn="just" eaLnBrk="1" hangingPunct="1">
              <a:lnSpc>
                <a:spcPct val="80000"/>
              </a:lnSpc>
            </a:pPr>
            <a:endParaRPr lang="fr-FR" sz="2800" dirty="0" smtClean="0"/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2800" dirty="0" smtClean="0"/>
              <a:t>Au niveau des produits, </a:t>
            </a:r>
            <a:r>
              <a:rPr lang="fr-FR" sz="2800" b="1" dirty="0" smtClean="0"/>
              <a:t>58 produits </a:t>
            </a:r>
            <a:r>
              <a:rPr lang="fr-FR" sz="2800" dirty="0" smtClean="0"/>
              <a:t>ont été comparés.</a:t>
            </a:r>
          </a:p>
          <a:p>
            <a:pPr algn="just" eaLnBrk="1" hangingPunct="1">
              <a:lnSpc>
                <a:spcPct val="80000"/>
              </a:lnSpc>
            </a:pPr>
            <a:endParaRPr lang="fr-FR" sz="2800" dirty="0" smtClean="0"/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2800" dirty="0" smtClean="0"/>
              <a:t>La comparaison se fait sur le total des données quelque soit le réseau : Interne / Exclusif / Multicarte / Co-promotion (pour les produits).  </a:t>
            </a:r>
          </a:p>
          <a:p>
            <a:pPr algn="just" eaLnBrk="1" hangingPunct="1">
              <a:lnSpc>
                <a:spcPct val="80000"/>
              </a:lnSpc>
            </a:pPr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3575" y="404813"/>
            <a:ext cx="5112841" cy="431800"/>
          </a:xfrm>
          <a:solidFill>
            <a:srgbClr val="C0C0C0">
              <a:alpha val="54117"/>
            </a:srgbClr>
          </a:solidFill>
        </p:spPr>
        <p:txBody>
          <a:bodyPr/>
          <a:lstStyle/>
          <a:p>
            <a:pPr eaLnBrk="1" hangingPunct="1"/>
            <a:r>
              <a:rPr lang="fr-FR" sz="2000" b="1" dirty="0" smtClean="0">
                <a:solidFill>
                  <a:schemeClr val="bg1"/>
                </a:solidFill>
              </a:rPr>
              <a:t>Résultats </a:t>
            </a:r>
            <a:r>
              <a:rPr lang="fr-FR" sz="2000" b="1" dirty="0" smtClean="0">
                <a:solidFill>
                  <a:schemeClr val="bg1"/>
                </a:solidFill>
              </a:rPr>
              <a:t>MG : Analyse des visites médecins – Historique </a:t>
            </a:r>
          </a:p>
        </p:txBody>
      </p:sp>
      <p:sp>
        <p:nvSpPr>
          <p:cNvPr id="166915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845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/>
              <a:t>Regardons maintenant l’historique :</a:t>
            </a: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214282" y="4286256"/>
            <a:ext cx="85344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1400" i="1" dirty="0" smtClean="0"/>
              <a:t>*2011 a été masqué du fait de l’absence de données IMS.</a:t>
            </a:r>
          </a:p>
          <a:p>
            <a:pPr algn="just">
              <a:spcBef>
                <a:spcPct val="50000"/>
              </a:spcBef>
            </a:pPr>
            <a:r>
              <a:rPr lang="fr-FR" b="1" i="1" dirty="0" smtClean="0"/>
              <a:t>Commentaires </a:t>
            </a:r>
            <a:r>
              <a:rPr lang="fr-FR" b="1" i="1" dirty="0"/>
              <a:t>: Chez CSD, </a:t>
            </a:r>
            <a:r>
              <a:rPr lang="fr-FR" b="1" i="1" dirty="0" smtClean="0"/>
              <a:t>un indice en hausse pour le brut comme pour le </a:t>
            </a:r>
            <a:r>
              <a:rPr lang="fr-FR" b="1" i="1" dirty="0"/>
              <a:t>pondéré </a:t>
            </a:r>
            <a:r>
              <a:rPr lang="fr-FR" b="1" i="1" dirty="0" smtClean="0"/>
              <a:t>(+1% </a:t>
            </a:r>
            <a:r>
              <a:rPr lang="fr-FR" b="1" i="1" dirty="0"/>
              <a:t>en brut, </a:t>
            </a:r>
            <a:r>
              <a:rPr lang="fr-FR" b="1" i="1" dirty="0" smtClean="0"/>
              <a:t>+22% </a:t>
            </a:r>
            <a:r>
              <a:rPr lang="fr-FR" b="1" i="1" dirty="0"/>
              <a:t>en pondéré). </a:t>
            </a:r>
          </a:p>
          <a:p>
            <a:pPr algn="just">
              <a:spcBef>
                <a:spcPct val="50000"/>
              </a:spcBef>
            </a:pPr>
            <a:r>
              <a:rPr lang="fr-FR" b="1" i="1" dirty="0"/>
              <a:t>Chez IMS, on constate </a:t>
            </a:r>
            <a:r>
              <a:rPr lang="fr-FR" b="1" i="1" dirty="0" smtClean="0"/>
              <a:t>une </a:t>
            </a:r>
            <a:r>
              <a:rPr lang="fr-FR" b="1" i="1" dirty="0"/>
              <a:t>surestimation des indices bruts et pondérés </a:t>
            </a:r>
            <a:r>
              <a:rPr lang="fr-FR" b="1" i="1" dirty="0" smtClean="0"/>
              <a:t>mais en diminution pour le brut (-15% </a:t>
            </a:r>
            <a:r>
              <a:rPr lang="fr-FR" b="1" i="1" dirty="0"/>
              <a:t>en brut, </a:t>
            </a:r>
            <a:r>
              <a:rPr lang="fr-FR" b="1" i="1" dirty="0" smtClean="0"/>
              <a:t>+3% </a:t>
            </a:r>
            <a:r>
              <a:rPr lang="fr-FR" b="1" i="1" dirty="0"/>
              <a:t>en pondéré</a:t>
            </a:r>
            <a:r>
              <a:rPr lang="fr-FR" b="1" i="1" dirty="0" smtClean="0"/>
              <a:t>).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266759"/>
              </p:ext>
            </p:extLst>
          </p:nvPr>
        </p:nvGraphicFramePr>
        <p:xfrm>
          <a:off x="457205" y="2195719"/>
          <a:ext cx="8229595" cy="1617172"/>
        </p:xfrm>
        <a:graphic>
          <a:graphicData uri="http://schemas.openxmlformats.org/drawingml/2006/table">
            <a:tbl>
              <a:tblPr/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CSD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CSD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IMS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IMS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57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Indice Brut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57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Indice Pondéré (*)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57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Base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57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Ecart-type </a:t>
                      </a:r>
                      <a:r>
                        <a:rPr lang="fr-FR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brut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57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Ecart-type </a:t>
                      </a:r>
                      <a:r>
                        <a:rPr lang="fr-FR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pondéré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915817" y="404813"/>
            <a:ext cx="5472608" cy="431800"/>
          </a:xfrm>
        </p:spPr>
        <p:txBody>
          <a:bodyPr/>
          <a:lstStyle/>
          <a:p>
            <a:pPr eaLnBrk="1" hangingPunct="1"/>
            <a:r>
              <a:rPr lang="fr-FR" sz="2000" b="1" dirty="0" smtClean="0">
                <a:solidFill>
                  <a:schemeClr val="bg1"/>
                </a:solidFill>
              </a:rPr>
              <a:t>Résultats MG Produits: les visites produits</a:t>
            </a:r>
            <a:endParaRPr lang="fr-FR" sz="2000" dirty="0" smtClean="0">
              <a:solidFill>
                <a:schemeClr val="bg1"/>
              </a:solidFill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None/>
            </a:pPr>
            <a:r>
              <a:rPr lang="fr-FR" sz="2800" dirty="0" smtClean="0"/>
              <a:t>Regardons maintenant la reconstitution des volumes au niveau des produits.</a:t>
            </a:r>
          </a:p>
          <a:p>
            <a:pPr algn="just" eaLnBrk="1" hangingPunct="1"/>
            <a:endParaRPr lang="fr-FR" sz="2800" dirty="0" smtClean="0"/>
          </a:p>
          <a:p>
            <a:pPr marL="0" indent="0" algn="just" eaLnBrk="1" hangingPunct="1">
              <a:buNone/>
            </a:pPr>
            <a:r>
              <a:rPr lang="fr-FR" sz="2800" dirty="0" smtClean="0"/>
              <a:t>63 données exploitables.</a:t>
            </a:r>
          </a:p>
          <a:p>
            <a:pPr algn="just" eaLnBrk="1" hangingPunct="1"/>
            <a:endParaRPr lang="fr-FR" sz="2800" dirty="0" smtClean="0"/>
          </a:p>
          <a:p>
            <a:pPr marL="0" indent="0" algn="just" eaLnBrk="1" hangingPunct="1">
              <a:buNone/>
            </a:pPr>
            <a:r>
              <a:rPr lang="fr-FR" sz="2800" dirty="0" smtClean="0"/>
              <a:t>Rappelons que pour être exploitable, il faut pour un produit appartenir à la même classe de produit au sein du même labo, et que l’on connaisse le nombre de visites du laboratoire.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0C0C0">
              <a:alpha val="54117"/>
            </a:srgbClr>
          </a:solidFill>
        </p:spPr>
        <p:txBody>
          <a:bodyPr/>
          <a:lstStyle/>
          <a:p>
            <a:pPr eaLnBrk="1" hangingPunct="1"/>
            <a:r>
              <a:rPr lang="fr-FR" sz="2000" b="1" dirty="0" smtClean="0">
                <a:solidFill>
                  <a:schemeClr val="bg1"/>
                </a:solidFill>
              </a:rPr>
              <a:t>Résultats MG : Analyse des mentions produits – Historique </a:t>
            </a:r>
          </a:p>
        </p:txBody>
      </p:sp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342900" y="1412875"/>
            <a:ext cx="845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/>
              <a:t>Regardons maintenant l’historique :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285720" y="4357694"/>
            <a:ext cx="8534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i="1" dirty="0" smtClean="0"/>
              <a:t>*2011 a été masqué du fait de l’absence de données IMS.</a:t>
            </a:r>
          </a:p>
          <a:p>
            <a:pPr algn="just">
              <a:spcBef>
                <a:spcPct val="50000"/>
              </a:spcBef>
            </a:pPr>
            <a:r>
              <a:rPr lang="fr-FR" b="1" i="1" dirty="0" smtClean="0"/>
              <a:t>Commentaires </a:t>
            </a:r>
            <a:r>
              <a:rPr lang="fr-FR" b="1" i="1" dirty="0"/>
              <a:t>: </a:t>
            </a:r>
            <a:r>
              <a:rPr lang="fr-FR" b="1" i="1" dirty="0" smtClean="0"/>
              <a:t>L’indice est en hausse chez CSD (+12% </a:t>
            </a:r>
            <a:r>
              <a:rPr lang="fr-FR" b="1" i="1" dirty="0"/>
              <a:t>en brut et </a:t>
            </a:r>
            <a:r>
              <a:rPr lang="fr-FR" b="1" i="1" dirty="0" smtClean="0"/>
              <a:t>+10% </a:t>
            </a:r>
            <a:r>
              <a:rPr lang="fr-FR" b="1" i="1" dirty="0"/>
              <a:t>en pondéré</a:t>
            </a:r>
            <a:r>
              <a:rPr lang="fr-FR" b="1" i="1" dirty="0" smtClean="0"/>
              <a:t>).  </a:t>
            </a:r>
            <a:endParaRPr lang="fr-FR" b="1" i="1" dirty="0"/>
          </a:p>
          <a:p>
            <a:pPr algn="just">
              <a:spcBef>
                <a:spcPct val="50000"/>
              </a:spcBef>
            </a:pPr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351387"/>
              </p:ext>
            </p:extLst>
          </p:nvPr>
        </p:nvGraphicFramePr>
        <p:xfrm>
          <a:off x="457202" y="1988840"/>
          <a:ext cx="8229595" cy="1636568"/>
        </p:xfrm>
        <a:graphic>
          <a:graphicData uri="http://schemas.openxmlformats.org/drawingml/2006/table">
            <a:tbl>
              <a:tblPr/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19638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CSD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CSD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IMS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IMS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57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Indice Brut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57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Indice Pondéré (*)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57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Base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57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Ecart-type </a:t>
                      </a:r>
                      <a:r>
                        <a:rPr lang="fr-FR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brut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57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Ecart-type </a:t>
                      </a:r>
                      <a:r>
                        <a:rPr lang="fr-FR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pondéré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1470025"/>
          </a:xfrm>
          <a:ln>
            <a:solidFill>
              <a:srgbClr val="FF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sz="3600" b="1" dirty="0" smtClean="0"/>
              <a:t>PREAMBULE : synthèse groupes de travail Juin 2015 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489" y="404813"/>
            <a:ext cx="5572164" cy="431800"/>
          </a:xfrm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SYNTHESE GROUPES DE TRAVAIL 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967" y="2420888"/>
            <a:ext cx="9147967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500034" y="1428736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smtClean="0"/>
              <a:t>2 réunions de travail en Juin 2015 pour comprendre les écarts obtenus l’année dernière avec la participation d’Astra Zeneca, </a:t>
            </a:r>
            <a:r>
              <a:rPr lang="fr-FR" sz="1600" b="1" i="1" dirty="0" err="1" smtClean="0"/>
              <a:t>Expanscience</a:t>
            </a:r>
            <a:r>
              <a:rPr lang="fr-FR" sz="1600" b="1" i="1" dirty="0" smtClean="0"/>
              <a:t>, </a:t>
            </a:r>
            <a:r>
              <a:rPr lang="fr-FR" sz="1600" b="1" i="1" dirty="0" err="1" smtClean="0"/>
              <a:t>Ménarini</a:t>
            </a:r>
            <a:r>
              <a:rPr lang="fr-FR" sz="1600" b="1" i="1" dirty="0" smtClean="0"/>
              <a:t>, </a:t>
            </a:r>
            <a:r>
              <a:rPr lang="fr-FR" sz="1600" b="1" i="1" dirty="0" err="1" smtClean="0"/>
              <a:t>Novonordisk</a:t>
            </a:r>
            <a:r>
              <a:rPr lang="fr-FR" sz="1600" b="1" i="1" dirty="0" smtClean="0"/>
              <a:t> et Pierre Fabre, CSD, </a:t>
            </a:r>
            <a:r>
              <a:rPr lang="fr-FR" sz="1600" b="1" i="1" dirty="0" smtClean="0"/>
              <a:t>IMS.</a:t>
            </a:r>
            <a:endParaRPr lang="fr-FR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2000" b="1" u="sng" dirty="0" smtClean="0"/>
          </a:p>
          <a:p>
            <a:pPr marL="0" indent="0">
              <a:buNone/>
            </a:pPr>
            <a:endParaRPr lang="fr-FR" sz="2000" b="1" u="sng" dirty="0" smtClean="0"/>
          </a:p>
          <a:p>
            <a:pPr marL="0" indent="0">
              <a:buNone/>
            </a:pPr>
            <a:r>
              <a:rPr lang="fr-FR" sz="2000" b="1" u="sng" dirty="0" smtClean="0"/>
              <a:t>DECISIONS </a:t>
            </a:r>
            <a:r>
              <a:rPr lang="fr-FR" sz="2000" b="1" u="sng" dirty="0" smtClean="0"/>
              <a:t>PRISES </a:t>
            </a:r>
            <a:r>
              <a:rPr lang="fr-FR" sz="2000" dirty="0" smtClean="0"/>
              <a:t>:</a:t>
            </a:r>
          </a:p>
          <a:p>
            <a:endParaRPr lang="fr-FR" sz="2000" dirty="0" smtClean="0"/>
          </a:p>
          <a:p>
            <a:pPr lvl="1"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fr-FR" sz="1600" dirty="0" smtClean="0"/>
              <a:t>NOUVEAU QUESTIONNAIRE PLUS PRECIS MAIS TOUT AUSSI FACILE A COMPLETER PAR LES LABORATOIRES ET LES </a:t>
            </a:r>
            <a:r>
              <a:rPr lang="fr-FR" sz="1600" dirty="0" smtClean="0"/>
              <a:t>PRESTATAIRES.</a:t>
            </a:r>
            <a:endParaRPr lang="fr-FR" sz="1600" dirty="0" smtClean="0"/>
          </a:p>
          <a:p>
            <a:pPr lvl="1">
              <a:buClr>
                <a:srgbClr val="FF6600"/>
              </a:buClr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lvl="1"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fr-FR" sz="1600" dirty="0" smtClean="0"/>
              <a:t>DEFINITION DU PERIMETRE DES PRODUITS POUR LE GROUPE PIERRE </a:t>
            </a:r>
            <a:r>
              <a:rPr lang="fr-FR" sz="1600" dirty="0" smtClean="0"/>
              <a:t>FABRE.</a:t>
            </a:r>
            <a:endParaRPr lang="fr-FR" sz="1600" dirty="0" smtClean="0"/>
          </a:p>
          <a:p>
            <a:pPr lvl="1">
              <a:buClr>
                <a:srgbClr val="FF6600"/>
              </a:buClr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lvl="1"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fr-FR" sz="1600" dirty="0" smtClean="0"/>
              <a:t>FAIRE PARTICULIEREMENT ATTENTION AUX PRODUITS EN </a:t>
            </a:r>
            <a:r>
              <a:rPr lang="fr-FR" sz="1600" dirty="0" smtClean="0"/>
              <a:t>CO-PROMOTION.</a:t>
            </a:r>
            <a:endParaRPr lang="fr-FR" sz="1600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3000364" y="428604"/>
            <a:ext cx="5572164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SYNTHESE GROUPES DE TRAVAIL 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642910" y="2714620"/>
            <a:ext cx="7772400" cy="1470025"/>
          </a:xfrm>
          <a:ln>
            <a:solidFill>
              <a:srgbClr val="FF66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sz="3200" b="1" dirty="0" smtClean="0"/>
              <a:t>LES RESULTATS DE LA VALIDATION 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06713" y="333375"/>
            <a:ext cx="5986462" cy="431800"/>
          </a:xfrm>
          <a:solidFill>
            <a:srgbClr val="C0C0C0">
              <a:alpha val="54117"/>
            </a:srgbClr>
          </a:solidFill>
        </p:spPr>
        <p:txBody>
          <a:bodyPr/>
          <a:lstStyle/>
          <a:p>
            <a:pPr algn="r" eaLnBrk="1" hangingPunct="1"/>
            <a:r>
              <a:rPr lang="fr-FR" b="1" dirty="0" smtClean="0">
                <a:solidFill>
                  <a:schemeClr val="bg1"/>
                </a:solidFill>
              </a:rPr>
              <a:t>Rappel des objectifs de l’étude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47050" cy="3484563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fr-FR" sz="2800" b="1" dirty="0" smtClean="0">
              <a:latin typeface="+mj-lt"/>
            </a:endParaRPr>
          </a:p>
          <a:p>
            <a:pPr marL="0" indent="0" algn="just" eaLnBrk="1" hangingPunct="1">
              <a:buNone/>
            </a:pPr>
            <a:endParaRPr lang="fr-FR" sz="2800" b="1" dirty="0" smtClean="0">
              <a:latin typeface="+mj-lt"/>
            </a:endParaRPr>
          </a:p>
          <a:p>
            <a:pPr marL="0" indent="0" algn="just" eaLnBrk="1" hangingPunct="1">
              <a:buNone/>
            </a:pPr>
            <a:r>
              <a:rPr lang="fr-FR" sz="2800" b="1" dirty="0" smtClean="0">
                <a:latin typeface="+mj-lt"/>
              </a:rPr>
              <a:t>Mesurer </a:t>
            </a:r>
            <a:r>
              <a:rPr lang="fr-FR" sz="2800" b="1" dirty="0" smtClean="0">
                <a:latin typeface="+mj-lt"/>
              </a:rPr>
              <a:t>la cohérence </a:t>
            </a:r>
            <a:r>
              <a:rPr lang="fr-FR" sz="2800" dirty="0" smtClean="0">
                <a:latin typeface="+mj-lt"/>
              </a:rPr>
              <a:t>du nombre de visites médicales selon différentes sources :</a:t>
            </a:r>
          </a:p>
          <a:p>
            <a:pPr algn="just" eaLnBrk="1" hangingPunct="1">
              <a:buNone/>
            </a:pPr>
            <a:r>
              <a:rPr lang="fr-FR" sz="2800" dirty="0" smtClean="0">
                <a:latin typeface="+mj-lt"/>
              </a:rPr>
              <a:t> </a:t>
            </a:r>
          </a:p>
          <a:p>
            <a:pPr lvl="1" algn="just" eaLnBrk="1" hangingPunct="1"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j-lt"/>
              </a:rPr>
              <a:t>données internes du laboratoire</a:t>
            </a:r>
          </a:p>
          <a:p>
            <a:pPr lvl="1" algn="just" eaLnBrk="1" hangingPunct="1"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j-lt"/>
              </a:rPr>
              <a:t>données issues de 2 organismes gérant des panels : </a:t>
            </a:r>
            <a:r>
              <a:rPr lang="fr-FR" sz="2400" b="1" dirty="0" smtClean="0">
                <a:latin typeface="+mj-lt"/>
              </a:rPr>
              <a:t>IMS et CSD</a:t>
            </a:r>
            <a:r>
              <a:rPr lang="fr-FR" sz="2400" dirty="0" smtClean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906713" y="333375"/>
            <a:ext cx="5986462" cy="431800"/>
          </a:xfrm>
          <a:solidFill>
            <a:srgbClr val="C0C0C0">
              <a:alpha val="54117"/>
            </a:srgbClr>
          </a:solidFill>
        </p:spPr>
        <p:txBody>
          <a:bodyPr/>
          <a:lstStyle/>
          <a:p>
            <a:pPr algn="l" eaLnBrk="1" hangingPunct="1"/>
            <a:r>
              <a:rPr lang="fr-FR" smtClean="0"/>
              <a:t>Méthodologie : Recueil des données (1)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None/>
            </a:pPr>
            <a:r>
              <a:rPr lang="fr-FR" sz="2800" dirty="0" smtClean="0"/>
              <a:t>Recueil du nb de </a:t>
            </a:r>
            <a:r>
              <a:rPr lang="fr-FR" sz="2800" b="1" dirty="0" smtClean="0"/>
              <a:t>visites totales </a:t>
            </a:r>
            <a:r>
              <a:rPr lang="fr-FR" sz="2800" dirty="0" smtClean="0"/>
              <a:t>(visites – médecins) et du </a:t>
            </a:r>
            <a:r>
              <a:rPr lang="fr-FR" sz="2800" b="1" dirty="0" smtClean="0"/>
              <a:t>nombre de présentations </a:t>
            </a:r>
            <a:r>
              <a:rPr lang="fr-FR" sz="2800" dirty="0" smtClean="0"/>
              <a:t>de médicaments (visites-produits).</a:t>
            </a:r>
          </a:p>
          <a:p>
            <a:pPr algn="just" eaLnBrk="1" hangingPunct="1"/>
            <a:endParaRPr lang="fr-FR" sz="2800" dirty="0" smtClean="0"/>
          </a:p>
          <a:p>
            <a:pPr marL="0" indent="0" algn="just" eaLnBrk="1" hangingPunct="1">
              <a:buNone/>
            </a:pPr>
            <a:r>
              <a:rPr lang="fr-FR" sz="2800" dirty="0"/>
              <a:t>Les principales informations recueillies </a:t>
            </a:r>
            <a:r>
              <a:rPr lang="fr-FR" sz="2800" dirty="0" smtClean="0"/>
              <a:t>:</a:t>
            </a:r>
            <a:endParaRPr lang="fr-FR" sz="1000" dirty="0" smtClean="0"/>
          </a:p>
          <a:p>
            <a:pPr marL="0" indent="0" algn="just" eaLnBrk="1" hangingPunct="1">
              <a:buNone/>
            </a:pPr>
            <a:endParaRPr lang="fr-FR" sz="1000" dirty="0" smtClean="0"/>
          </a:p>
          <a:p>
            <a:pPr algn="just" eaLnBrk="1" hangingPunct="1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 </a:t>
            </a:r>
            <a:r>
              <a:rPr lang="fr-FR" sz="2800" dirty="0" smtClean="0"/>
              <a:t>Pour </a:t>
            </a:r>
            <a:r>
              <a:rPr lang="fr-FR" sz="2800" dirty="0"/>
              <a:t>les </a:t>
            </a:r>
            <a:r>
              <a:rPr lang="fr-FR" sz="2800" b="1" dirty="0" smtClean="0"/>
              <a:t>Médecins </a:t>
            </a:r>
            <a:r>
              <a:rPr lang="fr-FR" sz="2800" b="1" dirty="0" smtClean="0"/>
              <a:t>Généralistes </a:t>
            </a:r>
            <a:r>
              <a:rPr lang="fr-FR" sz="2800" dirty="0" smtClean="0"/>
              <a:t>: </a:t>
            </a:r>
            <a:r>
              <a:rPr lang="fr-FR" sz="2800" dirty="0"/>
              <a:t>le </a:t>
            </a:r>
            <a:r>
              <a:rPr lang="fr-FR" sz="2800" dirty="0" smtClean="0"/>
              <a:t>nombre </a:t>
            </a:r>
            <a:r>
              <a:rPr lang="fr-FR" sz="2800" dirty="0"/>
              <a:t>de visites au global et sur les 5 premiers produits.</a:t>
            </a:r>
          </a:p>
          <a:p>
            <a:pPr algn="just" eaLnBrk="1" hangingPunct="1"/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906713" y="333375"/>
            <a:ext cx="5986462" cy="431800"/>
          </a:xfrm>
          <a:solidFill>
            <a:srgbClr val="C0C0C0">
              <a:alpha val="54117"/>
            </a:srgbClr>
          </a:solidFill>
        </p:spPr>
        <p:txBody>
          <a:bodyPr/>
          <a:lstStyle/>
          <a:p>
            <a:pPr algn="l" eaLnBrk="1" hangingPunct="1"/>
            <a:r>
              <a:rPr lang="fr-FR" dirty="0" smtClean="0"/>
              <a:t>Méthodologie : Confidentialité des données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150" cy="4525963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fr-FR" sz="2800" dirty="0" smtClean="0"/>
          </a:p>
          <a:p>
            <a:pPr marL="0" indent="0" algn="just" eaLnBrk="1" hangingPunct="1">
              <a:buNone/>
            </a:pPr>
            <a:r>
              <a:rPr lang="fr-FR" sz="2800" dirty="0" smtClean="0"/>
              <a:t>Pour </a:t>
            </a:r>
            <a:r>
              <a:rPr lang="fr-FR" sz="2800" dirty="0" smtClean="0"/>
              <a:t>assurer une parfaite confidentialité des données, une phase d’anonymisation des réponses a été effectuée.</a:t>
            </a:r>
          </a:p>
          <a:p>
            <a:pPr algn="just" eaLnBrk="1" hangingPunct="1"/>
            <a:endParaRPr lang="fr-FR" sz="2800" dirty="0" smtClean="0"/>
          </a:p>
          <a:p>
            <a:pPr marL="0" indent="0" algn="just" eaLnBrk="1" hangingPunct="1">
              <a:buNone/>
            </a:pPr>
            <a:r>
              <a:rPr lang="fr-FR" sz="2800" dirty="0" smtClean="0"/>
              <a:t>Le traitement se fait donc en aveugle, le laboratoire étant identifié par un n° et le produit par sa classe thérapeutique.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2000" dirty="0" smtClean="0"/>
              <a:t>Validation 2011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736" y="2924944"/>
            <a:ext cx="4464496" cy="1368152"/>
          </a:xfrm>
          <a:ln>
            <a:solidFill>
              <a:srgbClr val="FF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 eaLnBrk="1" hangingPunct="1">
              <a:buNone/>
            </a:pPr>
            <a:endParaRPr lang="fr-FR" dirty="0"/>
          </a:p>
          <a:p>
            <a:pPr marL="0" indent="0" algn="ctr" eaLnBrk="1" hangingPunct="1">
              <a:buNone/>
            </a:pPr>
            <a:r>
              <a:rPr lang="fr-FR" dirty="0" smtClean="0"/>
              <a:t>La </a:t>
            </a:r>
            <a:r>
              <a:rPr lang="fr-FR" sz="4000" dirty="0"/>
              <a:t>couverture</a:t>
            </a:r>
            <a:endParaRPr lang="fr-FR" sz="4000" dirty="0" smtClean="0"/>
          </a:p>
          <a:p>
            <a:pPr eaLnBrk="1" hangingPunct="1"/>
            <a:endParaRPr lang="fr-FR" dirty="0" smtClean="0"/>
          </a:p>
          <a:p>
            <a:pPr algn="ctr" eaLnBrk="1" hangingPunct="1">
              <a:buFontTx/>
              <a:buNone/>
            </a:pPr>
            <a:r>
              <a:rPr lang="fr-FR" sz="4400" dirty="0" smtClean="0"/>
              <a:t> </a:t>
            </a:r>
            <a:endParaRPr lang="fr-F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13269</TotalTime>
  <Words>696</Words>
  <Application>Microsoft Office PowerPoint</Application>
  <PresentationFormat>Affichage à l'écran (4:3)</PresentationFormat>
  <Paragraphs>254</Paragraphs>
  <Slides>16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Standardformgivning</vt:lpstr>
      <vt:lpstr>Validation des visites médicales Observations 2014  AG MARS 2016</vt:lpstr>
      <vt:lpstr>PREAMBULE : synthèse groupes de travail Juin 2015 </vt:lpstr>
      <vt:lpstr>SYNTHESE GROUPES DE TRAVAIL </vt:lpstr>
      <vt:lpstr>Présentation PowerPoint</vt:lpstr>
      <vt:lpstr>LES RESULTATS DE LA VALIDATION </vt:lpstr>
      <vt:lpstr>Rappel des objectifs de l’étude</vt:lpstr>
      <vt:lpstr>Méthodologie : Recueil des données (1)</vt:lpstr>
      <vt:lpstr>Méthodologie : Confidentialité des données</vt:lpstr>
      <vt:lpstr>Validation 2011</vt:lpstr>
      <vt:lpstr>Participation à l’enquête</vt:lpstr>
      <vt:lpstr>Validation Infostat 2014 Taux de couverture total des visites validées MG</vt:lpstr>
      <vt:lpstr>Présentation PowerPoint</vt:lpstr>
      <vt:lpstr>Résultats MG : Données disponibles</vt:lpstr>
      <vt:lpstr>Résultats MG : Analyse des visites médecins – Historique </vt:lpstr>
      <vt:lpstr>Résultats MG Produits: les visites produits</vt:lpstr>
      <vt:lpstr>Résultats MG : Analyse des mentions produits – Historique </vt:lpstr>
    </vt:vector>
  </TitlesOfParts>
  <Company>Fisheye multtimedia production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 2016 MG 2014</dc:title>
  <dc:creator>cdurand couchoux</dc:creator>
  <cp:lastModifiedBy>Infostat</cp:lastModifiedBy>
  <cp:revision>430</cp:revision>
  <cp:lastPrinted>2014-03-11T10:43:36Z</cp:lastPrinted>
  <dcterms:created xsi:type="dcterms:W3CDTF">2006-12-05T16:19:48Z</dcterms:created>
  <dcterms:modified xsi:type="dcterms:W3CDTF">2016-03-14T10:07:59Z</dcterms:modified>
</cp:coreProperties>
</file>