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323" r:id="rId3"/>
    <p:sldId id="327" r:id="rId4"/>
    <p:sldId id="387" r:id="rId5"/>
    <p:sldId id="386" r:id="rId6"/>
    <p:sldId id="388" r:id="rId7"/>
    <p:sldId id="389" r:id="rId8"/>
    <p:sldId id="405" r:id="rId9"/>
    <p:sldId id="438" r:id="rId10"/>
    <p:sldId id="390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31" r:id="rId25"/>
    <p:sldId id="432" r:id="rId26"/>
    <p:sldId id="433" r:id="rId27"/>
    <p:sldId id="434" r:id="rId28"/>
    <p:sldId id="439" r:id="rId29"/>
    <p:sldId id="435" r:id="rId30"/>
    <p:sldId id="436" r:id="rId31"/>
  </p:sldIdLst>
  <p:sldSz cx="9144000" cy="6858000" type="screen4x3"/>
  <p:notesSz cx="6794500" cy="9931400"/>
  <p:custDataLst>
    <p:tags r:id="rId34"/>
  </p:custData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 autoAdjust="0"/>
    <p:restoredTop sz="98451" autoAdjust="0"/>
  </p:normalViewPr>
  <p:slideViewPr>
    <p:cSldViewPr>
      <p:cViewPr varScale="1">
        <p:scale>
          <a:sx n="71" d="100"/>
          <a:sy n="71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71552398948268"/>
          <c:y val="4.0896646533533511E-2"/>
          <c:w val="0.48893785644445847"/>
          <c:h val="0.91820670693293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Feuil1!$A$2:$A$10</c:f>
              <c:strCache>
                <c:ptCount val="9"/>
                <c:pt idx="0">
                  <c:v>Mesure de « ROI » des campagnes digitales</c:v>
                </c:pt>
                <c:pt idx="1">
                  <c:v>Stratégie multicanal</c:v>
                </c:pt>
                <c:pt idx="2">
                  <c:v>Les analyses SFE (élasticité ventes – activité, analyses d’impact, analyses ROI, …)</c:v>
                </c:pt>
                <c:pt idx="3">
                  <c:v>Connaissance Client au travers des données CRM</c:v>
                </c:pt>
                <c:pt idx="4">
                  <c:v>Actualité des outils de Business Intelligence</c:v>
                </c:pt>
                <c:pt idx="5">
                  <c:v>Big Data</c:v>
                </c:pt>
                <c:pt idx="6">
                  <c:v>Etudes en vie réelle (Stratégie et schémas thérapeutique, utilisation, population cible ... )</c:v>
                </c:pt>
                <c:pt idx="7">
                  <c:v>Les études du Market Access</c:v>
                </c:pt>
                <c:pt idx="8">
                  <c:v>Parcours de soin (flux patients)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0.47058823529411775</c:v>
                </c:pt>
                <c:pt idx="1">
                  <c:v>0.4528301886792454</c:v>
                </c:pt>
                <c:pt idx="2">
                  <c:v>0.4</c:v>
                </c:pt>
                <c:pt idx="3">
                  <c:v>0.39622641509433976</c:v>
                </c:pt>
                <c:pt idx="4">
                  <c:v>0.32142857142857156</c:v>
                </c:pt>
                <c:pt idx="5">
                  <c:v>0.30769230769230776</c:v>
                </c:pt>
                <c:pt idx="6">
                  <c:v>0.29411764705882359</c:v>
                </c:pt>
                <c:pt idx="7">
                  <c:v>0.26923076923076927</c:v>
                </c:pt>
                <c:pt idx="8">
                  <c:v>0.2264150943396227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0221672"/>
        <c:axId val="310216968"/>
      </c:barChart>
      <c:catAx>
        <c:axId val="310221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310216968"/>
        <c:crosses val="autoZero"/>
        <c:auto val="1"/>
        <c:lblAlgn val="ctr"/>
        <c:lblOffset val="100"/>
        <c:noMultiLvlLbl val="0"/>
      </c:catAx>
      <c:valAx>
        <c:axId val="3102169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10221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0" tIns="45780" rIns="91560" bIns="457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0" tIns="45780" rIns="91560" bIns="457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5A4B98-2264-47F3-9D0B-6DCAA36625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316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0" tIns="45780" rIns="91560" bIns="457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0" tIns="45780" rIns="91560" bIns="457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76C535-7418-4347-8F59-DA1F11609C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701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F6D5E6-1D2C-4864-B3A9-96D511B1937B}" type="slidenum">
              <a:rPr lang="fr-FR" altLang="fr-FR" smtClean="0"/>
              <a:pPr eaLnBrk="1" hangingPunct="1"/>
              <a:t>1</a:t>
            </a:fld>
            <a:endParaRPr lang="fr-FR" alt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/>
            <a:endParaRPr lang="de-DE" altLang="fr-FR" smtClean="0"/>
          </a:p>
        </p:txBody>
      </p:sp>
      <p:sp>
        <p:nvSpPr>
          <p:cNvPr id="29701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6779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F9727-40BB-401A-8EBE-93F4795BA11F}" type="slidenum">
              <a:rPr lang="fr-FR" altLang="fr-FR" smtClean="0"/>
              <a:pPr eaLnBrk="1" hangingPunct="1">
                <a:spcBef>
                  <a:spcPct val="0"/>
                </a:spcBef>
              </a:pPr>
              <a:t>10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19447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4D05D-F4D2-4492-A9A4-75BBE1F1526F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7225"/>
          </a:xfrm>
          <a:noFill/>
          <a:ln/>
        </p:spPr>
        <p:txBody>
          <a:bodyPr/>
          <a:lstStyle/>
          <a:p>
            <a:pPr marL="190500" indent="-190500"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649777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62684-F3CE-48D6-97F7-428185A9F6AB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65" y="4717733"/>
            <a:ext cx="5431172" cy="446817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>
              <a:defRPr/>
            </a:pP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1ère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réunion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le 21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établir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feuille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de route de 2016 </a:t>
            </a:r>
          </a:p>
          <a:p>
            <a:pPr marL="190500" indent="-190500" eaLnBrk="1" hangingPunct="1">
              <a:defRPr/>
            </a:pP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 gros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190500" indent="-190500" eaLnBrk="1" hangingPunct="1">
              <a:defRPr/>
            </a:pPr>
            <a:endParaRPr lang="de-DE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0" indent="-190500" eaLnBrk="1" hangingPunct="1">
              <a:defRPr/>
            </a:pPr>
            <a:r>
              <a:rPr lang="fr-FR" altLang="fr-FR" b="1" u="sng" dirty="0" smtClean="0"/>
              <a:t>G+ sous </a:t>
            </a:r>
            <a:r>
              <a:rPr lang="fr-FR" altLang="fr-FR" b="1" u="sng" dirty="0" err="1" smtClean="0"/>
              <a:t>reportive</a:t>
            </a:r>
            <a:r>
              <a:rPr lang="fr-FR" altLang="fr-FR" b="1" u="sng" dirty="0" smtClean="0"/>
              <a:t> ; </a:t>
            </a:r>
          </a:p>
          <a:p>
            <a:pPr marL="190500" indent="-190500" eaLnBrk="1" hangingPunct="1">
              <a:defRPr/>
            </a:pP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l‘initiative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d‘Infostat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mettre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pilote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tester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nouveau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G+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sous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Reportive</a:t>
            </a:r>
            <a:endParaRPr lang="de-DE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0" indent="-190500" eaLnBrk="1" hangingPunct="1">
              <a:defRPr/>
            </a:pP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candidats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portés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volontaires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11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suivi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et 4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étaient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présent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lors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débrief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(+2 par </a:t>
            </a:r>
            <a:r>
              <a:rPr lang="de-DE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écrit</a:t>
            </a:r>
            <a:r>
              <a:rPr lang="de-DE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190500" indent="-190500" eaLnBrk="1" hangingPunct="1">
              <a:defRPr/>
            </a:pPr>
            <a:r>
              <a:rPr lang="fr-FR" altLang="fr-FR" b="1" u="sng" dirty="0" smtClean="0"/>
              <a:t>Prévision de ventes </a:t>
            </a:r>
            <a:r>
              <a:rPr lang="fr-FR" altLang="fr-FR" dirty="0" smtClean="0"/>
              <a:t>: il n’y a pas d’outils adaptés et il a été constaté que si certains labos ont acheté des outils ceux-ci ne sont pas utilisés par manque de connaissance. Aussi la priorité a été d’établir un </a:t>
            </a:r>
            <a:r>
              <a:rPr lang="fr-FR" altLang="fr-FR" b="1" dirty="0" smtClean="0"/>
              <a:t>cahier des charges </a:t>
            </a:r>
            <a:r>
              <a:rPr lang="fr-FR" altLang="fr-FR" dirty="0" smtClean="0"/>
              <a:t>dont la première partie est déjà faite</a:t>
            </a:r>
          </a:p>
          <a:p>
            <a:pPr>
              <a:defRPr/>
            </a:pPr>
            <a:r>
              <a:rPr lang="fr-FR" altLang="fr-FR" b="1" u="sng" dirty="0" smtClean="0"/>
              <a:t>projets GERS SAS</a:t>
            </a:r>
            <a:r>
              <a:rPr lang="fr-FR" altLang="fr-FR" dirty="0" smtClean="0"/>
              <a:t>:</a:t>
            </a:r>
          </a:p>
          <a:p>
            <a:pPr>
              <a:defRPr/>
            </a:pP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Dans le cadre de notre partenariat avec le GERS, réunion périodique </a:t>
            </a:r>
            <a:endParaRPr lang="fr-FR" altLang="fr-FR" dirty="0" smtClean="0"/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Impact de la vente d’une partie du groupe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Pas d’impact sur les données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Impact sur l’offre GERS qui va se développer.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Impact sur les contrats impliquant CEGERS/CRM/</a:t>
            </a:r>
            <a:r>
              <a:rPr lang="fr-FR" dirty="0" err="1" smtClean="0"/>
              <a:t>Icomed</a:t>
            </a:r>
            <a:r>
              <a:rPr lang="fr-FR" dirty="0" smtClean="0"/>
              <a:t>/CSD : mise en place de TPA</a:t>
            </a:r>
          </a:p>
          <a:p>
            <a:pPr marL="285750"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Instauration de groupes de travail avec le GIE</a:t>
            </a:r>
          </a:p>
          <a:p>
            <a:pPr marL="285750"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Nouvelles données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err="1" smtClean="0"/>
              <a:t>Sell</a:t>
            </a:r>
            <a:r>
              <a:rPr lang="fr-FR" dirty="0" smtClean="0"/>
              <a:t> Out MG/Spé mis à jour (gestion interne des fichiers « bridge »)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err="1" smtClean="0"/>
              <a:t>gersOrigin</a:t>
            </a:r>
            <a:r>
              <a:rPr lang="fr-FR" dirty="0" smtClean="0"/>
              <a:t> par établissement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err="1" smtClean="0"/>
              <a:t>Sell</a:t>
            </a:r>
            <a:r>
              <a:rPr lang="fr-FR" dirty="0" smtClean="0"/>
              <a:t> Out ACL : nouveau modèle d’extrapolation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err="1" smtClean="0"/>
              <a:t>Scoring</a:t>
            </a:r>
            <a:r>
              <a:rPr lang="fr-FR" dirty="0" smtClean="0"/>
              <a:t> Pharmacie étendu au produit ACL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err="1" smtClean="0"/>
              <a:t>Sell</a:t>
            </a:r>
            <a:r>
              <a:rPr lang="fr-FR" dirty="0" smtClean="0"/>
              <a:t> Out par cohorte de médecin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Nouveaux indicateurs Patients : Age, Co délivrance, Persistance etc….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Nouveaux indicateurs de distribution : stock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Nouveaux indicateurs de consommation : panier moyen etc…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Etc…..</a:t>
            </a:r>
          </a:p>
          <a:p>
            <a:pPr marL="285750"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Nouveaux outils de visualisation des données sectorielles</a:t>
            </a:r>
          </a:p>
          <a:p>
            <a:pPr marL="285750" lvl="1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Nouveau mode de diffusion des données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FTP (suppression total des CD au plus tard fin 2015)</a:t>
            </a:r>
          </a:p>
          <a:p>
            <a:pPr marL="285750" lvl="1">
              <a:buFont typeface="Wingdings" panose="05000000000000000000" pitchFamily="2" charset="2"/>
              <a:buChar char="Ø"/>
              <a:defRPr/>
            </a:pPr>
            <a:endParaRPr lang="fr-FR" dirty="0" smtClean="0"/>
          </a:p>
          <a:p>
            <a:pPr marL="285750" lvl="1">
              <a:buFont typeface="Wingdings" panose="05000000000000000000" pitchFamily="2" charset="2"/>
              <a:buChar char="Ø"/>
              <a:defRPr/>
            </a:pPr>
            <a:endParaRPr lang="fr-FR" dirty="0" smtClean="0"/>
          </a:p>
          <a:p>
            <a:pPr marL="190500" indent="-190500" eaLnBrk="1" hangingPunct="1">
              <a:defRPr/>
            </a:pPr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0" indent="-190500" eaLnBrk="1" hangingPunct="1">
              <a:defRPr/>
            </a:pPr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0" indent="-190500" eaLnBrk="1" hangingPunct="1">
              <a:defRPr/>
            </a:pPr>
            <a:endParaRPr lang="de-DE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7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1AC83-6B28-48B3-BF84-D6CF761C9540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65" y="4717733"/>
            <a:ext cx="5431172" cy="4468177"/>
          </a:xfrm>
          <a:noFill/>
          <a:ln/>
        </p:spPr>
        <p:txBody>
          <a:bodyPr/>
          <a:lstStyle/>
          <a:p>
            <a:pPr marL="190500" indent="-190500" eaLnBrk="1" hangingPunct="1"/>
            <a:r>
              <a:rPr lang="fr-FR" altLang="fr-FR" b="1" u="sng" dirty="0" smtClean="0"/>
              <a:t>G+ </a:t>
            </a:r>
            <a:r>
              <a:rPr lang="fr-FR" altLang="fr-FR" b="1" u="sng" dirty="0" err="1" smtClean="0"/>
              <a:t>Reportive</a:t>
            </a:r>
            <a:r>
              <a:rPr lang="fr-FR" altLang="fr-FR" b="1" u="sng" dirty="0" smtClean="0"/>
              <a:t> / Partenariat GERS</a:t>
            </a:r>
          </a:p>
          <a:p>
            <a:pPr marL="190500" indent="-190500" eaLnBrk="1" hangingPunct="1"/>
            <a:r>
              <a:rPr lang="fr-FR" altLang="fr-FR" dirty="0" smtClean="0"/>
              <a:t>Mise en place d’une réunion pour les suites que veut donner le GERS à cet outil (quid de nos retours). On en profitera pour recevoir Cindy </a:t>
            </a:r>
            <a:r>
              <a:rPr lang="fr-FR" altLang="fr-FR" dirty="0" err="1" smtClean="0"/>
              <a:t>Bouaziz</a:t>
            </a:r>
            <a:r>
              <a:rPr lang="fr-FR" altLang="fr-FR" dirty="0" smtClean="0"/>
              <a:t> pour  nous parler des nouveautés GERS (</a:t>
            </a:r>
            <a:r>
              <a:rPr lang="fr-FR" i="1" dirty="0" smtClean="0"/>
              <a:t>Nouveauté 2016 ! =&gt; les Etudes Longitudinales Patients) </a:t>
            </a:r>
            <a:r>
              <a:rPr lang="fr-FR" altLang="fr-FR" dirty="0" smtClean="0"/>
              <a:t>et de voir comment mettre en place une étude ou un suivi sur une problématique que pourrait traiter le GERS dans le cadre d’un partenariat (comme </a:t>
            </a:r>
            <a:r>
              <a:rPr lang="fr-FR" altLang="fr-FR" dirty="0" err="1" smtClean="0"/>
              <a:t>Celtipharm</a:t>
            </a:r>
            <a:r>
              <a:rPr lang="fr-FR" altLang="fr-FR" dirty="0" smtClean="0"/>
              <a:t>)  </a:t>
            </a:r>
          </a:p>
          <a:p>
            <a:pPr marL="190500" indent="-190500" eaLnBrk="1" hangingPunct="1"/>
            <a:endParaRPr lang="fr-FR" altLang="fr-FR" dirty="0" smtClean="0"/>
          </a:p>
          <a:p>
            <a:pPr marL="190500" indent="-190500" eaLnBrk="1" hangingPunct="1"/>
            <a:r>
              <a:rPr lang="fr-FR" altLang="fr-FR" i="1" dirty="0" smtClean="0"/>
              <a:t>pour PY : peut-être réalisation d’un </a:t>
            </a:r>
            <a:r>
              <a:rPr lang="fr-FR" altLang="fr-FR" i="1" dirty="0" err="1" smtClean="0"/>
              <a:t>booklet</a:t>
            </a:r>
            <a:r>
              <a:rPr lang="fr-FR" altLang="fr-FR" i="1" dirty="0" smtClean="0"/>
              <a:t> sur </a:t>
            </a:r>
            <a:r>
              <a:rPr lang="fr-FR" i="1" dirty="0" smtClean="0"/>
              <a:t>les Etudes Longitudinales Patients =&gt; budget à prévoir (Commentaire Sophie : oui on pourrait y mettre LTD d’IMS et</a:t>
            </a:r>
            <a:r>
              <a:rPr lang="fr-FR" i="1" baseline="0" dirty="0" smtClean="0"/>
              <a:t> le nouvel outil du Gers)</a:t>
            </a:r>
            <a:endParaRPr lang="fr-FR" altLang="fr-FR" i="1" dirty="0" smtClean="0"/>
          </a:p>
          <a:p>
            <a:pPr marL="190500" indent="-190500" eaLnBrk="1" hangingPunct="1"/>
            <a:endParaRPr lang="de-DE" altLang="fr-FR" dirty="0" smtClean="0"/>
          </a:p>
          <a:p>
            <a:pPr marL="190500" indent="-190500" eaLnBrk="1" hangingPunct="1"/>
            <a:r>
              <a:rPr lang="fr-FR" altLang="fr-FR" b="1" u="sng" dirty="0" smtClean="0"/>
              <a:t>prévision des ventes  :</a:t>
            </a:r>
          </a:p>
          <a:p>
            <a:pPr marL="190500" indent="-190500" eaLnBrk="1" hangingPunct="1"/>
            <a:r>
              <a:rPr lang="fr-FR" altLang="fr-FR" dirty="0" smtClean="0"/>
              <a:t>Le cahier des charge a été élaboré, il faut maintenant rédiger le </a:t>
            </a:r>
            <a:r>
              <a:rPr lang="fr-FR" altLang="fr-FR" dirty="0" err="1" smtClean="0"/>
              <a:t>booklet</a:t>
            </a:r>
            <a:r>
              <a:rPr lang="fr-FR" altLang="fr-FR" dirty="0" smtClean="0"/>
              <a:t>.</a:t>
            </a:r>
            <a:endParaRPr lang="fr-FR" altLang="fr-F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171526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4D05D-F4D2-4492-A9A4-75BBE1F1526F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7225"/>
          </a:xfrm>
          <a:noFill/>
          <a:ln/>
        </p:spPr>
        <p:txBody>
          <a:bodyPr/>
          <a:lstStyle/>
          <a:p>
            <a:pPr marL="190500" indent="-190500"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64977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4D05D-F4D2-4492-A9A4-75BBE1F1526F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7225"/>
          </a:xfrm>
          <a:noFill/>
          <a:ln/>
        </p:spPr>
        <p:txBody>
          <a:bodyPr/>
          <a:lstStyle/>
          <a:p>
            <a:pPr marL="190500" indent="-190500"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649777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A22A8F9-7024-4AEB-BEB3-A7A0DBBBA9CB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2982176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287E140-5706-4D45-9874-F663366ECEFE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950599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4D05D-F4D2-4492-A9A4-75BBE1F1526F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7225"/>
          </a:xfrm>
          <a:noFill/>
          <a:ln/>
        </p:spPr>
        <p:txBody>
          <a:bodyPr/>
          <a:lstStyle/>
          <a:p>
            <a:pPr marL="190500" indent="-190500"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649777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48B749-CEFF-46CF-A325-EC46E772B341}" type="slidenum">
              <a:rPr lang="fr-FR" altLang="fr-FR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219444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1856B4-A506-4875-AEDE-42A2C06044BB}" type="slidenum">
              <a:rPr lang="fr-FR" altLang="fr-FR" smtClean="0"/>
              <a:pPr eaLnBrk="1" hangingPunct="1"/>
              <a:t>2</a:t>
            </a:fld>
            <a:endParaRPr lang="fr-FR" altLang="fr-FR" smtClean="0"/>
          </a:p>
        </p:txBody>
      </p:sp>
      <p:sp>
        <p:nvSpPr>
          <p:cNvPr id="30725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25756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4D05D-F4D2-4492-A9A4-75BBE1F1526F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7225"/>
          </a:xfrm>
          <a:noFill/>
          <a:ln/>
        </p:spPr>
        <p:txBody>
          <a:bodyPr/>
          <a:lstStyle/>
          <a:p>
            <a:pPr marL="190500" indent="-190500"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649777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F898DF9-E650-4F06-9415-4C256607B5CA}" type="slidenum">
              <a:rPr lang="fr-FR" altLang="fr-FR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264322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239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5869F-EA72-4A08-8327-B9EFDA28194F}" type="slidenum">
              <a:rPr lang="fr-FR" altLang="fr-FR" smtClean="0"/>
              <a:pPr eaLnBrk="1" hangingPunct="1">
                <a:spcBef>
                  <a:spcPct val="0"/>
                </a:spcBef>
              </a:pPr>
              <a:t>24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67577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249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24B592-0FB2-4EF3-AB1A-63C38E0F0C2B}" type="slidenum">
              <a:rPr lang="fr-FR" altLang="fr-FR" smtClean="0"/>
              <a:pPr eaLnBrk="1" hangingPunct="1">
                <a:spcBef>
                  <a:spcPct val="0"/>
                </a:spcBef>
              </a:pPr>
              <a:t>25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01717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9E2962-673F-440C-A3DD-0843C7194D83}" type="slidenum">
              <a:rPr lang="fr-FR" altLang="fr-FR" smtClean="0"/>
              <a:pPr eaLnBrk="1" hangingPunct="1"/>
              <a:t>26</a:t>
            </a:fld>
            <a:endParaRPr lang="fr-FR" altLang="fr-FR" smtClean="0"/>
          </a:p>
        </p:txBody>
      </p:sp>
      <p:sp>
        <p:nvSpPr>
          <p:cNvPr id="4813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02706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CB200C-9E9C-4DC9-A7FE-14892020FEAF}" type="slidenum">
              <a:rPr lang="fr-FR" altLang="fr-FR" smtClean="0"/>
              <a:pPr eaLnBrk="1" hangingPunct="1"/>
              <a:t>27</a:t>
            </a:fld>
            <a:endParaRPr lang="fr-FR" altLang="fr-FR" smtClean="0"/>
          </a:p>
        </p:txBody>
      </p:sp>
      <p:sp>
        <p:nvSpPr>
          <p:cNvPr id="50181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47781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62684-F3CE-48D6-97F7-428185A9F6AB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65" y="4717733"/>
            <a:ext cx="5431172" cy="446817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>
              <a:defRPr/>
            </a:pPr>
            <a:endParaRPr lang="de-DE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44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BBDCAA-DCF6-464E-A69B-325205B6C13D}" type="slidenum">
              <a:rPr lang="fr-FR" altLang="fr-FR" smtClean="0"/>
              <a:pPr eaLnBrk="1" hangingPunct="1"/>
              <a:t>29</a:t>
            </a:fld>
            <a:endParaRPr lang="fr-FR" altLang="fr-FR" smtClean="0"/>
          </a:p>
        </p:txBody>
      </p:sp>
      <p:sp>
        <p:nvSpPr>
          <p:cNvPr id="51205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90415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BF27C5-9EAC-461F-B98E-2E6427F6F1B5}" type="slidenum">
              <a:rPr lang="fr-FR" altLang="fr-FR" smtClean="0"/>
              <a:pPr eaLnBrk="1" hangingPunct="1"/>
              <a:t>30</a:t>
            </a:fld>
            <a:endParaRPr lang="fr-FR" altLang="fr-FR" smtClean="0"/>
          </a:p>
        </p:txBody>
      </p:sp>
      <p:sp>
        <p:nvSpPr>
          <p:cNvPr id="5325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7121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61135C-3EA6-45FC-A219-2B8344AAC4E3}" type="slidenum">
              <a:rPr lang="fr-FR" altLang="fr-FR" smtClean="0"/>
              <a:pPr eaLnBrk="1" hangingPunct="1"/>
              <a:t>3</a:t>
            </a:fld>
            <a:endParaRPr lang="fr-FR" altLang="fr-FR" smtClean="0"/>
          </a:p>
        </p:txBody>
      </p:sp>
      <p:sp>
        <p:nvSpPr>
          <p:cNvPr id="31749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0570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280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E16670-9922-46A1-ABD0-50EB1DC14DAA}" type="slidenum">
              <a:rPr lang="fr-FR" altLang="fr-FR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8022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F9727-40BB-401A-8EBE-93F4795BA11F}" type="slidenum">
              <a:rPr lang="fr-FR" altLang="fr-FR" smtClean="0"/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99515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F9727-40BB-401A-8EBE-93F4795BA11F}" type="slidenum">
              <a:rPr lang="fr-FR" altLang="fr-FR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6754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F9727-40BB-401A-8EBE-93F4795BA11F}" type="slidenum">
              <a:rPr lang="fr-FR" altLang="fr-FR" smtClean="0"/>
              <a:pPr eaLnBrk="1" hangingPunct="1">
                <a:spcBef>
                  <a:spcPct val="0"/>
                </a:spcBef>
              </a:pPr>
              <a:t>7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6735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F9727-40BB-401A-8EBE-93F4795BA11F}" type="slidenum">
              <a:rPr lang="fr-FR" altLang="fr-FR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7599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8D95A9-3E23-463C-AE74-9B593693A389}" type="slidenum">
              <a:rPr lang="fr-FR" altLang="fr-FR" smtClean="0"/>
              <a:pPr eaLnBrk="1" hangingPunct="1"/>
              <a:t>9</a:t>
            </a:fld>
            <a:endParaRPr lang="fr-FR" altLang="fr-FR" smtClean="0"/>
          </a:p>
        </p:txBody>
      </p:sp>
      <p:sp>
        <p:nvSpPr>
          <p:cNvPr id="4301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3430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4049C-754F-4340-9671-4675E4CD8020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12632842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0040D-DD85-4D25-B138-AA311BB1F6D1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23728754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04815"/>
            <a:ext cx="2057400" cy="57213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04815"/>
            <a:ext cx="6019800" cy="57213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68B18-FA4B-4E2F-B624-D38B50CDC658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16611116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0751-D6C1-4B3E-9D17-B5E1FACF2787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2412187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E4F6-3125-4620-A7E7-B65A2CCE7C97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31687559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43331-5C7A-42D8-951C-935049BF7337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13407279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477D-B683-4AA1-ADFD-267F50801B8D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14945878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AE13-2C0C-433E-A964-B8A772AA609F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2089015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BCDD5-7D13-40F2-8ADC-8410E2CAC4F9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17789937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D615-5A02-4B6A-AFBF-B22177BE5FC2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18301825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64C-5024-49C6-A0B7-AFEB4473F3BA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12949850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404813"/>
            <a:ext cx="4824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fr-FR" smtClean="0"/>
              <a:t>commission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fr-FR" smtClean="0"/>
              <a:t>Klicka här för att ändra format på bakgrundstexten</a:t>
            </a:r>
          </a:p>
          <a:p>
            <a:pPr lvl="1"/>
            <a:endParaRPr lang="sv-SE" altLang="fr-FR" smtClean="0"/>
          </a:p>
          <a:p>
            <a:pPr lvl="2"/>
            <a:r>
              <a:rPr lang="sv-SE" altLang="fr-FR" smtClean="0"/>
              <a:t>Nivå tre</a:t>
            </a:r>
          </a:p>
          <a:p>
            <a:pPr lvl="3"/>
            <a:r>
              <a:rPr lang="sv-SE" altLang="fr-FR" smtClean="0"/>
              <a:t>Nivå fyra</a:t>
            </a:r>
          </a:p>
          <a:p>
            <a:pPr lvl="4"/>
            <a:r>
              <a:rPr lang="sv-SE" altLang="fr-FR" smtClean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213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028E84-2842-45EA-A986-D7622D5D07D7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6198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FR"/>
              <a:t>Assemblée Générale 12 mars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7.gif"/><Relationship Id="rId18" Type="http://schemas.openxmlformats.org/officeDocument/2006/relationships/image" Target="../media/image51.gif"/><Relationship Id="rId3" Type="http://schemas.openxmlformats.org/officeDocument/2006/relationships/image" Target="../media/image24.jpeg"/><Relationship Id="rId7" Type="http://schemas.openxmlformats.org/officeDocument/2006/relationships/image" Target="../media/image41.gif"/><Relationship Id="rId12" Type="http://schemas.openxmlformats.org/officeDocument/2006/relationships/image" Target="../media/image46.gif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gif"/><Relationship Id="rId15" Type="http://schemas.openxmlformats.org/officeDocument/2006/relationships/image" Target="../media/image49.gif"/><Relationship Id="rId10" Type="http://schemas.openxmlformats.org/officeDocument/2006/relationships/image" Target="../media/image44.gif"/><Relationship Id="rId19" Type="http://schemas.openxmlformats.org/officeDocument/2006/relationships/image" Target="../media/image52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Relationship Id="rId1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0675" y="2246313"/>
            <a:ext cx="8712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GB" sz="260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288" y="2636838"/>
            <a:ext cx="81772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fr-FR" altLang="en-GB" sz="2400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fr-FR" altLang="en-GB" sz="2800" b="1" u="sng" dirty="0"/>
          </a:p>
          <a:p>
            <a:pPr algn="ctr" eaLnBrk="1" hangingPunct="1">
              <a:spcBef>
                <a:spcPct val="20000"/>
              </a:spcBef>
            </a:pPr>
            <a:r>
              <a:rPr lang="en-GB" altLang="en-GB" sz="3200" b="1" dirty="0">
                <a:solidFill>
                  <a:srgbClr val="FF6600"/>
                </a:solidFill>
              </a:rPr>
              <a:t>Rapport du </a:t>
            </a:r>
            <a:r>
              <a:rPr lang="en-GB" altLang="en-GB" sz="3200" b="1" dirty="0" err="1" smtClean="0">
                <a:solidFill>
                  <a:srgbClr val="FF6600"/>
                </a:solidFill>
              </a:rPr>
              <a:t>Président</a:t>
            </a:r>
            <a:endParaRPr lang="en-GB" altLang="en-GB" sz="3200" b="1" dirty="0">
              <a:solidFill>
                <a:srgbClr val="FF660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altLang="en-GB" b="1" i="1" dirty="0"/>
              <a:t>Pierre-Yves </a:t>
            </a:r>
            <a:r>
              <a:rPr lang="en-GB" altLang="en-GB" b="1" i="1" dirty="0" err="1"/>
              <a:t>Deydier</a:t>
            </a:r>
            <a:endParaRPr lang="en-GB" altLang="en-GB" b="1" i="1" dirty="0"/>
          </a:p>
          <a:p>
            <a:pPr algn="ctr" eaLnBrk="1" hangingPunct="1">
              <a:spcBef>
                <a:spcPct val="20000"/>
              </a:spcBef>
            </a:pPr>
            <a:endParaRPr lang="en-GB" altLang="en-GB" dirty="0"/>
          </a:p>
          <a:p>
            <a:pPr algn="ctr" eaLnBrk="1" hangingPunct="1">
              <a:spcBef>
                <a:spcPct val="20000"/>
              </a:spcBef>
            </a:pPr>
            <a:endParaRPr lang="en-GB" altLang="en-GB" dirty="0"/>
          </a:p>
          <a:p>
            <a:pPr algn="ctr" eaLnBrk="1" hangingPunct="1">
              <a:spcBef>
                <a:spcPct val="20000"/>
              </a:spcBef>
            </a:pPr>
            <a:endParaRPr lang="en-GB" altLang="en-GB" dirty="0"/>
          </a:p>
          <a:p>
            <a:pPr algn="ctr" eaLnBrk="1" hangingPunct="1">
              <a:spcBef>
                <a:spcPct val="20000"/>
              </a:spcBef>
            </a:pPr>
            <a:r>
              <a:rPr lang="fr-FR" altLang="en-GB" sz="2800" b="1" u="sng" dirty="0"/>
              <a:t>Assemblée Générale du </a:t>
            </a:r>
            <a:r>
              <a:rPr lang="fr-FR" altLang="en-GB" sz="2800" b="1" u="sng" dirty="0" smtClean="0"/>
              <a:t>15 </a:t>
            </a:r>
            <a:r>
              <a:rPr lang="fr-FR" altLang="en-GB" sz="2800" b="1" u="sng" dirty="0"/>
              <a:t>mars </a:t>
            </a:r>
            <a:r>
              <a:rPr lang="fr-FR" altLang="en-GB" sz="2800" b="1" u="sng" dirty="0" smtClean="0"/>
              <a:t>2016</a:t>
            </a:r>
            <a:endParaRPr lang="fr-FR" altLang="en-GB" sz="2800" b="1" u="sng" dirty="0"/>
          </a:p>
        </p:txBody>
      </p:sp>
      <p:pic>
        <p:nvPicPr>
          <p:cNvPr id="3076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54238"/>
            <a:ext cx="41767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Espace réservé du contenu 2"/>
          <p:cNvSpPr>
            <a:spLocks noGrp="1"/>
          </p:cNvSpPr>
          <p:nvPr>
            <p:ph idx="1"/>
          </p:nvPr>
        </p:nvSpPr>
        <p:spPr>
          <a:xfrm>
            <a:off x="96838" y="214652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fr-FR" altLang="fr-FR" sz="2400" b="1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altLang="fr-FR" sz="2400" b="1" dirty="0" smtClean="0">
                <a:solidFill>
                  <a:srgbClr val="FF6600"/>
                </a:solidFill>
              </a:rPr>
              <a:t>AMELIORER </a:t>
            </a:r>
            <a:r>
              <a:rPr lang="fr-FR" altLang="fr-FR" sz="2000" dirty="0" smtClean="0"/>
              <a:t>notre</a:t>
            </a:r>
            <a:r>
              <a:rPr lang="fr-FR" altLang="fr-FR" sz="2400" b="1" dirty="0" smtClean="0">
                <a:solidFill>
                  <a:srgbClr val="FF6600"/>
                </a:solidFill>
              </a:rPr>
              <a:t> Notoriété: </a:t>
            </a:r>
          </a:p>
          <a:p>
            <a:pPr lvl="1">
              <a:buFont typeface="Wingdings" pitchFamily="2" charset="2"/>
              <a:buChar char="Ø"/>
            </a:pPr>
            <a:endParaRPr lang="fr-FR" altLang="fr-FR" sz="2000" b="1" dirty="0" smtClean="0">
              <a:solidFill>
                <a:srgbClr val="FF66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Attirer </a:t>
            </a:r>
            <a:r>
              <a:rPr lang="fr-FR" altLang="fr-FR" sz="2000" dirty="0"/>
              <a:t>de nouveaux publics. 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 smtClean="0"/>
              <a:t>Veille, Digital, Marketing</a:t>
            </a:r>
            <a:r>
              <a:rPr lang="fr-FR" altLang="fr-FR" sz="1600" dirty="0"/>
              <a:t>, </a:t>
            </a:r>
            <a:r>
              <a:rPr lang="fr-FR" altLang="fr-FR" sz="1600" dirty="0" err="1" smtClean="0"/>
              <a:t>Market</a:t>
            </a:r>
            <a:r>
              <a:rPr lang="fr-FR" altLang="fr-FR" sz="1600" dirty="0" smtClean="0"/>
              <a:t> Access…..</a:t>
            </a:r>
            <a:endParaRPr lang="fr-FR" altLang="fr-FR" sz="1600" dirty="0"/>
          </a:p>
          <a:p>
            <a:pPr lvl="1">
              <a:buFont typeface="Wingdings" pitchFamily="2" charset="2"/>
              <a:buChar char="Ø"/>
            </a:pPr>
            <a:endParaRPr lang="fr-FR" altLang="fr-FR" sz="2000" b="1" dirty="0" smtClean="0">
              <a:solidFill>
                <a:srgbClr val="FF66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Elargir </a:t>
            </a:r>
            <a:r>
              <a:rPr lang="fr-FR" altLang="fr-FR" sz="2000" dirty="0" smtClean="0"/>
              <a:t>notre offre de services: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 smtClean="0"/>
              <a:t>Fonctionnalités du Site, Annuaire des sociétés d’études, 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 smtClean="0"/>
              <a:t>Collection </a:t>
            </a:r>
            <a:r>
              <a:rPr lang="fr-FR" altLang="fr-FR" sz="1600" dirty="0" err="1" smtClean="0"/>
              <a:t>Infostat</a:t>
            </a:r>
            <a:r>
              <a:rPr lang="fr-FR" altLang="fr-FR" sz="1600" dirty="0" smtClean="0"/>
              <a:t> (22 </a:t>
            </a:r>
            <a:r>
              <a:rPr lang="fr-FR" altLang="fr-FR" sz="1600" dirty="0" err="1" smtClean="0"/>
              <a:t>Boocklets</a:t>
            </a:r>
            <a:r>
              <a:rPr lang="fr-FR" altLang="fr-FR" sz="1600" dirty="0" smtClean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 smtClean="0"/>
              <a:t>Benchmarks entre adhérents, données marché,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 smtClean="0"/>
              <a:t>Commissions: 5 (+/-) actives!! </a:t>
            </a:r>
          </a:p>
          <a:p>
            <a:pPr lvl="2">
              <a:buFont typeface="Wingdings" pitchFamily="2" charset="2"/>
              <a:buChar char="Ø"/>
            </a:pPr>
            <a:endParaRPr lang="fr-FR" altLang="fr-FR" sz="1600" dirty="0" smtClean="0"/>
          </a:p>
          <a:p>
            <a:endParaRPr lang="fr-FR" altLang="fr-FR" sz="1600" dirty="0" smtClean="0"/>
          </a:p>
          <a:p>
            <a:pPr lvl="1">
              <a:buFontTx/>
              <a:buNone/>
            </a:pPr>
            <a:endParaRPr lang="fr-FR" altLang="fr-FR" sz="1400" dirty="0" smtClean="0"/>
          </a:p>
        </p:txBody>
      </p:sp>
      <p:sp>
        <p:nvSpPr>
          <p:cNvPr id="5" name="Titre 6"/>
          <p:cNvSpPr txBox="1">
            <a:spLocks/>
          </p:cNvSpPr>
          <p:nvPr/>
        </p:nvSpPr>
        <p:spPr bwMode="auto">
          <a:xfrm>
            <a:off x="2987675" y="358775"/>
            <a:ext cx="5688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 sz="3200" b="1" kern="0" dirty="0" smtClean="0">
                <a:solidFill>
                  <a:srgbClr val="FF9900"/>
                </a:solidFill>
              </a:rPr>
              <a:t>Nos Réalisations 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4860032" y="13609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 AUGMENTER</a:t>
            </a:r>
            <a:r>
              <a:rPr lang="fr-FR" altLang="fr-FR" b="1" dirty="0" smtClean="0">
                <a:solidFill>
                  <a:srgbClr val="FF6600"/>
                </a:solidFill>
              </a:rPr>
              <a:t> </a:t>
            </a:r>
            <a:r>
              <a:rPr lang="fr-FR" altLang="fr-FR" sz="2000" dirty="0"/>
              <a:t>notre</a:t>
            </a:r>
            <a:r>
              <a:rPr lang="fr-FR" altLang="fr-FR" b="1" dirty="0">
                <a:solidFill>
                  <a:srgbClr val="FF6600"/>
                </a:solidFill>
              </a:rPr>
              <a:t> </a:t>
            </a:r>
            <a:r>
              <a:rPr lang="fr-FR" altLang="fr-FR" sz="2000" b="1" dirty="0" smtClean="0">
                <a:solidFill>
                  <a:srgbClr val="FF6600"/>
                </a:solidFill>
              </a:rPr>
              <a:t>Légitimité</a:t>
            </a:r>
            <a:r>
              <a:rPr lang="fr-FR" altLang="fr-FR" b="1" dirty="0" smtClean="0">
                <a:solidFill>
                  <a:srgbClr val="FF6600"/>
                </a:solidFill>
              </a:rPr>
              <a:t> :</a:t>
            </a:r>
          </a:p>
          <a:p>
            <a:pPr>
              <a:buFont typeface="Wingdings" pitchFamily="2" charset="2"/>
              <a:buChar char="Ø"/>
            </a:pPr>
            <a:endParaRPr lang="fr-FR" altLang="fr-FR" sz="800" b="1" dirty="0">
              <a:solidFill>
                <a:srgbClr val="FF66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altLang="fr-FR" sz="1600" b="1" dirty="0" smtClean="0">
                <a:solidFill>
                  <a:srgbClr val="FF6600"/>
                </a:solidFill>
              </a:rPr>
              <a:t> Multiplier </a:t>
            </a:r>
            <a:r>
              <a:rPr lang="fr-FR" altLang="fr-FR" sz="1600" dirty="0"/>
              <a:t>les partenariats. 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1600" b="1" dirty="0" smtClean="0">
                <a:solidFill>
                  <a:srgbClr val="FF6600"/>
                </a:solidFill>
              </a:rPr>
              <a:t> S’imposer </a:t>
            </a:r>
            <a:r>
              <a:rPr lang="fr-FR" altLang="fr-FR" sz="1600" dirty="0"/>
              <a:t>comme « référence ». </a:t>
            </a: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211638" y="6453188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6838" y="1360927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rgbClr val="FF6600"/>
                </a:solidFill>
              </a:rPr>
              <a:t>ASSURER</a:t>
            </a:r>
            <a:r>
              <a:rPr lang="fr-FR" sz="2000" dirty="0" smtClean="0"/>
              <a:t> la </a:t>
            </a:r>
            <a:r>
              <a:rPr lang="fr-FR" sz="2000" b="1" dirty="0" smtClean="0">
                <a:solidFill>
                  <a:srgbClr val="FF6600"/>
                </a:solidFill>
              </a:rPr>
              <a:t>pérennité d’Infostat</a:t>
            </a:r>
          </a:p>
          <a:p>
            <a:endParaRPr lang="fr-FR" sz="800" dirty="0" smtClean="0"/>
          </a:p>
          <a:p>
            <a:pPr marL="742950" lvl="1" indent="-285750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FF6600"/>
                </a:solidFill>
              </a:rPr>
              <a:t>Préserver</a:t>
            </a:r>
            <a:r>
              <a:rPr lang="fr-FR" sz="1600" dirty="0" smtClean="0"/>
              <a:t> une situation financière saine</a:t>
            </a:r>
          </a:p>
          <a:p>
            <a:pPr marL="742950" lvl="1" indent="-285750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FF6600"/>
                </a:solidFill>
              </a:rPr>
              <a:t>Gagner</a:t>
            </a:r>
            <a:r>
              <a:rPr lang="fr-FR" sz="1600" dirty="0" smtClean="0"/>
              <a:t> des adhérents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3749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0675" y="2246313"/>
            <a:ext cx="8712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en-GB" altLang="en-GB" sz="2600">
              <a:solidFill>
                <a:schemeClr val="accent1"/>
              </a:solidFill>
            </a:endParaRPr>
          </a:p>
        </p:txBody>
      </p:sp>
      <p:pic>
        <p:nvPicPr>
          <p:cNvPr id="4099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060575"/>
            <a:ext cx="29622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		06 66 87 20 20 		jocelyne.colin@infostatsante.org		                                                                Tous droits réservés</a:t>
            </a:r>
          </a:p>
          <a:p>
            <a:pPr eaLnBrk="1" hangingPunct="1">
              <a:defRPr/>
            </a:pPr>
            <a:r>
              <a:rPr lang="fr-F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  <a:endParaRPr 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63688" y="39330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Commission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Quantistat</a:t>
            </a:r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5976516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1231374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		06 66 87 20 20 		jocelyne.colin@infostatsante.org		                                                                Tous droits réservés</a:t>
            </a:r>
          </a:p>
          <a:p>
            <a:pPr eaLnBrk="1" hangingPunct="1">
              <a:defRPr/>
            </a:pPr>
            <a:r>
              <a:rPr lang="fr-F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  <a:endParaRPr 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373063" y="1470025"/>
            <a:ext cx="8445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>
                <a:solidFill>
                  <a:srgbClr val="FF9900"/>
                </a:solidFill>
              </a:rPr>
              <a:t>                                           2015</a:t>
            </a:r>
          </a:p>
          <a:p>
            <a:r>
              <a:rPr lang="fr-FR" altLang="fr-FR" sz="2000"/>
              <a:t>  G+ Reportive                prévision des ventes             futurs projets GERS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1306513" y="2298700"/>
            <a:ext cx="504825" cy="720725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4170363" y="2287588"/>
            <a:ext cx="504825" cy="720725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7226300" y="2298700"/>
            <a:ext cx="504825" cy="720725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03" name="ZoneTexte 6"/>
          <p:cNvSpPr txBox="1">
            <a:spLocks noChangeArrowheads="1"/>
          </p:cNvSpPr>
          <p:nvPr/>
        </p:nvSpPr>
        <p:spPr bwMode="auto">
          <a:xfrm>
            <a:off x="661988" y="3359150"/>
            <a:ext cx="198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fr-FR" altLang="fr-FR"/>
              <a:t>Groupe pilote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fr-FR" altLang="fr-FR"/>
              <a:t>Test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fr-FR" altLang="fr-FR"/>
              <a:t>débrief</a:t>
            </a:r>
          </a:p>
        </p:txBody>
      </p:sp>
      <p:sp>
        <p:nvSpPr>
          <p:cNvPr id="4104" name="ZoneTexte 11"/>
          <p:cNvSpPr txBox="1">
            <a:spLocks noChangeArrowheads="1"/>
          </p:cNvSpPr>
          <p:nvPr/>
        </p:nvSpPr>
        <p:spPr bwMode="auto">
          <a:xfrm>
            <a:off x="5926138" y="3255963"/>
            <a:ext cx="3203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Char char="•"/>
            </a:pPr>
            <a:r>
              <a:rPr lang="fr-FR" altLang="fr-FR" dirty="0"/>
              <a:t>Impact de la vente d’une partie de CEGEDIM</a:t>
            </a:r>
          </a:p>
          <a:p>
            <a:pPr marL="285750" indent="-285750" algn="ctr">
              <a:buFontTx/>
              <a:buChar char="•"/>
            </a:pPr>
            <a:r>
              <a:rPr lang="fr-FR" altLang="fr-FR" dirty="0" smtClean="0"/>
              <a:t>Projets </a:t>
            </a:r>
            <a:r>
              <a:rPr lang="fr-FR" altLang="fr-FR" dirty="0"/>
              <a:t>GERS SAS</a:t>
            </a:r>
          </a:p>
        </p:txBody>
      </p:sp>
      <p:sp>
        <p:nvSpPr>
          <p:cNvPr id="4105" name="ZoneTexte 12"/>
          <p:cNvSpPr txBox="1">
            <a:spLocks noChangeArrowheads="1"/>
          </p:cNvSpPr>
          <p:nvPr/>
        </p:nvSpPr>
        <p:spPr bwMode="auto">
          <a:xfrm>
            <a:off x="3084513" y="3378200"/>
            <a:ext cx="2808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Char char="•"/>
            </a:pPr>
            <a:r>
              <a:rPr lang="fr-FR" altLang="fr-FR"/>
              <a:t>Partage d’expérience</a:t>
            </a:r>
          </a:p>
          <a:p>
            <a:pPr marL="285750" indent="-285750" algn="ctr">
              <a:buFontTx/>
              <a:buChar char="•"/>
            </a:pPr>
            <a:r>
              <a:rPr lang="fr-FR" altLang="fr-FR"/>
              <a:t>Cahier des charges</a:t>
            </a:r>
          </a:p>
        </p:txBody>
      </p:sp>
      <p:sp>
        <p:nvSpPr>
          <p:cNvPr id="4106" name="ZoneTexte 1"/>
          <p:cNvSpPr txBox="1">
            <a:spLocks noChangeArrowheads="1"/>
          </p:cNvSpPr>
          <p:nvPr/>
        </p:nvSpPr>
        <p:spPr bwMode="auto">
          <a:xfrm>
            <a:off x="4398963" y="172543"/>
            <a:ext cx="4537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 dirty="0">
                <a:solidFill>
                  <a:schemeClr val="bg1"/>
                </a:solidFill>
              </a:rPr>
              <a:t>Commission QUANTISTAT</a:t>
            </a:r>
          </a:p>
        </p:txBody>
      </p:sp>
      <p:pic>
        <p:nvPicPr>
          <p:cNvPr id="4107" name="Image 15"/>
          <p:cNvPicPr>
            <a:picLocks noChangeAspect="1"/>
          </p:cNvPicPr>
          <p:nvPr/>
        </p:nvPicPr>
        <p:blipFill>
          <a:blip r:embed="rId3" cstate="print"/>
          <a:srcRect l="12770" t="27818" r="12486" b="24300"/>
          <a:stretch>
            <a:fillRect/>
          </a:stretch>
        </p:blipFill>
        <p:spPr bwMode="auto">
          <a:xfrm>
            <a:off x="3489325" y="5159375"/>
            <a:ext cx="742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Image 16" descr="gs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" y="5162550"/>
            <a:ext cx="10858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Imag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5138738"/>
            <a:ext cx="714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Image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1950" y="5834063"/>
            <a:ext cx="96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Image 19" descr="abbvi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25" y="5718175"/>
            <a:ext cx="9334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Image 20" descr="biocodex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37088" y="5770563"/>
            <a:ext cx="1612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Image 2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6375" y="5756275"/>
            <a:ext cx="1901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Image 22" descr="menarini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96088" y="5100638"/>
            <a:ext cx="4810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Image 23" descr="pierrefabre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8050" y="5127625"/>
            <a:ext cx="6080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Image 24" descr="astrazeneca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4175" y="5737225"/>
            <a:ext cx="12350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Image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31088" y="5119688"/>
            <a:ext cx="12969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Image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31950" y="5162550"/>
            <a:ext cx="16113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ZoneTexte 7"/>
          <p:cNvSpPr txBox="1">
            <a:spLocks noChangeArrowheads="1"/>
          </p:cNvSpPr>
          <p:nvPr/>
        </p:nvSpPr>
        <p:spPr bwMode="auto">
          <a:xfrm>
            <a:off x="5022056" y="556420"/>
            <a:ext cx="2873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Sophie Attalin /MP </a:t>
            </a:r>
            <a:r>
              <a:rPr lang="fr-FR" dirty="0" err="1">
                <a:solidFill>
                  <a:schemeClr val="bg1"/>
                </a:solidFill>
              </a:rPr>
              <a:t>Gironis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6165304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2661640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		06 66 87 20 20 		jocelyne.colin@infostatsante.org		                                                                Tous droits réservés</a:t>
            </a:r>
          </a:p>
          <a:p>
            <a:pPr eaLnBrk="1" hangingPunct="1">
              <a:defRPr/>
            </a:pPr>
            <a:r>
              <a:rPr lang="fr-F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  <a:endParaRPr 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ZoneTexte 1"/>
          <p:cNvSpPr txBox="1">
            <a:spLocks noChangeArrowheads="1"/>
          </p:cNvSpPr>
          <p:nvPr/>
        </p:nvSpPr>
        <p:spPr bwMode="auto">
          <a:xfrm>
            <a:off x="373063" y="1470025"/>
            <a:ext cx="8445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>
                <a:solidFill>
                  <a:srgbClr val="FF9900"/>
                </a:solidFill>
              </a:rPr>
              <a:t>                                           2015</a:t>
            </a:r>
          </a:p>
          <a:p>
            <a:r>
              <a:rPr lang="fr-FR" altLang="fr-FR" sz="2000"/>
              <a:t>  G+ Reportive                prévision des ventes             futurs projets GERS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1306513" y="2298700"/>
            <a:ext cx="504825" cy="720725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4170363" y="2287588"/>
            <a:ext cx="504825" cy="720725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7226300" y="2298700"/>
            <a:ext cx="504825" cy="720725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51" name="ZoneTexte 6"/>
          <p:cNvSpPr txBox="1">
            <a:spLocks noChangeArrowheads="1"/>
          </p:cNvSpPr>
          <p:nvPr/>
        </p:nvSpPr>
        <p:spPr bwMode="auto">
          <a:xfrm>
            <a:off x="463550" y="3127375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fr-FR" altLang="fr-FR" sz="1200"/>
              <a:t>Groupe pilote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fr-FR" altLang="fr-FR" sz="1200"/>
              <a:t>Test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fr-FR" altLang="fr-FR" sz="1200"/>
              <a:t>débrief</a:t>
            </a:r>
          </a:p>
        </p:txBody>
      </p:sp>
      <p:sp>
        <p:nvSpPr>
          <p:cNvPr id="6152" name="ZoneTexte 11"/>
          <p:cNvSpPr txBox="1">
            <a:spLocks noChangeArrowheads="1"/>
          </p:cNvSpPr>
          <p:nvPr/>
        </p:nvSpPr>
        <p:spPr bwMode="auto">
          <a:xfrm>
            <a:off x="5919788" y="3167063"/>
            <a:ext cx="3203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Char char="•"/>
            </a:pPr>
            <a:r>
              <a:rPr lang="fr-FR" altLang="fr-FR" sz="1200"/>
              <a:t>Impact de la vente d’une partie de CEGEDIM</a:t>
            </a:r>
          </a:p>
          <a:p>
            <a:pPr marL="285750" indent="-285750" algn="ctr">
              <a:buFontTx/>
              <a:buChar char="•"/>
            </a:pPr>
            <a:r>
              <a:rPr lang="fr-FR" altLang="fr-FR" sz="1200"/>
              <a:t>Projet GERS SAS</a:t>
            </a:r>
          </a:p>
        </p:txBody>
      </p:sp>
      <p:sp>
        <p:nvSpPr>
          <p:cNvPr id="6153" name="ZoneTexte 12"/>
          <p:cNvSpPr txBox="1">
            <a:spLocks noChangeArrowheads="1"/>
          </p:cNvSpPr>
          <p:nvPr/>
        </p:nvSpPr>
        <p:spPr bwMode="auto">
          <a:xfrm>
            <a:off x="3019425" y="3187700"/>
            <a:ext cx="2808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Char char="•"/>
            </a:pPr>
            <a:r>
              <a:rPr lang="fr-FR" altLang="fr-FR" sz="1200"/>
              <a:t>Partage d’expérience</a:t>
            </a:r>
          </a:p>
          <a:p>
            <a:pPr marL="285750" indent="-285750" algn="ctr">
              <a:buFontTx/>
              <a:buChar char="•"/>
            </a:pPr>
            <a:r>
              <a:rPr lang="fr-FR" altLang="fr-FR" sz="1200"/>
              <a:t>Cahier des charges</a:t>
            </a:r>
          </a:p>
        </p:txBody>
      </p:sp>
      <p:sp>
        <p:nvSpPr>
          <p:cNvPr id="6154" name="ZoneTexte 1"/>
          <p:cNvSpPr txBox="1">
            <a:spLocks noChangeArrowheads="1"/>
          </p:cNvSpPr>
          <p:nvPr/>
        </p:nvSpPr>
        <p:spPr bwMode="auto">
          <a:xfrm>
            <a:off x="4675188" y="358775"/>
            <a:ext cx="4537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 dirty="0">
                <a:solidFill>
                  <a:schemeClr val="bg1"/>
                </a:solidFill>
              </a:rPr>
              <a:t>Commission QUANTISTAT</a:t>
            </a:r>
          </a:p>
        </p:txBody>
      </p:sp>
      <p:sp>
        <p:nvSpPr>
          <p:cNvPr id="6155" name="ZoneTexte 1"/>
          <p:cNvSpPr txBox="1">
            <a:spLocks noChangeArrowheads="1"/>
          </p:cNvSpPr>
          <p:nvPr/>
        </p:nvSpPr>
        <p:spPr bwMode="auto">
          <a:xfrm>
            <a:off x="284163" y="3819525"/>
            <a:ext cx="827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3600" b="1">
                <a:solidFill>
                  <a:srgbClr val="FF9900"/>
                </a:solidFill>
              </a:rPr>
              <a:t>2016</a:t>
            </a:r>
          </a:p>
        </p:txBody>
      </p:sp>
      <p:sp>
        <p:nvSpPr>
          <p:cNvPr id="6156" name="ZoneTexte 6"/>
          <p:cNvSpPr txBox="1">
            <a:spLocks noChangeArrowheads="1"/>
          </p:cNvSpPr>
          <p:nvPr/>
        </p:nvSpPr>
        <p:spPr bwMode="auto">
          <a:xfrm>
            <a:off x="460375" y="4749800"/>
            <a:ext cx="23860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fr-FR" altLang="fr-FR"/>
              <a:t>Retour du GERS sur l’évolution de l’outil </a:t>
            </a:r>
          </a:p>
        </p:txBody>
      </p:sp>
      <p:sp>
        <p:nvSpPr>
          <p:cNvPr id="6157" name="ZoneTexte 11"/>
          <p:cNvSpPr txBox="1">
            <a:spLocks noChangeArrowheads="1"/>
          </p:cNvSpPr>
          <p:nvPr/>
        </p:nvSpPr>
        <p:spPr bwMode="auto">
          <a:xfrm>
            <a:off x="5903913" y="4779963"/>
            <a:ext cx="3203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Char char="•"/>
            </a:pPr>
            <a:r>
              <a:rPr lang="fr-FR" altLang="fr-FR"/>
              <a:t>Nouveau interlocuteur</a:t>
            </a:r>
          </a:p>
          <a:p>
            <a:pPr marL="285750" indent="-285750" algn="ctr">
              <a:buFontTx/>
              <a:buChar char="•"/>
            </a:pPr>
            <a:r>
              <a:rPr lang="fr-FR" altLang="fr-FR"/>
              <a:t>Projets 2016 ?</a:t>
            </a:r>
          </a:p>
          <a:p>
            <a:pPr marL="285750" indent="-285750" algn="ctr">
              <a:buFontTx/>
              <a:buChar char="•"/>
            </a:pPr>
            <a:r>
              <a:rPr lang="fr-FR" altLang="fr-FR"/>
              <a:t>Partenariat</a:t>
            </a:r>
          </a:p>
        </p:txBody>
      </p:sp>
      <p:sp>
        <p:nvSpPr>
          <p:cNvPr id="6158" name="ZoneTexte 12"/>
          <p:cNvSpPr txBox="1">
            <a:spLocks noChangeArrowheads="1"/>
          </p:cNvSpPr>
          <p:nvPr/>
        </p:nvSpPr>
        <p:spPr bwMode="auto">
          <a:xfrm>
            <a:off x="2933700" y="4637088"/>
            <a:ext cx="32944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•"/>
            </a:pPr>
            <a:r>
              <a:rPr lang="fr-FR" altLang="fr-FR" dirty="0"/>
              <a:t>Partage d’expérience</a:t>
            </a:r>
          </a:p>
          <a:p>
            <a:pPr marL="285750" indent="-285750" algn="ctr">
              <a:buFontTx/>
              <a:buChar char="•"/>
            </a:pPr>
            <a:r>
              <a:rPr lang="fr-FR" altLang="fr-FR" dirty="0"/>
              <a:t>Rédaction du </a:t>
            </a:r>
            <a:r>
              <a:rPr lang="fr-FR" altLang="fr-FR" dirty="0" err="1"/>
              <a:t>booklet</a:t>
            </a:r>
            <a:endParaRPr lang="fr-FR" altLang="fr-FR" dirty="0"/>
          </a:p>
          <a:p>
            <a:pPr marL="285750" indent="-285750" algn="ctr">
              <a:buFontTx/>
              <a:buChar char="•"/>
            </a:pPr>
            <a:r>
              <a:rPr lang="fr-FR" altLang="fr-FR" dirty="0"/>
              <a:t>Outils-prestataires</a:t>
            </a:r>
          </a:p>
          <a:p>
            <a:pPr marL="285750" indent="-285750" algn="ctr">
              <a:buFontTx/>
              <a:buChar char="•"/>
            </a:pPr>
            <a:endParaRPr lang="fr-FR" altLang="fr-FR" dirty="0"/>
          </a:p>
          <a:p>
            <a:pPr marL="285750" indent="-285750" algn="ctr">
              <a:buFontTx/>
              <a:buChar char="•"/>
            </a:pPr>
            <a:r>
              <a:rPr lang="fr-FR" altLang="fr-FR" dirty="0"/>
              <a:t>Présentation  </a:t>
            </a:r>
            <a:r>
              <a:rPr lang="fr-FR" altLang="fr-FR" dirty="0" smtClean="0"/>
              <a:t>LTD </a:t>
            </a:r>
            <a:r>
              <a:rPr lang="fr-FR" altLang="fr-FR" dirty="0"/>
              <a:t>par IMS</a:t>
            </a:r>
          </a:p>
        </p:txBody>
      </p:sp>
      <p:sp>
        <p:nvSpPr>
          <p:cNvPr id="1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6192540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322115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0675" y="2246313"/>
            <a:ext cx="8712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en-GB" altLang="en-GB" sz="2600">
              <a:solidFill>
                <a:schemeClr val="accent1"/>
              </a:solidFill>
            </a:endParaRPr>
          </a:p>
        </p:txBody>
      </p:sp>
      <p:pic>
        <p:nvPicPr>
          <p:cNvPr id="4099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060575"/>
            <a:ext cx="29622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		06 66 87 20 20 		jocelyne.colin@infostatsante.org		                                                                Tous droits réservés</a:t>
            </a:r>
          </a:p>
          <a:p>
            <a:pPr eaLnBrk="1" hangingPunct="1">
              <a:defRPr/>
            </a:pPr>
            <a:r>
              <a:rPr lang="fr-F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  <a:endParaRPr 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63688" y="39330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Commission Ad Hoc 2015</a:t>
            </a:r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5976516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316769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660232" cy="4318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 sociétés auditionnées sur la thématique </a:t>
            </a:r>
            <a:r>
              <a:rPr lang="fr-F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« Prescription en DCI » </a:t>
            </a:r>
            <a:r>
              <a:rPr lang="fr-FR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par la Commission Ad hoc 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179275"/>
              </p:ext>
            </p:extLst>
          </p:nvPr>
        </p:nvGraphicFramePr>
        <p:xfrm>
          <a:off x="71500" y="1196753"/>
          <a:ext cx="8964996" cy="51715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41249"/>
                <a:gridCol w="2241249"/>
                <a:gridCol w="2241249"/>
                <a:gridCol w="2241249"/>
              </a:tblGrid>
              <a:tr h="8457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11297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Structure des</a:t>
                      </a:r>
                      <a:r>
                        <a:rPr lang="fr-FR" baseline="0" dirty="0" smtClean="0"/>
                        <a:t> panels</a:t>
                      </a:r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LPD :  10</a:t>
                      </a:r>
                      <a:r>
                        <a:rPr lang="fr-FR" sz="1200" baseline="0" dirty="0" smtClean="0"/>
                        <a:t> observatoires de médecins libéraux ou mixtes par </a:t>
                      </a:r>
                      <a:r>
                        <a:rPr lang="fr-FR" sz="1200" dirty="0" smtClean="0"/>
                        <a:t>spécialités</a:t>
                      </a:r>
                      <a:r>
                        <a:rPr lang="fr-FR" sz="1200" baseline="0" dirty="0" smtClean="0"/>
                        <a:t> représentées au sein de chacun des panels-  X-PONENT: 14 000 officines</a:t>
                      </a:r>
                      <a:endParaRPr lang="fr-FR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Panel OHC </a:t>
                      </a:r>
                      <a:r>
                        <a:rPr lang="fr-FR" sz="1200" baseline="0" dirty="0" smtClean="0"/>
                        <a:t>de 6718 officines dont </a:t>
                      </a:r>
                      <a:r>
                        <a:rPr lang="fr-FR" sz="1200" dirty="0" err="1" smtClean="0"/>
                        <a:t>Xpr</a:t>
                      </a:r>
                      <a:r>
                        <a:rPr lang="fr-FR" sz="1200" dirty="0" smtClean="0"/>
                        <a:t>-SO</a:t>
                      </a:r>
                      <a:r>
                        <a:rPr lang="fr-FR" sz="1200" baseline="0" dirty="0" smtClean="0"/>
                        <a:t> 3054 dans un panel à accès en temps réel</a:t>
                      </a:r>
                      <a:endParaRPr lang="fr-FR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Echantillons</a:t>
                      </a:r>
                      <a:r>
                        <a:rPr lang="fr-FR" sz="1200" baseline="0" dirty="0" smtClean="0"/>
                        <a:t> constitués pour les besoins de l’étude en fonction de la cible visée</a:t>
                      </a:r>
                      <a:endParaRPr lang="fr-FR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14773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Approche méthodologique</a:t>
                      </a:r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Recueil en temps réel des prescriptions via l’observatoire LPD (Longitudinal Patient Data)  et mise en regard d’une</a:t>
                      </a:r>
                      <a:r>
                        <a:rPr lang="fr-FR" sz="1200" baseline="0" dirty="0" smtClean="0"/>
                        <a:t> cohorte X-PONENT SSE pour l’analyse des délivrances</a:t>
                      </a:r>
                      <a:endParaRPr lang="fr-FR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Comparaison</a:t>
                      </a:r>
                      <a:r>
                        <a:rPr lang="fr-FR" sz="1200" baseline="0" dirty="0" smtClean="0"/>
                        <a:t> de l’ordonnance et du ticket de caisse via le flux informatisé </a:t>
                      </a:r>
                      <a:r>
                        <a:rPr lang="fr-FR" sz="1200" baseline="0" dirty="0" err="1" smtClean="0"/>
                        <a:t>Xpr</a:t>
                      </a:r>
                      <a:r>
                        <a:rPr lang="fr-FR" sz="1200" baseline="0" dirty="0" smtClean="0"/>
                        <a:t>-So et le scan des ordonnances </a:t>
                      </a:r>
                    </a:p>
                    <a:p>
                      <a:r>
                        <a:rPr lang="fr-FR" sz="1200" baseline="0" dirty="0" smtClean="0"/>
                        <a:t>Officines sélectionnées par quotas avec extrapolation à la population nationale</a:t>
                      </a:r>
                      <a:endParaRPr lang="fr-FR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Recueil de photocopies d’ordonnances </a:t>
                      </a:r>
                      <a:r>
                        <a:rPr lang="fr-FR" sz="1200" dirty="0" err="1" smtClean="0"/>
                        <a:t>anonymisées</a:t>
                      </a:r>
                      <a:r>
                        <a:rPr lang="fr-FR" sz="1200" dirty="0" smtClean="0"/>
                        <a:t> et impressions des tickets de caisses</a:t>
                      </a:r>
                    </a:p>
                    <a:p>
                      <a:r>
                        <a:rPr lang="fr-FR" sz="1200" dirty="0" smtClean="0"/>
                        <a:t>+/- interrogatoire</a:t>
                      </a:r>
                      <a:r>
                        <a:rPr lang="fr-FR" sz="1200" baseline="0" dirty="0" smtClean="0"/>
                        <a:t> patients au comptoir</a:t>
                      </a:r>
                      <a:endParaRPr lang="fr-FR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1659786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Délivrables</a:t>
                      </a:r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Analyse</a:t>
                      </a:r>
                      <a:r>
                        <a:rPr lang="fr-FR" sz="1200" baseline="0" dirty="0" smtClean="0"/>
                        <a:t> des </a:t>
                      </a:r>
                      <a:r>
                        <a:rPr lang="fr-FR" sz="1200" baseline="0" dirty="0" err="1" smtClean="0"/>
                        <a:t>switchs</a:t>
                      </a:r>
                      <a:r>
                        <a:rPr lang="fr-FR" sz="1200" baseline="0" dirty="0" smtClean="0"/>
                        <a:t> entre libellés de l’ordonnance et délivrance réelle.</a:t>
                      </a:r>
                    </a:p>
                    <a:p>
                      <a:r>
                        <a:rPr lang="fr-FR" sz="1200" baseline="0" dirty="0" smtClean="0"/>
                        <a:t>Possibilité d’intégrer une veille concurrentielle sur les messages délivrés par les DAM ou les délégués médicaux</a:t>
                      </a:r>
                      <a:endParaRPr lang="fr-FR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Analyse</a:t>
                      </a:r>
                      <a:r>
                        <a:rPr lang="fr-FR" sz="1200" baseline="0" dirty="0" smtClean="0"/>
                        <a:t> des </a:t>
                      </a:r>
                      <a:r>
                        <a:rPr lang="fr-FR" sz="1200" baseline="0" dirty="0" err="1" smtClean="0"/>
                        <a:t>switchs</a:t>
                      </a:r>
                      <a:r>
                        <a:rPr lang="fr-FR" sz="1200" baseline="0" dirty="0" smtClean="0"/>
                        <a:t> entre libellés de l’ordonnance et délivrance réelle sur 100% des ordonnances et 100% des prescriptions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Analyse</a:t>
                      </a:r>
                      <a:r>
                        <a:rPr lang="fr-FR" sz="1200" baseline="0" dirty="0" smtClean="0"/>
                        <a:t> des </a:t>
                      </a:r>
                      <a:r>
                        <a:rPr lang="fr-FR" sz="1200" baseline="0" dirty="0" err="1" smtClean="0"/>
                        <a:t>switchs</a:t>
                      </a:r>
                      <a:r>
                        <a:rPr lang="fr-FR" sz="1200" baseline="0" dirty="0" smtClean="0"/>
                        <a:t> entre libellés de l’ordonnance et délivrance réelle.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Possibilité d’ajouter un questionnaire Ad Hoc(pharmacien et/ou patient) pour explorer les motivations  de </a:t>
                      </a:r>
                      <a:r>
                        <a:rPr lang="fr-FR" sz="1200" baseline="0" dirty="0" err="1" smtClean="0"/>
                        <a:t>Rx</a:t>
                      </a:r>
                      <a:r>
                        <a:rPr lang="fr-FR" sz="1200" baseline="0" dirty="0" smtClean="0"/>
                        <a:t> et de délivrance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17298"/>
            <a:ext cx="194421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160" y="1340768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330871"/>
            <a:ext cx="184993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995886" y="6525344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646886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41" y="1448903"/>
            <a:ext cx="4824413" cy="431800"/>
          </a:xfrm>
        </p:spPr>
        <p:txBody>
          <a:bodyPr/>
          <a:lstStyle/>
          <a:p>
            <a:pPr algn="l"/>
            <a:r>
              <a:rPr lang="fr-FR" dirty="0" smtClean="0"/>
              <a:t>Atouts et limites de l’offre</a:t>
            </a:r>
            <a:endParaRPr lang="fr-FR" dirty="0"/>
          </a:p>
        </p:txBody>
      </p:sp>
      <p:graphicFrame>
        <p:nvGraphicFramePr>
          <p:cNvPr id="6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647196"/>
              </p:ext>
            </p:extLst>
          </p:nvPr>
        </p:nvGraphicFramePr>
        <p:xfrm>
          <a:off x="179512" y="2204864"/>
          <a:ext cx="8712968" cy="38480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8688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152281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Les</a:t>
                      </a:r>
                      <a:r>
                        <a:rPr lang="fr-FR" baseline="0" dirty="0" smtClean="0"/>
                        <a:t> Atouts 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Recueil automatisée</a:t>
                      </a:r>
                      <a:r>
                        <a:rPr lang="fr-FR" sz="1200" baseline="0" dirty="0" smtClean="0"/>
                        <a:t> pour un suivi régulier (mensuel ou barométrique)</a:t>
                      </a:r>
                    </a:p>
                    <a:p>
                      <a:r>
                        <a:rPr lang="fr-FR" sz="1200" baseline="0" dirty="0" smtClean="0"/>
                        <a:t>Vision promotionnelle complémentaire intéressante</a:t>
                      </a:r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Recueil automatisée</a:t>
                      </a:r>
                      <a:r>
                        <a:rPr lang="fr-FR" sz="1200" baseline="0" dirty="0" smtClean="0"/>
                        <a:t> pour un suivi régulier (périodicité paramétrable 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Robustesse des données permettant une analyse très fine (temporelle ou géographique)</a:t>
                      </a:r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Echantillon adapté</a:t>
                      </a:r>
                      <a:r>
                        <a:rPr lang="fr-FR" sz="1200" baseline="0" dirty="0" smtClean="0"/>
                        <a:t> à la problématique</a:t>
                      </a:r>
                    </a:p>
                    <a:p>
                      <a:r>
                        <a:rPr lang="fr-FR" sz="1200" baseline="0" dirty="0" smtClean="0"/>
                        <a:t>Possibilité de creuser les problématique par un questionnaire Ad Hoc</a:t>
                      </a:r>
                      <a:endParaRPr lang="fr-FR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142480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Les limites</a:t>
                      </a:r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Panel de médecins parfois limitant sur les faibles volumétries</a:t>
                      </a:r>
                      <a:endParaRPr lang="fr-FR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Pas d’analyse complémentaire réalisée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Délai de réalisation un peu plus long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pic>
        <p:nvPicPr>
          <p:cNvPr id="2970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60746"/>
            <a:ext cx="2093775" cy="1008113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76872"/>
            <a:ext cx="194421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872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76872"/>
            <a:ext cx="184993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429000"/>
            <a:ext cx="886111" cy="804158"/>
          </a:xfrm>
          <a:prstGeom prst="rect">
            <a:avLst/>
          </a:prstGeom>
          <a:noFill/>
        </p:spPr>
      </p:pic>
      <p:pic>
        <p:nvPicPr>
          <p:cNvPr id="12" name="Picture 10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2702" y="4941168"/>
            <a:ext cx="975009" cy="972200"/>
          </a:xfrm>
          <a:prstGeom prst="rect">
            <a:avLst/>
          </a:prstGeom>
          <a:noFill/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995886" y="6525344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1808343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0675" y="2246313"/>
            <a:ext cx="8712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en-GB" altLang="en-GB" sz="2600">
              <a:solidFill>
                <a:schemeClr val="accent1"/>
              </a:solidFill>
            </a:endParaRPr>
          </a:p>
        </p:txBody>
      </p:sp>
      <p:pic>
        <p:nvPicPr>
          <p:cNvPr id="4099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060575"/>
            <a:ext cx="29622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		06 66 87 20 20 		jocelyne.colin@infostatsante.org		                                                                Tous droits réservés</a:t>
            </a:r>
          </a:p>
          <a:p>
            <a:pPr eaLnBrk="1" hangingPunct="1">
              <a:defRPr/>
            </a:pPr>
            <a:r>
              <a:rPr lang="fr-F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  <a:endParaRPr 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63688" y="39330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Commission SFE</a:t>
            </a:r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5976516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834375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0675" y="2246313"/>
            <a:ext cx="8712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GB" sz="260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		06 66 87 20 20 		jocelyne.colin@infostatsante.org		                                                                Tous droits réservés</a:t>
            </a:r>
          </a:p>
          <a:p>
            <a:pPr eaLnBrk="1" hangingPunct="1">
              <a:defRPr/>
            </a:pPr>
            <a:r>
              <a:rPr lang="fr-F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  <a:endParaRPr 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archemin horizontal 3"/>
          <p:cNvSpPr/>
          <p:nvPr/>
        </p:nvSpPr>
        <p:spPr>
          <a:xfrm>
            <a:off x="4788024" y="5157192"/>
            <a:ext cx="4248472" cy="1224136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Image 7" descr="abbv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5639" y="1428747"/>
            <a:ext cx="1233972" cy="432048"/>
          </a:xfrm>
          <a:prstGeom prst="rect">
            <a:avLst/>
          </a:prstGeom>
        </p:spPr>
      </p:pic>
      <p:pic>
        <p:nvPicPr>
          <p:cNvPr id="9" name="Image 8" descr="biocode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7328" y="1749568"/>
            <a:ext cx="1612979" cy="288032"/>
          </a:xfrm>
          <a:prstGeom prst="rect">
            <a:avLst/>
          </a:prstGeom>
        </p:spPr>
      </p:pic>
      <p:pic>
        <p:nvPicPr>
          <p:cNvPr id="10" name="Image 9" descr="daiich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4921" y="1996290"/>
            <a:ext cx="662558" cy="651872"/>
          </a:xfrm>
          <a:prstGeom prst="rect">
            <a:avLst/>
          </a:prstGeom>
        </p:spPr>
      </p:pic>
      <p:pic>
        <p:nvPicPr>
          <p:cNvPr id="11" name="Image 10" descr="expanscienc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9482" y="1533544"/>
            <a:ext cx="1382554" cy="432048"/>
          </a:xfrm>
          <a:prstGeom prst="rect">
            <a:avLst/>
          </a:prstGeom>
        </p:spPr>
      </p:pic>
      <p:pic>
        <p:nvPicPr>
          <p:cNvPr id="12" name="Image 11" descr="gsk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608368"/>
            <a:ext cx="1291073" cy="504056"/>
          </a:xfrm>
          <a:prstGeom prst="rect">
            <a:avLst/>
          </a:prstGeom>
        </p:spPr>
      </p:pic>
      <p:pic>
        <p:nvPicPr>
          <p:cNvPr id="15" name="Image 14" descr="lf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5085" y="2363536"/>
            <a:ext cx="1077466" cy="384809"/>
          </a:xfrm>
          <a:prstGeom prst="rect">
            <a:avLst/>
          </a:prstGeom>
        </p:spPr>
      </p:pic>
      <p:pic>
        <p:nvPicPr>
          <p:cNvPr id="20" name="Image 19" descr="logo_mundipharm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38481" y="2363536"/>
            <a:ext cx="1080120" cy="56925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849578" y="5369558"/>
            <a:ext cx="4042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Président de commission  </a:t>
            </a:r>
          </a:p>
          <a:p>
            <a:pPr algn="ctr"/>
            <a:r>
              <a:rPr lang="fr-FR" sz="1200" b="1" dirty="0" smtClean="0"/>
              <a:t>Christophe DE GASPERI – LFB</a:t>
            </a:r>
          </a:p>
          <a:p>
            <a:pPr algn="ctr"/>
            <a:r>
              <a:rPr lang="fr-FR" sz="1200" dirty="0" smtClean="0"/>
              <a:t>01 69 82 72 99 –de-gasperi@lfb.fr</a:t>
            </a:r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745126" y="1628800"/>
            <a:ext cx="129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6600"/>
                </a:solidFill>
              </a:rPr>
              <a:t>5</a:t>
            </a:r>
          </a:p>
          <a:p>
            <a:pPr algn="ctr"/>
            <a:r>
              <a:rPr lang="fr-FR" dirty="0" smtClean="0">
                <a:solidFill>
                  <a:srgbClr val="FF6600"/>
                </a:solidFill>
              </a:rPr>
              <a:t>réunions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73" y="3223716"/>
            <a:ext cx="1671875" cy="3369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08" y="3112424"/>
            <a:ext cx="734136" cy="3886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61" y="3653778"/>
            <a:ext cx="1861898" cy="26409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56" y="4204490"/>
            <a:ext cx="1248118" cy="75728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19" y="3785828"/>
            <a:ext cx="1028700" cy="4953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25" y="4707547"/>
            <a:ext cx="571500" cy="3905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35" y="5271338"/>
            <a:ext cx="1750049" cy="48612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32029"/>
            <a:ext cx="1256550" cy="31836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87590"/>
            <a:ext cx="1901755" cy="29554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27819" r="12486" b="24299"/>
          <a:stretch/>
        </p:blipFill>
        <p:spPr>
          <a:xfrm>
            <a:off x="7253412" y="3392200"/>
            <a:ext cx="1017767" cy="65200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454646" y="2755479"/>
            <a:ext cx="187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6600"/>
                </a:solidFill>
              </a:rPr>
              <a:t>17</a:t>
            </a:r>
          </a:p>
          <a:p>
            <a:pPr algn="ctr"/>
            <a:r>
              <a:rPr lang="fr-FR" sz="2400" dirty="0" smtClean="0">
                <a:solidFill>
                  <a:srgbClr val="FF6600"/>
                </a:solidFill>
              </a:rPr>
              <a:t>laboratoires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72592" y="4204490"/>
            <a:ext cx="2039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6600"/>
                </a:solidFill>
              </a:rPr>
              <a:t>24</a:t>
            </a:r>
          </a:p>
          <a:p>
            <a:pPr algn="ctr"/>
            <a:r>
              <a:rPr lang="fr-FR" sz="2800" b="1" dirty="0" smtClean="0">
                <a:solidFill>
                  <a:srgbClr val="FF6600"/>
                </a:solidFill>
              </a:rPr>
              <a:t>personnes</a:t>
            </a:r>
            <a:endParaRPr lang="fr-FR" sz="2800" b="1" dirty="0">
              <a:solidFill>
                <a:srgbClr val="FF66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465061" y="364594"/>
            <a:ext cx="6567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en-GB" sz="20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COMMISSION SFE / EFFICACITE COMMERCIALE</a:t>
            </a:r>
            <a:endParaRPr lang="fr-FR" altLang="en-GB" sz="1600" b="1" dirty="0"/>
          </a:p>
        </p:txBody>
      </p:sp>
      <p:sp>
        <p:nvSpPr>
          <p:cNvPr id="2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331640" y="6165304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146564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		06 66 87 20 20 		jocelyne.colin@infostatsante.org		                                                                Tous droits réservés</a:t>
            </a:r>
          </a:p>
          <a:p>
            <a:pPr eaLnBrk="1" hangingPunct="1">
              <a:defRPr/>
            </a:pPr>
            <a:r>
              <a:rPr lang="fr-F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  <a:endParaRPr 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2699792" y="1484785"/>
            <a:ext cx="3096344" cy="82966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9900"/>
                </a:solidFill>
              </a:rPr>
              <a:t>FAIT EN 2015</a:t>
            </a:r>
            <a:endParaRPr lang="fr-FR" sz="2000" b="1" dirty="0">
              <a:solidFill>
                <a:srgbClr val="FF99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940152" y="1484784"/>
            <a:ext cx="3024336" cy="82966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9900"/>
                </a:solidFill>
              </a:rPr>
              <a:t>PROJET 2016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2598615"/>
            <a:ext cx="2376264" cy="82966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9900"/>
                </a:solidFill>
              </a:rPr>
              <a:t>PRIMES QUALITATIVES</a:t>
            </a:r>
            <a:endParaRPr lang="fr-FR" sz="2000" b="1" dirty="0">
              <a:solidFill>
                <a:srgbClr val="FF99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52459" y="3573017"/>
            <a:ext cx="2403317" cy="82966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9900"/>
                </a:solidFill>
              </a:rPr>
              <a:t>PANORAMA DE LA FONCTION SFE</a:t>
            </a:r>
            <a:endParaRPr lang="fr-FR" b="1" dirty="0">
              <a:solidFill>
                <a:srgbClr val="FF99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52459" y="4581129"/>
            <a:ext cx="2403317" cy="82966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9900"/>
                </a:solidFill>
              </a:rPr>
              <a:t>LA PERFORMANCE ET SES INDICATEURS</a:t>
            </a:r>
            <a:endParaRPr lang="fr-FR" sz="1600" b="1" dirty="0">
              <a:solidFill>
                <a:srgbClr val="FF99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52459" y="5589241"/>
            <a:ext cx="2403317" cy="54163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9900"/>
                </a:solidFill>
              </a:rPr>
              <a:t>NOUVEAU CRENEAU</a:t>
            </a:r>
            <a:endParaRPr lang="fr-FR" sz="1600" b="1" dirty="0">
              <a:solidFill>
                <a:srgbClr val="FF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792" y="2607959"/>
            <a:ext cx="3096344" cy="821042"/>
          </a:xfrm>
          <a:prstGeom prst="rect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Enquête Vague 2015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(admin-analyse)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Accueil Prestataires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(Suite &amp; Fin)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Échanges de pratiques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152" y="2594506"/>
            <a:ext cx="3024336" cy="821042"/>
          </a:xfrm>
          <a:prstGeom prst="rect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Enquête Vague 2016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(admin-analyse)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9792" y="3590782"/>
            <a:ext cx="3096344" cy="821042"/>
          </a:xfrm>
          <a:prstGeom prst="rect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Brainstorming/Échange de pratiques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Décision d’écrire un article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Rédaction collective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0152" y="3577329"/>
            <a:ext cx="3024336" cy="821042"/>
          </a:xfrm>
          <a:prstGeom prst="rect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Finalisation de l’article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Ciblage des destinataires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Diffusion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9792" y="4591162"/>
            <a:ext cx="3096344" cy="821042"/>
          </a:xfrm>
          <a:prstGeom prst="rect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Brainstorming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Début de mise en forme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0152" y="4577709"/>
            <a:ext cx="3024336" cy="821042"/>
          </a:xfrm>
          <a:prstGeom prst="rect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Suite Réflexion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Rédaction d’une brochure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2280" y="5589240"/>
            <a:ext cx="6282208" cy="541635"/>
          </a:xfrm>
          <a:prstGeom prst="rect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 forum » de 30’ à la fin de chaque réunion pour sujets divers : CRM, BI, actualité SFE, nouvelles offres de produits et services, …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465061" y="364594"/>
            <a:ext cx="6567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en-GB" sz="20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COMMISSION SFE / EFFICACITE COMMERCIALE</a:t>
            </a:r>
            <a:endParaRPr lang="fr-FR" altLang="en-GB" sz="1600" b="1" dirty="0"/>
          </a:p>
        </p:txBody>
      </p:sp>
      <p:sp>
        <p:nvSpPr>
          <p:cNvPr id="1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987774" y="6165304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2050686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211638" y="6453188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 smtClean="0"/>
              <a:t>Assemblée Générale 15 mars 2016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750050" y="3163636"/>
            <a:ext cx="23764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rgbClr val="7030A0"/>
                </a:solidFill>
              </a:rPr>
              <a:t>Sophie ATTALIN </a:t>
            </a:r>
          </a:p>
          <a:p>
            <a:pPr algn="ctr" eaLnBrk="1" hangingPunct="1"/>
            <a:r>
              <a:rPr lang="fr-FR" altLang="fr-FR" sz="1600" dirty="0" err="1"/>
              <a:t>A</a:t>
            </a:r>
            <a:r>
              <a:rPr lang="fr-FR" altLang="fr-FR" sz="1600" i="1" dirty="0" err="1"/>
              <a:t>straZeneca</a:t>
            </a:r>
            <a:r>
              <a:rPr lang="fr-FR" altLang="fr-FR" sz="1600" i="1" dirty="0"/>
              <a:t> </a:t>
            </a:r>
          </a:p>
          <a:p>
            <a:pPr algn="ctr" eaLnBrk="1" hangingPunct="1"/>
            <a:r>
              <a:rPr lang="fr-FR" altLang="fr-FR" sz="1600" b="1" dirty="0" smtClean="0">
                <a:solidFill>
                  <a:srgbClr val="7030A0"/>
                </a:solidFill>
              </a:rPr>
              <a:t>Secrétaire</a:t>
            </a:r>
            <a:endParaRPr lang="fr-FR" altLang="fr-FR" sz="1600" b="1" dirty="0">
              <a:solidFill>
                <a:srgbClr val="7030A0"/>
              </a:solidFill>
            </a:endParaRPr>
          </a:p>
          <a:p>
            <a:pPr algn="ctr" eaLnBrk="1" hangingPunct="1"/>
            <a:r>
              <a:rPr lang="fr-FR" altLang="fr-FR" dirty="0"/>
              <a:t>	</a:t>
            </a:r>
            <a:endParaRPr lang="fr-FR" altLang="fr-FR" sz="1600" dirty="0">
              <a:solidFill>
                <a:srgbClr val="FF66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50774" y="1397444"/>
            <a:ext cx="28082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fr-FR" b="1" dirty="0">
                <a:solidFill>
                  <a:srgbClr val="00B0F0"/>
                </a:solidFill>
                <a:latin typeface="+mn-lt"/>
                <a:ea typeface="Calibri" pitchFamily="34" charset="0"/>
                <a:cs typeface="Arial" pitchFamily="34" charset="0"/>
              </a:rPr>
              <a:t>Daniela GOMES </a:t>
            </a:r>
          </a:p>
          <a:p>
            <a:pPr algn="ctr" eaLnBrk="0" hangingPunct="0">
              <a:defRPr/>
            </a:pPr>
            <a:r>
              <a:rPr lang="fr-FR" sz="1600" i="1" dirty="0">
                <a:latin typeface="+mn-lt"/>
                <a:ea typeface="Calibri" pitchFamily="34" charset="0"/>
                <a:cs typeface="Arial" pitchFamily="34" charset="0"/>
              </a:rPr>
              <a:t>Astra-Zeneca </a:t>
            </a:r>
            <a:endParaRPr lang="fr-FR" sz="16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i="1" dirty="0">
                <a:solidFill>
                  <a:srgbClr val="00B0F0"/>
                </a:solidFill>
                <a:latin typeface="+mn-lt"/>
                <a:ea typeface="Calibri" pitchFamily="34" charset="0"/>
                <a:cs typeface="Arial" pitchFamily="34" charset="0"/>
              </a:rPr>
              <a:t>Commission Ad Hoc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rgbClr val="00B0F0"/>
                </a:solidFill>
                <a:latin typeface="+mn-lt"/>
                <a:ea typeface="Calibri" pitchFamily="34" charset="0"/>
                <a:cs typeface="Arial" pitchFamily="34" charset="0"/>
              </a:rPr>
              <a:t>Vice-</a:t>
            </a:r>
            <a:r>
              <a:rPr lang="en-US" b="1" dirty="0" err="1">
                <a:solidFill>
                  <a:srgbClr val="00B0F0"/>
                </a:solidFill>
                <a:latin typeface="+mn-lt"/>
                <a:ea typeface="Calibri" pitchFamily="34" charset="0"/>
                <a:cs typeface="Arial" pitchFamily="34" charset="0"/>
              </a:rPr>
              <a:t>Présidente</a:t>
            </a:r>
            <a:endParaRPr lang="en-US" b="1" dirty="0">
              <a:solidFill>
                <a:srgbClr val="00B0F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2636838"/>
            <a:ext cx="2482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fr-FR" b="1" dirty="0">
                <a:solidFill>
                  <a:srgbClr val="003300"/>
                </a:solidFill>
                <a:latin typeface="+mn-lt"/>
                <a:ea typeface="Calibri" pitchFamily="34" charset="0"/>
                <a:cs typeface="Arial" pitchFamily="34" charset="0"/>
              </a:rPr>
              <a:t>Jocelyne COLIN</a:t>
            </a:r>
          </a:p>
          <a:p>
            <a:pPr algn="ctr" eaLnBrk="0" hangingPunct="0">
              <a:defRPr/>
            </a:pPr>
            <a:r>
              <a:rPr lang="fr-FR" i="1" dirty="0">
                <a:solidFill>
                  <a:srgbClr val="003300"/>
                </a:solidFill>
                <a:latin typeface="+mn-lt"/>
                <a:ea typeface="Calibri" pitchFamily="34" charset="0"/>
                <a:cs typeface="Arial" pitchFamily="34" charset="0"/>
              </a:rPr>
              <a:t>Secrétariat </a:t>
            </a:r>
            <a:r>
              <a:rPr lang="fr-FR" i="1" dirty="0" err="1">
                <a:solidFill>
                  <a:srgbClr val="003300"/>
                </a:solidFill>
                <a:latin typeface="+mn-lt"/>
                <a:ea typeface="Calibri" pitchFamily="34" charset="0"/>
                <a:cs typeface="Arial" pitchFamily="34" charset="0"/>
              </a:rPr>
              <a:t>Infostat</a:t>
            </a:r>
            <a:r>
              <a:rPr lang="fr-FR" i="1" dirty="0">
                <a:solidFill>
                  <a:srgbClr val="003300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33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4743" y="1330123"/>
            <a:ext cx="2808288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Pierre-Yves DEYDIER </a:t>
            </a:r>
          </a:p>
          <a:p>
            <a:pPr algn="ctr">
              <a:defRPr/>
            </a:pPr>
            <a:r>
              <a:rPr lang="fr-FR" sz="1600" i="1" dirty="0"/>
              <a:t>Pfizer </a:t>
            </a:r>
          </a:p>
          <a:p>
            <a:pPr algn="ctr">
              <a:defRPr/>
            </a:pP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Président Infostat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482850" y="188913"/>
            <a:ext cx="6553200" cy="431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da-DK" sz="2400" b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Membres du conseil d’administration</a:t>
            </a:r>
          </a:p>
          <a:p>
            <a:pPr algn="ctr" eaLnBrk="0" hangingPunct="0">
              <a:defRPr/>
            </a:pPr>
            <a:r>
              <a:rPr lang="da-DK" sz="2400" b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et présidents de </a:t>
            </a:r>
            <a:r>
              <a:rPr lang="da-DK" sz="2400" b="1" kern="0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commissions 2015</a:t>
            </a:r>
            <a:endParaRPr lang="da-DK" sz="2400" b="1" kern="0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6" y="1354361"/>
            <a:ext cx="800667" cy="800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94" y="1290510"/>
            <a:ext cx="792088" cy="1192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62" y="3135908"/>
            <a:ext cx="784607" cy="1046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64" y="1193913"/>
            <a:ext cx="853686" cy="1196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800" y="4882728"/>
            <a:ext cx="888902" cy="1333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04" y="3878342"/>
            <a:ext cx="745120" cy="993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19" y="3421043"/>
            <a:ext cx="853123" cy="1143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87" y="2127627"/>
            <a:ext cx="972191" cy="1161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0" y="4466433"/>
            <a:ext cx="1065209" cy="1065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9339" y="5091114"/>
            <a:ext cx="2592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fr-FR" b="1" dirty="0">
                <a:solidFill>
                  <a:srgbClr val="00B050"/>
                </a:solidFill>
                <a:latin typeface="+mn-lt"/>
                <a:ea typeface="Calibri" pitchFamily="34" charset="0"/>
                <a:cs typeface="Arial" pitchFamily="34" charset="0"/>
              </a:rPr>
              <a:t>ISABELLE DARDOUR</a:t>
            </a:r>
            <a:endParaRPr lang="fr-FR" b="1" dirty="0">
              <a:solidFill>
                <a:srgbClr val="00B0F0"/>
              </a:solidFill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fr-FR" sz="1600" i="1" dirty="0">
                <a:latin typeface="+mn-lt"/>
                <a:ea typeface="Calibri" pitchFamily="34" charset="0"/>
                <a:cs typeface="Arial" pitchFamily="34" charset="0"/>
              </a:rPr>
              <a:t>    </a:t>
            </a:r>
            <a:r>
              <a:rPr lang="fr-FR" sz="1600" i="1" dirty="0" err="1">
                <a:latin typeface="+mn-lt"/>
                <a:ea typeface="Calibri" pitchFamily="34" charset="0"/>
                <a:cs typeface="Arial" pitchFamily="34" charset="0"/>
              </a:rPr>
              <a:t>Expanscience</a:t>
            </a:r>
            <a:r>
              <a:rPr lang="fr-FR" sz="1600" i="1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fr-FR" i="1" dirty="0">
                <a:latin typeface="+mn-lt"/>
                <a:ea typeface="Calibri" pitchFamily="34" charset="0"/>
                <a:cs typeface="Arial" pitchFamily="34" charset="0"/>
              </a:rPr>
              <a:t>	</a:t>
            </a:r>
            <a:endParaRPr lang="fr-FR" sz="16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i="1" dirty="0">
                <a:solidFill>
                  <a:srgbClr val="00B050"/>
                </a:solidFill>
                <a:latin typeface="+mn-lt"/>
                <a:ea typeface="Calibri" pitchFamily="34" charset="0"/>
                <a:cs typeface="Arial" pitchFamily="34" charset="0"/>
              </a:rPr>
              <a:t>Commission Ad Hoc</a:t>
            </a:r>
            <a:endParaRPr lang="en-US" dirty="0">
              <a:solidFill>
                <a:srgbClr val="00B0F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563863" y="5342092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Laurent LENGLET </a:t>
            </a:r>
            <a:r>
              <a:rPr lang="fr-FR" sz="1600" i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fr-FR" i="1" dirty="0">
                <a:solidFill>
                  <a:schemeClr val="accent5">
                    <a:lumMod val="50000"/>
                  </a:schemeClr>
                </a:solidFill>
              </a:rPr>
              <a:t>Commission « 3D »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275" y="3860800"/>
            <a:ext cx="2447925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Francis AUDROIN</a:t>
            </a:r>
          </a:p>
          <a:p>
            <a:pPr algn="ctr">
              <a:defRPr/>
            </a:pPr>
            <a:r>
              <a:rPr lang="fr-FR" sz="1600" i="1" dirty="0"/>
              <a:t>Bayer </a:t>
            </a:r>
            <a:r>
              <a:rPr lang="fr-FR" sz="1600" i="1" dirty="0" err="1"/>
              <a:t>Healthcare</a:t>
            </a:r>
            <a:r>
              <a:rPr lang="fr-FR" sz="1600" i="1" dirty="0"/>
              <a:t> </a:t>
            </a:r>
          </a:p>
          <a:p>
            <a:pPr algn="ctr">
              <a:defRPr/>
            </a:pPr>
            <a:r>
              <a:rPr lang="fr-FR" i="1" dirty="0">
                <a:solidFill>
                  <a:schemeClr val="accent2">
                    <a:lumMod val="50000"/>
                  </a:schemeClr>
                </a:solidFill>
              </a:rPr>
              <a:t>Commission Veille</a:t>
            </a:r>
            <a:r>
              <a:rPr lang="fr-FR" sz="1600" dirty="0"/>
              <a:t>	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0998" y="2054820"/>
            <a:ext cx="2303463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432328"/>
                </a:solidFill>
              </a:rPr>
              <a:t>Eliane des Francs</a:t>
            </a:r>
          </a:p>
          <a:p>
            <a:pPr algn="ctr">
              <a:defRPr/>
            </a:pPr>
            <a:r>
              <a:rPr lang="fr-FR" sz="1600" i="1" dirty="0">
                <a:solidFill>
                  <a:srgbClr val="432328"/>
                </a:solidFill>
              </a:rPr>
              <a:t>Présidente d’honneur</a:t>
            </a:r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32138" y="2708275"/>
            <a:ext cx="28797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fr-FR" b="1" dirty="0">
                <a:solidFill>
                  <a:srgbClr val="990033"/>
                </a:solidFill>
                <a:latin typeface="+mn-lt"/>
                <a:ea typeface="Calibri" pitchFamily="34" charset="0"/>
                <a:cs typeface="Arial" pitchFamily="34" charset="0"/>
              </a:rPr>
              <a:t>Marie-Emilie ROUSSEL</a:t>
            </a:r>
          </a:p>
          <a:p>
            <a:pPr algn="ctr" eaLnBrk="0" hangingPunct="0">
              <a:defRPr/>
            </a:pPr>
            <a:r>
              <a:rPr lang="fr-FR" sz="1600" i="1" dirty="0">
                <a:latin typeface="+mn-lt"/>
                <a:ea typeface="Calibri" pitchFamily="34" charset="0"/>
                <a:cs typeface="Arial" pitchFamily="34" charset="0"/>
              </a:rPr>
              <a:t>Léo Pharma</a:t>
            </a:r>
          </a:p>
          <a:p>
            <a:pPr algn="ctr" eaLnBrk="0" hangingPunct="0">
              <a:defRPr/>
            </a:pPr>
            <a:r>
              <a:rPr lang="fr-FR" b="1" dirty="0">
                <a:solidFill>
                  <a:srgbClr val="990033"/>
                </a:solidFill>
                <a:latin typeface="+mn-lt"/>
                <a:ea typeface="Calibri" pitchFamily="34" charset="0"/>
                <a:cs typeface="Arial" pitchFamily="34" charset="0"/>
              </a:rPr>
              <a:t>Commission Quantistat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-19050" y="3602038"/>
            <a:ext cx="31321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dirty="0">
                <a:solidFill>
                  <a:srgbClr val="C00000"/>
                </a:solidFill>
              </a:rPr>
              <a:t>Marie-Pierre GIRONIS </a:t>
            </a:r>
          </a:p>
          <a:p>
            <a:pPr algn="ctr" eaLnBrk="1" hangingPunct="1"/>
            <a:r>
              <a:rPr lang="fr-FR" altLang="fr-FR" sz="1600" i="1" dirty="0"/>
              <a:t>Pierre-Fabre </a:t>
            </a:r>
            <a:endParaRPr lang="fr-FR" altLang="fr-FR" sz="1600" dirty="0"/>
          </a:p>
          <a:p>
            <a:pPr algn="ctr" eaLnBrk="1" hangingPunct="1"/>
            <a:r>
              <a:rPr lang="fr-FR" altLang="fr-FR" dirty="0">
                <a:solidFill>
                  <a:srgbClr val="C00000"/>
                </a:solidFill>
              </a:rPr>
              <a:t>Commission </a:t>
            </a:r>
            <a:r>
              <a:rPr lang="fr-FR" altLang="fr-FR" dirty="0" err="1">
                <a:solidFill>
                  <a:srgbClr val="C00000"/>
                </a:solidFill>
              </a:rPr>
              <a:t>quantistat</a:t>
            </a:r>
            <a:endParaRPr lang="fr-FR" altLang="fr-FR" i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fr-FR" altLang="fr-FR" b="1" i="1" dirty="0" smtClean="0">
                <a:solidFill>
                  <a:srgbClr val="C00000"/>
                </a:solidFill>
              </a:rPr>
              <a:t>Trésorière</a:t>
            </a:r>
            <a:endParaRPr lang="fr-FR" altLang="fr-FR" b="1" dirty="0">
              <a:solidFill>
                <a:srgbClr val="C00000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85" y="3950964"/>
            <a:ext cx="1044776" cy="1445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6" name="Rectangle 3"/>
          <p:cNvSpPr>
            <a:spLocks noChangeArrowheads="1"/>
          </p:cNvSpPr>
          <p:nvPr/>
        </p:nvSpPr>
        <p:spPr bwMode="auto">
          <a:xfrm>
            <a:off x="6191250" y="4849813"/>
            <a:ext cx="29527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rgbClr val="FF6600"/>
                </a:solidFill>
              </a:rPr>
              <a:t>Christophe de GASPERI </a:t>
            </a:r>
            <a:r>
              <a:rPr lang="fr-FR" altLang="fr-FR" sz="1600" i="1" dirty="0"/>
              <a:t> </a:t>
            </a:r>
          </a:p>
          <a:p>
            <a:pPr algn="ctr" eaLnBrk="1" hangingPunct="1"/>
            <a:r>
              <a:rPr lang="fr-FR" altLang="fr-FR" sz="1600" i="1" dirty="0"/>
              <a:t>LFB </a:t>
            </a:r>
          </a:p>
          <a:p>
            <a:pPr algn="ctr" eaLnBrk="1" hangingPunct="1"/>
            <a:r>
              <a:rPr lang="fr-FR" altLang="fr-FR" dirty="0">
                <a:solidFill>
                  <a:srgbClr val="FF6600"/>
                </a:solidFill>
              </a:rPr>
              <a:t>Commission Ciblage</a:t>
            </a:r>
            <a:r>
              <a:rPr lang="fr-FR" altLang="fr-FR" i="1" dirty="0">
                <a:solidFill>
                  <a:srgbClr val="FF6600"/>
                </a:solidFill>
              </a:rPr>
              <a:t> </a:t>
            </a:r>
          </a:p>
          <a:p>
            <a:pPr algn="ctr" eaLnBrk="1" hangingPunct="1"/>
            <a:endParaRPr lang="fr-FR" altLang="fr-FR" sz="16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0675" y="2246313"/>
            <a:ext cx="8712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en-GB" altLang="en-GB" sz="2600">
              <a:solidFill>
                <a:schemeClr val="accent1"/>
              </a:solidFill>
            </a:endParaRPr>
          </a:p>
        </p:txBody>
      </p:sp>
      <p:pic>
        <p:nvPicPr>
          <p:cNvPr id="4099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060575"/>
            <a:ext cx="29622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		06 66 87 20 20 		jocelyne.colin@infostatsante.org		                                                                Tous droits réservés</a:t>
            </a:r>
          </a:p>
          <a:p>
            <a:pPr eaLnBrk="1" hangingPunct="1">
              <a:defRPr/>
            </a:pPr>
            <a:r>
              <a:rPr lang="fr-F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  <a:endParaRPr 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63688" y="39330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Commission Veille</a:t>
            </a:r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5976516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250461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0675" y="2246313"/>
            <a:ext cx="8712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GB" sz="260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		06 66 87 20 20 		jocelyne.colin@infostatsante.org		                                                                Tous droits réservés</a:t>
            </a:r>
          </a:p>
          <a:p>
            <a:pPr eaLnBrk="1" hangingPunct="1">
              <a:defRPr/>
            </a:pPr>
            <a:r>
              <a:rPr lang="fr-F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  <a:endParaRPr 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ZoneTexte 3"/>
          <p:cNvSpPr txBox="1">
            <a:spLocks noChangeArrowheads="1"/>
          </p:cNvSpPr>
          <p:nvPr/>
        </p:nvSpPr>
        <p:spPr bwMode="auto">
          <a:xfrm>
            <a:off x="1873250" y="1843088"/>
            <a:ext cx="649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PROCHAINS RENDEZ-VOUS…on voit ça ensemble, vite !!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81138"/>
            <a:ext cx="15589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ZoneTexte 12"/>
          <p:cNvSpPr txBox="1">
            <a:spLocks noChangeArrowheads="1"/>
          </p:cNvSpPr>
          <p:nvPr/>
        </p:nvSpPr>
        <p:spPr bwMode="auto">
          <a:xfrm>
            <a:off x="314325" y="2924175"/>
            <a:ext cx="8640763" cy="16319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 b="1" u="sng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chemeClr val="bg1"/>
                </a:solidFill>
              </a:rPr>
              <a:t>THEMATIQUES PROPOSEES</a:t>
            </a:r>
            <a:r>
              <a:rPr lang="fr-FR" altLang="fr-FR" sz="2000" b="1">
                <a:solidFill>
                  <a:schemeClr val="bg1"/>
                </a:solidFill>
              </a:rPr>
              <a:t> :	 &amp; Veille et Réseaux Sociaux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bg1"/>
                </a:solidFill>
              </a:rPr>
              <a:t>				 &amp; Veille et Market Access – Articulation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bg1"/>
                </a:solidFill>
              </a:rPr>
              <a:t>				 &amp; Vos propositions…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chemeClr val="bg1"/>
              </a:solidFill>
            </a:endParaRPr>
          </a:p>
        </p:txBody>
      </p:sp>
      <p:pic>
        <p:nvPicPr>
          <p:cNvPr id="4104" name="Picture 5" descr="U:\Personal Data\Personnel\Francis AUDRO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938713"/>
            <a:ext cx="8731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2306638" y="4160838"/>
            <a:ext cx="2243137" cy="790575"/>
          </a:xfrm>
          <a:prstGeom prst="wedgeEllipseCallout">
            <a:avLst>
              <a:gd name="adj1" fmla="val -90947"/>
              <a:gd name="adj2" fmla="val 102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Hello !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Je suis joignable au 06 19 18 29 67 !</a:t>
            </a:r>
          </a:p>
        </p:txBody>
      </p:sp>
      <p:pic>
        <p:nvPicPr>
          <p:cNvPr id="410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4295">
            <a:off x="4329113" y="4641850"/>
            <a:ext cx="2006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ZoneTexte 3"/>
          <p:cNvSpPr txBox="1">
            <a:spLocks noChangeArrowheads="1"/>
          </p:cNvSpPr>
          <p:nvPr/>
        </p:nvSpPr>
        <p:spPr bwMode="auto">
          <a:xfrm rot="-281927">
            <a:off x="2849563" y="5448300"/>
            <a:ext cx="4776787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N’hésitez plus : prennez le train la Veille !!</a:t>
            </a:r>
          </a:p>
        </p:txBody>
      </p:sp>
      <p:sp>
        <p:nvSpPr>
          <p:cNvPr id="4108" name="ZoneTexte 3"/>
          <p:cNvSpPr txBox="1">
            <a:spLocks noChangeArrowheads="1"/>
          </p:cNvSpPr>
          <p:nvPr/>
        </p:nvSpPr>
        <p:spPr bwMode="auto">
          <a:xfrm>
            <a:off x="4125913" y="34131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en-US" sz="2400" b="1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LA COMMISSION VEILLE</a:t>
            </a:r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5976516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2471530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0675" y="2246313"/>
            <a:ext cx="8712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en-GB" altLang="en-GB" sz="2600">
              <a:solidFill>
                <a:schemeClr val="accent1"/>
              </a:solidFill>
            </a:endParaRPr>
          </a:p>
        </p:txBody>
      </p:sp>
      <p:pic>
        <p:nvPicPr>
          <p:cNvPr id="4099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060575"/>
            <a:ext cx="29622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		06 66 87 20 20 		jocelyne.colin@infostatsante.org		                                                                Tous droits réservés</a:t>
            </a:r>
          </a:p>
          <a:p>
            <a:pPr eaLnBrk="1" hangingPunct="1">
              <a:defRPr/>
            </a:pPr>
            <a:r>
              <a:rPr lang="fr-F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  <a:endParaRPr 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63688" y="39330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Commission Digitale</a:t>
            </a:r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5976516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641312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0675" y="2246313"/>
            <a:ext cx="8712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GB" sz="260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		06 66 87 20 20 		jocelyne.colin@infostatsante.org		                                                                Tous droits réservés</a:t>
            </a:r>
          </a:p>
          <a:p>
            <a:pPr eaLnBrk="1" hangingPunct="1">
              <a:defRPr/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</a:p>
        </p:txBody>
      </p:sp>
      <p:grpSp>
        <p:nvGrpSpPr>
          <p:cNvPr id="4100" name="Groupe 4"/>
          <p:cNvGrpSpPr>
            <a:grpSpLocks/>
          </p:cNvGrpSpPr>
          <p:nvPr/>
        </p:nvGrpSpPr>
        <p:grpSpPr bwMode="auto">
          <a:xfrm>
            <a:off x="7289800" y="260350"/>
            <a:ext cx="1800225" cy="647700"/>
            <a:chOff x="1115616" y="980728"/>
            <a:chExt cx="6444778" cy="2066421"/>
          </a:xfrm>
        </p:grpSpPr>
        <p:pic>
          <p:nvPicPr>
            <p:cNvPr id="410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980728"/>
              <a:ext cx="6444778" cy="206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378531" y="980728"/>
              <a:ext cx="147764" cy="141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sp>
        <p:nvSpPr>
          <p:cNvPr id="4101" name="ZoneTexte 8"/>
          <p:cNvSpPr txBox="1">
            <a:spLocks noChangeArrowheads="1"/>
          </p:cNvSpPr>
          <p:nvPr/>
        </p:nvSpPr>
        <p:spPr bwMode="auto">
          <a:xfrm>
            <a:off x="2627313" y="303213"/>
            <a:ext cx="417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COMMISSION DIGITALE</a:t>
            </a:r>
          </a:p>
        </p:txBody>
      </p:sp>
      <p:sp>
        <p:nvSpPr>
          <p:cNvPr id="4102" name="ZoneTexte 1"/>
          <p:cNvSpPr txBox="1">
            <a:spLocks noChangeArrowheads="1"/>
          </p:cNvSpPr>
          <p:nvPr/>
        </p:nvSpPr>
        <p:spPr bwMode="auto">
          <a:xfrm>
            <a:off x="34925" y="1268413"/>
            <a:ext cx="3024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u="sng"/>
              <a:t>Président de la Commission</a:t>
            </a:r>
          </a:p>
        </p:txBody>
      </p:sp>
      <p:pic>
        <p:nvPicPr>
          <p:cNvPr id="4103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28775"/>
            <a:ext cx="900113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ZoneTexte 2"/>
          <p:cNvSpPr txBox="1">
            <a:spLocks noChangeArrowheads="1"/>
          </p:cNvSpPr>
          <p:nvPr/>
        </p:nvSpPr>
        <p:spPr bwMode="auto">
          <a:xfrm>
            <a:off x="1116013" y="1628775"/>
            <a:ext cx="12350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Laurent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LENGLET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(BMS)</a:t>
            </a:r>
          </a:p>
        </p:txBody>
      </p:sp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34925" y="3087688"/>
            <a:ext cx="3308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1600" u="sng" dirty="0" smtClean="0"/>
              <a:t>Exemples de sujets abordés</a:t>
            </a:r>
            <a:endParaRPr lang="fr-FR" altLang="fr-FR" sz="400" u="sng" dirty="0" smtClean="0"/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fr-FR" altLang="fr-FR" sz="200" u="sng" dirty="0" smtClean="0"/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fr-FR" altLang="fr-FR" sz="500" u="sng" dirty="0" smtClean="0"/>
          </a:p>
          <a:p>
            <a:pPr marL="171450" indent="-171450" algn="just">
              <a:spcBef>
                <a:spcPct val="0"/>
              </a:spcBef>
              <a:buFontTx/>
              <a:buChar char="-"/>
              <a:defRPr/>
            </a:pPr>
            <a:r>
              <a:rPr lang="fr-FR" altLang="fr-FR" sz="1000" dirty="0" smtClean="0"/>
              <a:t>Quelle est la stratégie de collecte des </a:t>
            </a:r>
            <a:r>
              <a:rPr lang="fr-FR" altLang="fr-FR" sz="1000" dirty="0" err="1" smtClean="0"/>
              <a:t>ePermissions</a:t>
            </a:r>
            <a:r>
              <a:rPr lang="fr-FR" altLang="fr-FR" sz="1000" dirty="0" smtClean="0"/>
              <a:t> (</a:t>
            </a:r>
            <a:r>
              <a:rPr lang="fr-FR" altLang="fr-FR" sz="1000" dirty="0" err="1" smtClean="0"/>
              <a:t>opt</a:t>
            </a:r>
            <a:r>
              <a:rPr lang="fr-FR" altLang="fr-FR" sz="1000" dirty="0" smtClean="0"/>
              <a:t>-in, </a:t>
            </a:r>
            <a:r>
              <a:rPr lang="fr-FR" altLang="fr-FR" sz="1000" dirty="0" err="1" smtClean="0"/>
              <a:t>opt</a:t>
            </a:r>
            <a:r>
              <a:rPr lang="fr-FR" altLang="fr-FR" sz="1000" dirty="0" smtClean="0"/>
              <a:t>-out) à mettre en place et, lorsque celle-ci existe, comment la rationnaliser ?</a:t>
            </a:r>
            <a:endParaRPr lang="fr-FR" altLang="fr-FR" sz="200" dirty="0" smtClean="0"/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fr-FR" altLang="fr-FR" sz="100" dirty="0" smtClean="0"/>
          </a:p>
          <a:p>
            <a:pPr marL="171450" indent="-171450" algn="just">
              <a:spcBef>
                <a:spcPct val="0"/>
              </a:spcBef>
              <a:buFontTx/>
              <a:buChar char="-"/>
              <a:defRPr/>
            </a:pPr>
            <a:r>
              <a:rPr lang="fr-FR" altLang="fr-FR" sz="1000" dirty="0" smtClean="0">
                <a:solidFill>
                  <a:srgbClr val="FF9900"/>
                </a:solidFill>
              </a:rPr>
              <a:t>Quel est le « ROI » des campagnes digitales : quels sont les </a:t>
            </a:r>
            <a:r>
              <a:rPr lang="fr-FR" altLang="fr-FR" sz="1000" dirty="0" err="1" smtClean="0">
                <a:solidFill>
                  <a:srgbClr val="FF9900"/>
                </a:solidFill>
              </a:rPr>
              <a:t>KPIs</a:t>
            </a:r>
            <a:r>
              <a:rPr lang="fr-FR" altLang="fr-FR" sz="1000" dirty="0" smtClean="0">
                <a:solidFill>
                  <a:srgbClr val="FF9900"/>
                </a:solidFill>
              </a:rPr>
              <a:t> clefs à définir et à suivre par type de canal ?</a:t>
            </a:r>
            <a:endParaRPr lang="fr-FR" altLang="fr-FR" sz="100" dirty="0" smtClean="0">
              <a:solidFill>
                <a:srgbClr val="FF99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1000" dirty="0" smtClean="0"/>
              <a:t>- Comment mieux connaître le Client – et notamment ses attentes en terme de Digital - au travers des données disponibles et collectées dans les outils de CRM ?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1000" dirty="0" smtClean="0">
                <a:solidFill>
                  <a:srgbClr val="FF9900"/>
                </a:solidFill>
              </a:rPr>
              <a:t>- Comment concilier l’agilité du digital avec la rigidité du cadre de validation juridique/médicale/réglementaire ? (invitation des départements concernés dans les prochaines réunions)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1000" dirty="0" smtClean="0"/>
              <a:t>- Comment impliquer les forces de vente dans les programmes/projets digitaux afin de lever la crainte du digital qui est toujours présente ?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1000" b="1" dirty="0" smtClean="0">
                <a:solidFill>
                  <a:srgbClr val="FF9900"/>
                </a:solidFill>
              </a:rPr>
              <a:t>…….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35375" y="1268413"/>
            <a:ext cx="504031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Partager et échanger autour de sujets « digitaux » qui concernent nos organisations et qui ont un rapport avec la gestion des données</a:t>
            </a:r>
          </a:p>
          <a:p>
            <a:pPr>
              <a:defRPr/>
            </a:pPr>
            <a:endParaRPr lang="fr-FR" sz="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ou 4 réunions / an (en présentiel ou par téléconférence)</a:t>
            </a:r>
          </a:p>
          <a:p>
            <a:pPr>
              <a:defRPr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35375" y="4214813"/>
            <a:ext cx="5040313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Actualité 2016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 réunion de la commission à fixer début mai</a:t>
            </a:r>
          </a:p>
          <a:p>
            <a:pPr>
              <a:defRPr/>
            </a:pPr>
            <a:endParaRPr lang="fr-FR" sz="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Valider la liste des sujets à traiter</a:t>
            </a:r>
          </a:p>
          <a:p>
            <a:pPr>
              <a:defRPr/>
            </a:pPr>
            <a:endParaRPr lang="fr-FR" sz="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Réaliser un « Etat des lieux » du Digital dans nos organisations : composition des structures, place, rattachement (local ou worldwide)…</a:t>
            </a:r>
          </a:p>
          <a:p>
            <a:pPr>
              <a:defRPr/>
            </a:pPr>
            <a:endParaRPr lang="fr-FR" sz="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Réfléchir à un plan de médiatisation du site Infostat</a:t>
            </a:r>
          </a:p>
          <a:p>
            <a:pPr>
              <a:defRPr/>
            </a:pPr>
            <a:endParaRPr lang="fr-FR" sz="1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35375" y="2898775"/>
            <a:ext cx="50403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Bilan 2015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réunions : Juillet et Décembre 2015</a:t>
            </a:r>
          </a:p>
          <a:p>
            <a:pPr>
              <a:defRPr/>
            </a:pPr>
            <a:endParaRPr lang="fr-FR" sz="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 commission qui doit encore s’étoffer en terme de participants </a:t>
            </a:r>
          </a:p>
          <a:p>
            <a:pPr>
              <a:defRPr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6174784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2275622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contenu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altLang="fr-FR" sz="2400" b="1" dirty="0" smtClean="0"/>
              <a:t>En conclusion, 2015 une année </a:t>
            </a:r>
            <a:r>
              <a:rPr lang="fr-FR" altLang="fr-FR" sz="2400" b="1" dirty="0" smtClean="0">
                <a:solidFill>
                  <a:srgbClr val="FF6600"/>
                </a:solidFill>
              </a:rPr>
              <a:t>riche !!</a:t>
            </a:r>
          </a:p>
          <a:p>
            <a:pPr>
              <a:buFontTx/>
              <a:buNone/>
            </a:pPr>
            <a:endParaRPr lang="fr-FR" altLang="fr-FR" sz="1800" b="1" dirty="0" smtClean="0">
              <a:solidFill>
                <a:srgbClr val="FF6600"/>
              </a:solidFill>
            </a:endParaRPr>
          </a:p>
          <a:p>
            <a:pPr algn="ctr">
              <a:buFontTx/>
              <a:buNone/>
            </a:pPr>
            <a:r>
              <a:rPr lang="fr-FR" altLang="fr-FR" sz="2400" dirty="0" smtClean="0"/>
              <a:t>De nombreuses challenges mais aussi de nombreuses réalisations dont on peut s’enorgueillir :</a:t>
            </a:r>
          </a:p>
          <a:p>
            <a:pPr>
              <a:buFontTx/>
              <a:buNone/>
            </a:pPr>
            <a:endParaRPr lang="fr-FR" altLang="fr-FR" sz="1500" dirty="0" smtClean="0"/>
          </a:p>
          <a:p>
            <a:pPr lvl="1">
              <a:buClr>
                <a:srgbClr val="FF6600"/>
              </a:buClr>
              <a:buFont typeface="Wingdings" pitchFamily="2" charset="2"/>
              <a:buChar char="Ø"/>
            </a:pPr>
            <a:r>
              <a:rPr lang="fr-FR" altLang="fr-FR" sz="2400" dirty="0" smtClean="0"/>
              <a:t>Le maintien de toutes nos </a:t>
            </a:r>
            <a:r>
              <a:rPr lang="fr-FR" altLang="fr-FR" sz="2400" dirty="0" smtClean="0">
                <a:solidFill>
                  <a:srgbClr val="FF6600"/>
                </a:solidFill>
              </a:rPr>
              <a:t>«activités historiques»</a:t>
            </a:r>
          </a:p>
          <a:p>
            <a:pPr lvl="1">
              <a:buClr>
                <a:srgbClr val="FF6600"/>
              </a:buClr>
              <a:buFont typeface="Wingdings" pitchFamily="2" charset="2"/>
              <a:buChar char="Ø"/>
            </a:pPr>
            <a:r>
              <a:rPr lang="fr-FR" altLang="fr-FR" sz="2400" dirty="0" smtClean="0"/>
              <a:t>L’enrichissement de notre </a:t>
            </a:r>
            <a:r>
              <a:rPr lang="fr-FR" altLang="fr-FR" sz="2400" dirty="0"/>
              <a:t>nouveau</a:t>
            </a:r>
            <a:r>
              <a:rPr lang="fr-FR" altLang="fr-FR" sz="2400" dirty="0" smtClean="0">
                <a:solidFill>
                  <a:srgbClr val="FF6600"/>
                </a:solidFill>
              </a:rPr>
              <a:t> site</a:t>
            </a:r>
            <a:r>
              <a:rPr lang="fr-FR" altLang="fr-FR" sz="2400" dirty="0" smtClean="0"/>
              <a:t> plus convivial </a:t>
            </a:r>
          </a:p>
          <a:p>
            <a:pPr lvl="1">
              <a:buClr>
                <a:srgbClr val="FF6600"/>
              </a:buClr>
              <a:buFont typeface="Wingdings" pitchFamily="2" charset="2"/>
              <a:buChar char="Ø"/>
            </a:pPr>
            <a:r>
              <a:rPr lang="fr-FR" altLang="fr-FR" sz="2400" dirty="0" smtClean="0"/>
              <a:t>De nouvelles </a:t>
            </a:r>
            <a:r>
              <a:rPr lang="fr-FR" altLang="fr-FR" sz="2400" dirty="0" smtClean="0">
                <a:solidFill>
                  <a:srgbClr val="FF6600"/>
                </a:solidFill>
              </a:rPr>
              <a:t>thématiques </a:t>
            </a:r>
            <a:r>
              <a:rPr lang="fr-FR" altLang="fr-FR" sz="2400" dirty="0" smtClean="0"/>
              <a:t>abordées</a:t>
            </a:r>
            <a:r>
              <a:rPr lang="fr-FR" altLang="fr-FR" sz="2400" dirty="0" smtClean="0">
                <a:solidFill>
                  <a:srgbClr val="FF6600"/>
                </a:solidFill>
              </a:rPr>
              <a:t> </a:t>
            </a:r>
          </a:p>
          <a:p>
            <a:pPr lvl="1">
              <a:buClr>
                <a:srgbClr val="FF6600"/>
              </a:buClr>
              <a:buFont typeface="Wingdings" pitchFamily="2" charset="2"/>
              <a:buChar char="Ø"/>
            </a:pPr>
            <a:r>
              <a:rPr lang="fr-FR" altLang="fr-FR" sz="2400" dirty="0" smtClean="0"/>
              <a:t>Des </a:t>
            </a:r>
            <a:r>
              <a:rPr lang="fr-FR" altLang="fr-FR" sz="2400" dirty="0" smtClean="0">
                <a:solidFill>
                  <a:srgbClr val="FF6600"/>
                </a:solidFill>
              </a:rPr>
              <a:t>partenariats</a:t>
            </a:r>
            <a:r>
              <a:rPr lang="fr-FR" altLang="fr-FR" sz="2400" dirty="0" smtClean="0"/>
              <a:t> qui se renforcent </a:t>
            </a:r>
          </a:p>
          <a:p>
            <a:pPr lvl="1">
              <a:buClr>
                <a:srgbClr val="FF6600"/>
              </a:buClr>
              <a:buFont typeface="Wingdings" pitchFamily="2" charset="2"/>
              <a:buChar char="Ø"/>
            </a:pPr>
            <a:r>
              <a:rPr lang="fr-FR" altLang="fr-FR" sz="2400" dirty="0" smtClean="0"/>
              <a:t>Une situation </a:t>
            </a:r>
            <a:r>
              <a:rPr lang="fr-FR" altLang="fr-FR" sz="2400" dirty="0" smtClean="0">
                <a:solidFill>
                  <a:srgbClr val="FF6600"/>
                </a:solidFill>
              </a:rPr>
              <a:t>financière</a:t>
            </a:r>
            <a:r>
              <a:rPr lang="fr-FR" altLang="fr-FR" sz="2400" dirty="0" smtClean="0"/>
              <a:t> </a:t>
            </a:r>
            <a:r>
              <a:rPr lang="fr-FR" altLang="fr-FR" sz="2400" dirty="0" smtClean="0"/>
              <a:t>saine</a:t>
            </a:r>
          </a:p>
          <a:p>
            <a:pPr lvl="1">
              <a:buClr>
                <a:srgbClr val="FF6600"/>
              </a:buClr>
              <a:buFont typeface="Wingdings" pitchFamily="2" charset="2"/>
              <a:buChar char="Ø"/>
            </a:pPr>
            <a:endParaRPr lang="fr-FR" altLang="fr-FR" sz="1500" dirty="0" smtClean="0">
              <a:solidFill>
                <a:srgbClr val="FF6600"/>
              </a:solidFill>
            </a:endParaRPr>
          </a:p>
          <a:p>
            <a:pPr algn="ctr">
              <a:buFontTx/>
              <a:buNone/>
            </a:pPr>
            <a:r>
              <a:rPr lang="fr-FR" altLang="fr-FR" sz="2400" b="1" dirty="0" smtClean="0"/>
              <a:t>Qui augurent d’une année 2016 </a:t>
            </a:r>
            <a:r>
              <a:rPr lang="fr-FR" altLang="fr-FR" sz="2400" b="1" dirty="0" smtClean="0">
                <a:solidFill>
                  <a:srgbClr val="FF6600"/>
                </a:solidFill>
              </a:rPr>
              <a:t>encore plus riche !!!</a:t>
            </a:r>
            <a:endParaRPr lang="fr-FR" altLang="fr-FR" sz="2400" dirty="0" smtClean="0"/>
          </a:p>
        </p:txBody>
      </p:sp>
      <p:sp>
        <p:nvSpPr>
          <p:cNvPr id="6349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fr-FR" sz="3200" b="1" dirty="0" smtClean="0">
                <a:solidFill>
                  <a:srgbClr val="FF9900"/>
                </a:solidFill>
              </a:rPr>
              <a:t>Notre </a:t>
            </a:r>
            <a:r>
              <a:rPr lang="en-US" altLang="fr-FR" sz="3200" b="1" dirty="0" err="1" smtClean="0">
                <a:solidFill>
                  <a:srgbClr val="FF9900"/>
                </a:solidFill>
              </a:rPr>
              <a:t>Bilan</a:t>
            </a:r>
            <a:r>
              <a:rPr lang="en-US" altLang="fr-FR" sz="3200" b="1" dirty="0" smtClean="0">
                <a:solidFill>
                  <a:srgbClr val="FF9900"/>
                </a:solidFill>
              </a:rPr>
              <a:t> 2015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6120532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859757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24175"/>
            <a:ext cx="7772400" cy="1470025"/>
          </a:xfrm>
        </p:spPr>
        <p:txBody>
          <a:bodyPr/>
          <a:lstStyle/>
          <a:p>
            <a:r>
              <a:rPr lang="fr-FR" altLang="fr-FR" sz="4800" b="1" dirty="0" smtClean="0">
                <a:solidFill>
                  <a:srgbClr val="FF6600"/>
                </a:solidFill>
              </a:rPr>
              <a:t/>
            </a:r>
            <a:br>
              <a:rPr lang="fr-FR" altLang="fr-FR" sz="4800" b="1" dirty="0" smtClean="0">
                <a:solidFill>
                  <a:srgbClr val="FF6600"/>
                </a:solidFill>
              </a:rPr>
            </a:br>
            <a:r>
              <a:rPr lang="fr-FR" altLang="fr-FR" sz="4800" b="1" dirty="0" smtClean="0">
                <a:solidFill>
                  <a:srgbClr val="FF6600"/>
                </a:solidFill>
              </a:rPr>
              <a:t>NOS PRIORITES &amp; OBJECTIFS 2016</a:t>
            </a:r>
            <a:br>
              <a:rPr lang="fr-FR" altLang="fr-FR" sz="4800" b="1" dirty="0" smtClean="0">
                <a:solidFill>
                  <a:srgbClr val="FF6600"/>
                </a:solidFill>
              </a:rPr>
            </a:br>
            <a:r>
              <a:rPr lang="fr-FR" altLang="fr-FR" sz="4800" b="1" dirty="0" smtClean="0">
                <a:solidFill>
                  <a:srgbClr val="FF6600"/>
                </a:solidFill>
              </a:rPr>
              <a:t/>
            </a:r>
            <a:br>
              <a:rPr lang="fr-FR" altLang="fr-FR" sz="4800" b="1" dirty="0" smtClean="0">
                <a:solidFill>
                  <a:srgbClr val="FF6600"/>
                </a:solidFill>
              </a:rPr>
            </a:br>
            <a:endParaRPr lang="da-DK" altLang="fr-FR" sz="4800" b="1" dirty="0" smtClean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00338" y="333375"/>
            <a:ext cx="4319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2015</a:t>
            </a:r>
            <a:endParaRPr lang="da-DK" sz="3200" b="1" kern="0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5976516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2033952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6"/>
          <p:cNvSpPr txBox="1">
            <a:spLocks/>
          </p:cNvSpPr>
          <p:nvPr/>
        </p:nvSpPr>
        <p:spPr bwMode="auto">
          <a:xfrm>
            <a:off x="3132138" y="358775"/>
            <a:ext cx="4824412" cy="431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 sz="3200" b="1" kern="0" dirty="0" smtClean="0">
                <a:solidFill>
                  <a:srgbClr val="FF9900"/>
                </a:solidFill>
              </a:rPr>
              <a:t>                 Priorités 2016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400" b="1" dirty="0" smtClean="0">
                <a:solidFill>
                  <a:srgbClr val="FF6600"/>
                </a:solidFill>
              </a:rPr>
              <a:t>Rencontrer nos principaux prestataires pour comprendre </a:t>
            </a:r>
            <a:r>
              <a:rPr lang="fr-FR" sz="2400" b="1" dirty="0">
                <a:solidFill>
                  <a:srgbClr val="FF6600"/>
                </a:solidFill>
              </a:rPr>
              <a:t>leurs nouveaux périmètres d’activité: </a:t>
            </a:r>
            <a:r>
              <a:rPr lang="fr-FR" sz="2400" b="1" dirty="0" smtClean="0"/>
              <a:t>IMS, </a:t>
            </a:r>
            <a:r>
              <a:rPr lang="fr-FR" sz="2000" b="1" dirty="0" smtClean="0"/>
              <a:t>CEGEDIM, Gers SAS, </a:t>
            </a:r>
            <a:r>
              <a:rPr lang="fr-FR" sz="2000" b="1" dirty="0" err="1" smtClean="0"/>
              <a:t>OpenHealth</a:t>
            </a:r>
            <a:r>
              <a:rPr lang="fr-FR" sz="2000" b="1" dirty="0" smtClean="0"/>
              <a:t>….</a:t>
            </a:r>
            <a:r>
              <a:rPr lang="fr-FR" sz="20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fr-FR" sz="2000" b="1" dirty="0">
              <a:ea typeface="+mn-ea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400" b="1" dirty="0" smtClean="0">
                <a:solidFill>
                  <a:srgbClr val="FF6600"/>
                </a:solidFill>
              </a:rPr>
              <a:t>Evaluer les impacts pour nos adhérents: </a:t>
            </a:r>
            <a:r>
              <a:rPr lang="fr-FR" sz="2000" b="1" dirty="0"/>
              <a:t>situation de </a:t>
            </a:r>
            <a:r>
              <a:rPr lang="fr-FR" sz="2000" b="1" dirty="0" smtClean="0"/>
              <a:t>monopole</a:t>
            </a:r>
            <a:r>
              <a:rPr lang="fr-FR" sz="2000" b="1" dirty="0"/>
              <a:t>, politique tarifaire…. </a:t>
            </a:r>
            <a:endParaRPr lang="fr-FR" sz="2000" b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2000" b="1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2000" b="1" dirty="0" smtClean="0"/>
          </a:p>
          <a:p>
            <a:pPr marL="0" indent="0" algn="ctr">
              <a:buFontTx/>
              <a:buNone/>
              <a:defRPr/>
            </a:pPr>
            <a:r>
              <a:rPr lang="fr-FR" sz="2000" b="1" dirty="0"/>
              <a:t>D</a:t>
            </a:r>
            <a:r>
              <a:rPr lang="fr-FR" sz="2000" b="1" dirty="0" smtClean="0"/>
              <a:t>ans ce nouveau contexte</a:t>
            </a:r>
          </a:p>
          <a:p>
            <a:pPr marL="0" indent="0" algn="ctr">
              <a:buFontTx/>
              <a:buNone/>
              <a:defRPr/>
            </a:pPr>
            <a:r>
              <a:rPr lang="fr-FR" sz="2000" b="1" dirty="0" err="1" smtClean="0"/>
              <a:t>Infostat</a:t>
            </a:r>
            <a:r>
              <a:rPr lang="fr-FR" sz="2000" b="1" dirty="0" smtClean="0"/>
              <a:t> se doit de faire le trait d’union entre ses adhérents et ces prestataires</a:t>
            </a:r>
            <a:endParaRPr lang="fr-FR" sz="2400" b="1" dirty="0" smtClean="0">
              <a:solidFill>
                <a:srgbClr val="FF6600"/>
              </a:solidFill>
            </a:endParaRPr>
          </a:p>
          <a:p>
            <a:pPr>
              <a:defRPr/>
            </a:pPr>
            <a:endParaRPr lang="fr-FR" sz="1600" dirty="0" smtClean="0"/>
          </a:p>
          <a:p>
            <a:pPr lvl="1">
              <a:buFontTx/>
              <a:buNone/>
              <a:defRPr/>
            </a:pPr>
            <a:endParaRPr lang="fr-FR" sz="1400" dirty="0"/>
          </a:p>
        </p:txBody>
      </p:sp>
      <p:sp>
        <p:nvSpPr>
          <p:cNvPr id="13" name="Flèche vers le bas 12"/>
          <p:cNvSpPr/>
          <p:nvPr/>
        </p:nvSpPr>
        <p:spPr>
          <a:xfrm>
            <a:off x="3995738" y="3789040"/>
            <a:ext cx="935037" cy="431800"/>
          </a:xfrm>
          <a:prstGeom prst="down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211638" y="6453188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 smtClean="0"/>
              <a:t>Assemblée Générale 15 mars 2016</a:t>
            </a:r>
          </a:p>
        </p:txBody>
      </p:sp>
    </p:spTree>
    <p:extLst>
      <p:ext uri="{BB962C8B-B14F-4D97-AF65-F5344CB8AC3E}">
        <p14:creationId xmlns:p14="http://schemas.microsoft.com/office/powerpoint/2010/main" val="3570045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fr-FR" altLang="fr-FR" sz="2000" dirty="0" smtClean="0"/>
              <a:t>Préserver une situation </a:t>
            </a:r>
            <a:r>
              <a:rPr lang="fr-FR" altLang="fr-FR" sz="2000" b="1" dirty="0">
                <a:solidFill>
                  <a:srgbClr val="FF6600"/>
                </a:solidFill>
              </a:rPr>
              <a:t>financière</a:t>
            </a:r>
            <a:r>
              <a:rPr lang="fr-FR" altLang="fr-FR" sz="2000" dirty="0" smtClean="0"/>
              <a:t> saine :</a:t>
            </a:r>
            <a:endParaRPr lang="fr-FR" altLang="fr-FR" sz="1800" dirty="0" smtClean="0"/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/>
              <a:t>Renforcement de nos </a:t>
            </a:r>
            <a:r>
              <a:rPr lang="fr-FR" altLang="fr-FR" sz="1600" b="1" dirty="0">
                <a:solidFill>
                  <a:srgbClr val="FF6600"/>
                </a:solidFill>
              </a:rPr>
              <a:t>partenariats</a:t>
            </a:r>
            <a:r>
              <a:rPr lang="fr-FR" altLang="fr-FR" sz="1600" dirty="0" smtClean="0"/>
              <a:t>.</a:t>
            </a:r>
            <a:endParaRPr lang="fr-FR" altLang="fr-FR" sz="1600" dirty="0"/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 smtClean="0"/>
              <a:t>Gagner des d’</a:t>
            </a:r>
            <a:r>
              <a:rPr lang="fr-FR" altLang="fr-FR" sz="1600" b="1" dirty="0" smtClean="0">
                <a:solidFill>
                  <a:srgbClr val="FF6600"/>
                </a:solidFill>
              </a:rPr>
              <a:t>adhérents</a:t>
            </a:r>
            <a:r>
              <a:rPr lang="fr-FR" altLang="fr-FR" sz="1600" dirty="0" smtClean="0"/>
              <a:t>. 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/>
              <a:t>Conquérir de nouveaux « </a:t>
            </a:r>
            <a:r>
              <a:rPr lang="fr-FR" altLang="fr-FR" sz="1600" b="1" dirty="0">
                <a:solidFill>
                  <a:srgbClr val="FF6600"/>
                </a:solidFill>
              </a:rPr>
              <a:t>publics </a:t>
            </a:r>
            <a:r>
              <a:rPr lang="fr-FR" altLang="fr-FR" sz="1600" dirty="0"/>
              <a:t>»: Accès au marché</a:t>
            </a:r>
          </a:p>
          <a:p>
            <a:pPr lvl="1">
              <a:buFont typeface="Wingdings" pitchFamily="2" charset="2"/>
              <a:buChar char="Ø"/>
            </a:pPr>
            <a:endParaRPr lang="fr-FR" altLang="fr-FR" sz="2000" dirty="0" smtClean="0"/>
          </a:p>
          <a:p>
            <a:pPr lvl="1">
              <a:buFont typeface="Wingdings" pitchFamily="2" charset="2"/>
              <a:buChar char="Ø"/>
            </a:pPr>
            <a:r>
              <a:rPr lang="fr-FR" altLang="fr-FR" sz="2000" dirty="0" smtClean="0"/>
              <a:t>Poursuivre la </a:t>
            </a:r>
            <a:r>
              <a:rPr lang="fr-FR" altLang="fr-FR" sz="2000" b="1" dirty="0">
                <a:solidFill>
                  <a:srgbClr val="FF6600"/>
                </a:solidFill>
              </a:rPr>
              <a:t>validation</a:t>
            </a:r>
            <a:r>
              <a:rPr lang="fr-FR" altLang="fr-FR" sz="2000" dirty="0" smtClean="0"/>
              <a:t> de la VM (MG + retour des spécialistes)</a:t>
            </a:r>
          </a:p>
          <a:p>
            <a:pPr lvl="1">
              <a:buFont typeface="Wingdings" pitchFamily="2" charset="2"/>
              <a:buChar char="Ø"/>
            </a:pPr>
            <a:endParaRPr lang="fr-FR" altLang="fr-FR" sz="2000" dirty="0" smtClean="0"/>
          </a:p>
          <a:p>
            <a:pPr lvl="1">
              <a:buFont typeface="Wingdings" pitchFamily="2" charset="2"/>
              <a:buChar char="Ø"/>
            </a:pPr>
            <a:r>
              <a:rPr lang="fr-FR" altLang="fr-FR" sz="2000" dirty="0" smtClean="0"/>
              <a:t>Dynamiser nos </a:t>
            </a:r>
            <a:r>
              <a:rPr lang="fr-FR" altLang="fr-FR" sz="2000" b="1" dirty="0">
                <a:solidFill>
                  <a:srgbClr val="FF6600"/>
                </a:solidFill>
              </a:rPr>
              <a:t>commissions</a:t>
            </a:r>
            <a:r>
              <a:rPr lang="fr-FR" altLang="fr-FR" sz="2000" dirty="0" smtClean="0"/>
              <a:t>, s’adapter aux attentes et contraintes </a:t>
            </a:r>
            <a:r>
              <a:rPr lang="fr-FR" altLang="fr-FR" sz="2000" dirty="0"/>
              <a:t>de chacun</a:t>
            </a:r>
            <a:r>
              <a:rPr lang="fr-FR" altLang="fr-FR" sz="20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fr-FR" altLang="fr-FR" sz="2000" dirty="0" smtClean="0"/>
          </a:p>
          <a:p>
            <a:pPr>
              <a:buFont typeface="Wingdings" pitchFamily="2" charset="2"/>
              <a:buChar char="Ø"/>
            </a:pPr>
            <a:endParaRPr lang="fr-FR" altLang="fr-FR" sz="2400" b="1" dirty="0" smtClean="0">
              <a:solidFill>
                <a:srgbClr val="FF6600"/>
              </a:solidFill>
            </a:endParaRPr>
          </a:p>
          <a:p>
            <a:endParaRPr lang="fr-FR" altLang="fr-FR" sz="1600" dirty="0" smtClean="0"/>
          </a:p>
          <a:p>
            <a:pPr lvl="1">
              <a:buFontTx/>
              <a:buNone/>
            </a:pPr>
            <a:endParaRPr lang="fr-FR" altLang="fr-FR" sz="1400" dirty="0" smtClean="0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 bwMode="auto">
          <a:xfrm>
            <a:off x="4355976" y="6509724"/>
            <a:ext cx="36004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fr-FR" altLang="fr-FR" dirty="0" smtClean="0"/>
              <a:t>Assemblée Générale 15 mars 2016</a:t>
            </a:r>
          </a:p>
        </p:txBody>
      </p:sp>
      <p:sp>
        <p:nvSpPr>
          <p:cNvPr id="8" name="Titre 6"/>
          <p:cNvSpPr txBox="1">
            <a:spLocks/>
          </p:cNvSpPr>
          <p:nvPr/>
        </p:nvSpPr>
        <p:spPr bwMode="auto">
          <a:xfrm>
            <a:off x="3132138" y="358775"/>
            <a:ext cx="4824412" cy="431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 sz="3200" b="1" kern="0" dirty="0" smtClean="0">
                <a:solidFill>
                  <a:srgbClr val="FF9900"/>
                </a:solidFill>
              </a:rPr>
              <a:t>                 Priorités 2016</a:t>
            </a:r>
          </a:p>
        </p:txBody>
      </p:sp>
    </p:spTree>
    <p:extLst>
      <p:ext uri="{BB962C8B-B14F-4D97-AF65-F5344CB8AC3E}">
        <p14:creationId xmlns:p14="http://schemas.microsoft.com/office/powerpoint/2010/main" val="3410872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525" y="6434138"/>
            <a:ext cx="9144000" cy="415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7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</a:t>
            </a:r>
            <a:r>
              <a:rPr lang="fr-FR" sz="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E-mail				                   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2006 INFOSTAT</a:t>
            </a:r>
          </a:p>
          <a:p>
            <a:pPr eaLnBrk="1" hangingPunct="1">
              <a:defRPr/>
            </a:pPr>
            <a:r>
              <a:rPr lang="fr-FR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rue Rieux</a:t>
            </a: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06 66 87 20 20 		jocelyne.colin@infostatsante.org		                                                                Tous droits </a:t>
            </a:r>
            <a:r>
              <a:rPr lang="fr-FR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réservés</a:t>
            </a:r>
          </a:p>
          <a:p>
            <a:pPr eaLnBrk="1" hangingPunct="1">
              <a:defRPr/>
            </a:pPr>
            <a:r>
              <a:rPr lang="fr-FR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92100 Boulogne-Billancourt</a:t>
            </a:r>
            <a:endParaRPr 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6" name="ZoneTexte 1"/>
          <p:cNvSpPr txBox="1">
            <a:spLocks noChangeArrowheads="1"/>
          </p:cNvSpPr>
          <p:nvPr/>
        </p:nvSpPr>
        <p:spPr bwMode="auto">
          <a:xfrm>
            <a:off x="3489325" y="187325"/>
            <a:ext cx="53311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b="1" dirty="0" smtClean="0">
                <a:solidFill>
                  <a:schemeClr val="bg1"/>
                </a:solidFill>
              </a:rPr>
              <a:t>DES THEMES DES COMMISSIONS DIGITAL ET SFE A L’HONNEUR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1697314"/>
            <a:ext cx="47160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Parmi les thèmes ci-dessous, lesquels souhaiteriez-vous voir aborder en 2016 ?  </a:t>
            </a:r>
            <a:r>
              <a:rPr lang="fr-FR" sz="1100" dirty="0" smtClean="0"/>
              <a:t>% avec une note à 4 = très intéressant</a:t>
            </a:r>
            <a:endParaRPr lang="fr-FR" sz="1000" dirty="0"/>
          </a:p>
        </p:txBody>
      </p:sp>
      <p:graphicFrame>
        <p:nvGraphicFramePr>
          <p:cNvPr id="24" name="Graphique 23"/>
          <p:cNvGraphicFramePr/>
          <p:nvPr/>
        </p:nvGraphicFramePr>
        <p:xfrm>
          <a:off x="0" y="2060848"/>
          <a:ext cx="47880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24"/>
          <p:cNvSpPr/>
          <p:nvPr/>
        </p:nvSpPr>
        <p:spPr>
          <a:xfrm>
            <a:off x="4810120" y="1844824"/>
            <a:ext cx="18722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Nb de répondants</a:t>
            </a:r>
            <a:endParaRPr lang="fr-FR" sz="1100" dirty="0"/>
          </a:p>
        </p:txBody>
      </p:sp>
      <p:sp>
        <p:nvSpPr>
          <p:cNvPr id="26" name="ZoneTexte 25"/>
          <p:cNvSpPr txBox="1"/>
          <p:nvPr/>
        </p:nvSpPr>
        <p:spPr>
          <a:xfrm>
            <a:off x="899592" y="6093296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Nb de répondants par thème : 51 à 56 répondants</a:t>
            </a:r>
          </a:p>
        </p:txBody>
      </p:sp>
      <p:sp>
        <p:nvSpPr>
          <p:cNvPr id="30" name="Ellipse 29"/>
          <p:cNvSpPr/>
          <p:nvPr/>
        </p:nvSpPr>
        <p:spPr>
          <a:xfrm>
            <a:off x="5524872" y="2252488"/>
            <a:ext cx="343272" cy="33565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7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75656" y="1340768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THEMES PLEBISCITES</a:t>
            </a:r>
            <a:endParaRPr lang="fr-FR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4644008" y="1196752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PRÊTS A TRAVAILLER SUR LE SUJET</a:t>
            </a:r>
            <a:endParaRPr lang="fr-FR" sz="1600" b="1" dirty="0"/>
          </a:p>
        </p:txBody>
      </p:sp>
      <p:sp>
        <p:nvSpPr>
          <p:cNvPr id="39" name="Ellipse 38"/>
          <p:cNvSpPr/>
          <p:nvPr/>
        </p:nvSpPr>
        <p:spPr>
          <a:xfrm>
            <a:off x="5531344" y="2673488"/>
            <a:ext cx="343272" cy="3356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5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5531344" y="3081152"/>
            <a:ext cx="343272" cy="33565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7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5524872" y="3513200"/>
            <a:ext cx="343272" cy="3356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4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5524872" y="3933056"/>
            <a:ext cx="343272" cy="33565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8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5532488" y="4771624"/>
            <a:ext cx="343272" cy="33565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6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5524872" y="4354056"/>
            <a:ext cx="343272" cy="3356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5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5533009" y="5192624"/>
            <a:ext cx="343272" cy="3356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3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5533009" y="5601432"/>
            <a:ext cx="343272" cy="33565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6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95728" y="1196752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COMMISSIONS CONCERNEES</a:t>
            </a:r>
            <a:endParaRPr lang="fr-FR" sz="1600" b="1" dirty="0"/>
          </a:p>
        </p:txBody>
      </p:sp>
      <p:sp>
        <p:nvSpPr>
          <p:cNvPr id="48" name="Rectangle 47"/>
          <p:cNvSpPr/>
          <p:nvPr/>
        </p:nvSpPr>
        <p:spPr>
          <a:xfrm>
            <a:off x="7092280" y="2708920"/>
            <a:ext cx="1763688" cy="26161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DIGITAL / SFE / VEILLE</a:t>
            </a:r>
            <a:endParaRPr lang="fr-FR" sz="1100" b="1" dirty="0"/>
          </a:p>
        </p:txBody>
      </p:sp>
      <p:sp>
        <p:nvSpPr>
          <p:cNvPr id="51" name="Rectangle 50"/>
          <p:cNvSpPr/>
          <p:nvPr/>
        </p:nvSpPr>
        <p:spPr>
          <a:xfrm>
            <a:off x="7092280" y="3233318"/>
            <a:ext cx="1763688" cy="30777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SFE</a:t>
            </a:r>
            <a:endParaRPr lang="fr-FR" sz="1400" b="1" dirty="0"/>
          </a:p>
        </p:txBody>
      </p:sp>
      <p:sp>
        <p:nvSpPr>
          <p:cNvPr id="53" name="Rectangle 52"/>
          <p:cNvSpPr/>
          <p:nvPr/>
        </p:nvSpPr>
        <p:spPr>
          <a:xfrm>
            <a:off x="7092280" y="3797191"/>
            <a:ext cx="1763688" cy="430887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VEILLE / SFE / QUANTISTAT</a:t>
            </a:r>
            <a:endParaRPr lang="fr-FR" sz="1100" b="1" dirty="0"/>
          </a:p>
        </p:txBody>
      </p:sp>
      <p:sp>
        <p:nvSpPr>
          <p:cNvPr id="54" name="Rectangle 53"/>
          <p:cNvSpPr/>
          <p:nvPr/>
        </p:nvSpPr>
        <p:spPr>
          <a:xfrm>
            <a:off x="7092280" y="4290198"/>
            <a:ext cx="1763688" cy="43088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DIGITAL / SFE / VEILLE / QUANTISTAT</a:t>
            </a:r>
            <a:endParaRPr lang="fr-FR" sz="1100" b="1" dirty="0"/>
          </a:p>
        </p:txBody>
      </p:sp>
      <p:sp>
        <p:nvSpPr>
          <p:cNvPr id="55" name="Rectangle 54"/>
          <p:cNvSpPr/>
          <p:nvPr/>
        </p:nvSpPr>
        <p:spPr>
          <a:xfrm>
            <a:off x="7092280" y="4786104"/>
            <a:ext cx="1763688" cy="307777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ETUDE AD’HOC</a:t>
            </a:r>
            <a:endParaRPr lang="fr-FR" sz="1400" b="1" dirty="0"/>
          </a:p>
        </p:txBody>
      </p:sp>
      <p:sp>
        <p:nvSpPr>
          <p:cNvPr id="56" name="Rectangle 55"/>
          <p:cNvSpPr/>
          <p:nvPr/>
        </p:nvSpPr>
        <p:spPr>
          <a:xfrm>
            <a:off x="7092280" y="5193768"/>
            <a:ext cx="1763688" cy="276999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MARKET ACCESS</a:t>
            </a:r>
            <a:endParaRPr lang="fr-FR" sz="1200" b="1" dirty="0"/>
          </a:p>
        </p:txBody>
      </p:sp>
      <p:sp>
        <p:nvSpPr>
          <p:cNvPr id="57" name="Rectangle 56"/>
          <p:cNvSpPr/>
          <p:nvPr/>
        </p:nvSpPr>
        <p:spPr>
          <a:xfrm>
            <a:off x="7092280" y="5585198"/>
            <a:ext cx="1763688" cy="307777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ETUDE AD’HOC</a:t>
            </a:r>
            <a:endParaRPr lang="fr-FR" sz="1400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8606998" y="512351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61" name="Accolade fermante 60"/>
          <p:cNvSpPr/>
          <p:nvPr/>
        </p:nvSpPr>
        <p:spPr>
          <a:xfrm>
            <a:off x="6444208" y="3048000"/>
            <a:ext cx="237008" cy="75436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7020272" y="6093296"/>
            <a:ext cx="2079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65000"/>
                  </a:schemeClr>
                </a:solidFill>
              </a:rPr>
              <a:t>* Pas de commission à ce jour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92280" y="2276872"/>
            <a:ext cx="1763688" cy="307777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DIGITAL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13313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7334"/>
            <a:ext cx="8640762" cy="511333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fr-FR" sz="1000" b="1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fr-FR" sz="10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fr-FR" sz="1000" b="1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4" algn="just">
              <a:lnSpc>
                <a:spcPct val="80000"/>
              </a:lnSpc>
              <a:buClr>
                <a:srgbClr val="FF6600"/>
              </a:buClr>
              <a:buFontTx/>
              <a:buNone/>
              <a:defRPr/>
            </a:pPr>
            <a:r>
              <a:rPr lang="fr-FR" dirty="0" smtClean="0"/>
              <a:t>		Les </a:t>
            </a:r>
            <a:r>
              <a:rPr lang="fr-FR" b="1" dirty="0" smtClean="0">
                <a:solidFill>
                  <a:srgbClr val="FF9900"/>
                </a:solidFill>
              </a:rPr>
              <a:t>Hommes et les Femmes</a:t>
            </a:r>
            <a:r>
              <a:rPr lang="fr-FR" dirty="0" smtClean="0"/>
              <a:t> qui consacrent du 	temps à INFOSTAT pour faire vivre les 	commissions et partager leurs connaissances et 	expériences.</a:t>
            </a:r>
          </a:p>
          <a:p>
            <a:pPr lvl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"/>
              <a:defRPr/>
            </a:pPr>
            <a:endParaRPr lang="fr-FR" sz="1000" dirty="0" smtClean="0"/>
          </a:p>
          <a:p>
            <a:pPr lvl="1">
              <a:lnSpc>
                <a:spcPct val="80000"/>
              </a:lnSpc>
              <a:buClr>
                <a:srgbClr val="FF6600"/>
              </a:buClr>
              <a:buFontTx/>
              <a:buNone/>
              <a:defRPr/>
            </a:pPr>
            <a:r>
              <a:rPr lang="fr-FR" sz="2400" dirty="0" smtClean="0"/>
              <a:t>				</a:t>
            </a:r>
            <a:r>
              <a:rPr lang="fr-FR" sz="2000" dirty="0" smtClean="0"/>
              <a:t>Nos </a:t>
            </a:r>
            <a:r>
              <a:rPr lang="fr-FR" sz="2000" b="1" dirty="0" smtClean="0">
                <a:solidFill>
                  <a:srgbClr val="FF9900"/>
                </a:solidFill>
              </a:rPr>
              <a:t>Consultants</a:t>
            </a:r>
            <a:r>
              <a:rPr lang="fr-FR" sz="2000" dirty="0" smtClean="0"/>
              <a:t> : Jacqueline </a:t>
            </a:r>
            <a:r>
              <a:rPr lang="fr-FR" sz="2000" dirty="0" err="1" smtClean="0"/>
              <a:t>Ametller</a:t>
            </a:r>
            <a:r>
              <a:rPr lang="fr-FR" sz="2000" dirty="0" smtClean="0"/>
              <a:t>, Sabine Durand, Catherine Durand-Couchoux  et Eric Moirand.</a:t>
            </a:r>
          </a:p>
          <a:p>
            <a:pPr lvl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"/>
              <a:defRPr/>
            </a:pPr>
            <a:endParaRPr lang="fr-FR" sz="500" dirty="0" smtClean="0"/>
          </a:p>
          <a:p>
            <a:pPr lvl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"/>
              <a:defRPr/>
            </a:pPr>
            <a:endParaRPr lang="fr-FR" sz="500" b="1" dirty="0" smtClean="0">
              <a:solidFill>
                <a:srgbClr val="FF9900"/>
              </a:solidFill>
            </a:endParaRPr>
          </a:p>
          <a:p>
            <a:pPr marL="457200" lvl="1" indent="0">
              <a:lnSpc>
                <a:spcPct val="80000"/>
              </a:lnSpc>
              <a:buClr>
                <a:srgbClr val="FF6600"/>
              </a:buClr>
              <a:buFontTx/>
              <a:buNone/>
              <a:defRPr/>
            </a:pPr>
            <a:r>
              <a:rPr lang="fr-FR" sz="2000" dirty="0" smtClean="0"/>
              <a:t>Nos</a:t>
            </a:r>
            <a:r>
              <a:rPr lang="fr-FR" sz="2000" b="1" dirty="0" smtClean="0">
                <a:solidFill>
                  <a:srgbClr val="FF9900"/>
                </a:solidFill>
              </a:rPr>
              <a:t> sponsors et partenaires</a:t>
            </a:r>
            <a:r>
              <a:rPr lang="fr-FR" sz="2000" dirty="0" smtClean="0"/>
              <a:t> : AD Conseil, l’ASOCS, OPENHEALTH,  IMS, SOCIO, qui nous font confiance.</a:t>
            </a:r>
          </a:p>
          <a:p>
            <a:pPr lvl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"/>
              <a:defRPr/>
            </a:pPr>
            <a:endParaRPr lang="fr-FR" sz="2000" dirty="0" smtClean="0"/>
          </a:p>
          <a:p>
            <a:pPr lvl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"/>
              <a:defRPr/>
            </a:pPr>
            <a:endParaRPr lang="fr-FR" sz="500" dirty="0" smtClean="0"/>
          </a:p>
          <a:p>
            <a:pPr lvl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"/>
              <a:defRPr/>
            </a:pPr>
            <a:endParaRPr lang="fr-FR" sz="500" dirty="0" smtClean="0"/>
          </a:p>
          <a:p>
            <a:pPr lvl="1" algn="ctr">
              <a:lnSpc>
                <a:spcPct val="80000"/>
              </a:lnSpc>
              <a:buClr>
                <a:srgbClr val="FF6600"/>
              </a:buClr>
              <a:buFontTx/>
              <a:buNone/>
              <a:defRPr/>
            </a:pPr>
            <a:r>
              <a:rPr lang="fr-FR" sz="2400" dirty="0" smtClean="0"/>
              <a:t>… Et </a:t>
            </a:r>
            <a:r>
              <a:rPr lang="fr-FR" sz="2400" b="1" dirty="0" smtClean="0">
                <a:solidFill>
                  <a:srgbClr val="FF9900"/>
                </a:solidFill>
              </a:rPr>
              <a:t>TOUS LES ADHERENTS</a:t>
            </a:r>
            <a:endParaRPr lang="fr-FR" sz="2400" dirty="0" smtClean="0"/>
          </a:p>
          <a:p>
            <a:pPr lvl="1" algn="ctr">
              <a:lnSpc>
                <a:spcPct val="80000"/>
              </a:lnSpc>
              <a:buClr>
                <a:srgbClr val="FF6600"/>
              </a:buClr>
              <a:buFontTx/>
              <a:buNone/>
              <a:defRPr/>
            </a:pPr>
            <a:r>
              <a:rPr lang="fr-FR" sz="2400" dirty="0" smtClean="0"/>
              <a:t>pour faire connaitre </a:t>
            </a:r>
            <a:r>
              <a:rPr lang="fr-FR" sz="2400" dirty="0" err="1" smtClean="0"/>
              <a:t>Infostat</a:t>
            </a:r>
            <a:r>
              <a:rPr lang="fr-FR" sz="2400" dirty="0" smtClean="0"/>
              <a:t>, recruter de nouveaux membres et adhérent.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fr-FR" sz="2400" dirty="0" smtClean="0"/>
          </a:p>
        </p:txBody>
      </p:sp>
      <p:sp>
        <p:nvSpPr>
          <p:cNvPr id="2458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211638" y="6453188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 smtClean="0"/>
              <a:t>Assemblée Générale 15 mars 2016</a:t>
            </a:r>
          </a:p>
        </p:txBody>
      </p:sp>
      <p:sp>
        <p:nvSpPr>
          <p:cNvPr id="8" name="Titre 6"/>
          <p:cNvSpPr txBox="1">
            <a:spLocks/>
          </p:cNvSpPr>
          <p:nvPr/>
        </p:nvSpPr>
        <p:spPr bwMode="auto">
          <a:xfrm>
            <a:off x="2484438" y="358775"/>
            <a:ext cx="6659562" cy="431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 sz="2800" b="1" kern="0" dirty="0" smtClean="0">
                <a:solidFill>
                  <a:srgbClr val="FF9900"/>
                </a:solidFill>
              </a:rPr>
              <a:t>Pour Réussir nous comptons sur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2641663" cy="164311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68104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altLang="fr-FR" sz="5400" b="1" dirty="0" smtClean="0">
                <a:solidFill>
                  <a:srgbClr val="FF6600"/>
                </a:solidFill>
              </a:rPr>
              <a:t/>
            </a:r>
            <a:br>
              <a:rPr lang="fr-FR" altLang="fr-FR" sz="5400" b="1" dirty="0" smtClean="0">
                <a:solidFill>
                  <a:srgbClr val="FF6600"/>
                </a:solidFill>
              </a:rPr>
            </a:br>
            <a:r>
              <a:rPr lang="fr-FR" altLang="fr-FR" sz="5400" b="1" dirty="0" smtClean="0">
                <a:solidFill>
                  <a:srgbClr val="FF6600"/>
                </a:solidFill>
              </a:rPr>
              <a:t>BILAN ANNÉE 2015</a:t>
            </a:r>
            <a:endParaRPr lang="da-DK" altLang="fr-FR" sz="54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>
              <a:buFontTx/>
              <a:buNone/>
            </a:pPr>
            <a:endParaRPr lang="da-DK" altLang="fr-FR" sz="3600" smtClean="0"/>
          </a:p>
          <a:p>
            <a:pPr algn="ctr">
              <a:buFontTx/>
              <a:buNone/>
            </a:pPr>
            <a:r>
              <a:rPr lang="fr-FR" altLang="fr-FR" sz="4000" b="1" smtClean="0">
                <a:solidFill>
                  <a:srgbClr val="FF6600"/>
                </a:solidFill>
              </a:rPr>
              <a:t>UN GRAND MERCI pour votre CONFIANCE</a:t>
            </a:r>
            <a:endParaRPr lang="da-DK" altLang="fr-FR" sz="4000" b="1" smtClean="0">
              <a:solidFill>
                <a:srgbClr val="FF6600"/>
              </a:solidFill>
            </a:endParaRPr>
          </a:p>
        </p:txBody>
      </p:sp>
      <p:sp>
        <p:nvSpPr>
          <p:cNvPr id="2662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211638" y="6453188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mtClean="0"/>
              <a:t>Assemblée Générale 12 mars 2015</a:t>
            </a:r>
          </a:p>
        </p:txBody>
      </p:sp>
    </p:spTree>
    <p:extLst>
      <p:ext uri="{BB962C8B-B14F-4D97-AF65-F5344CB8AC3E}">
        <p14:creationId xmlns:p14="http://schemas.microsoft.com/office/powerpoint/2010/main" val="542979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211638" y="6453188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12 mars 2015</a:t>
            </a:r>
          </a:p>
        </p:txBody>
      </p:sp>
      <p:sp>
        <p:nvSpPr>
          <p:cNvPr id="675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altLang="fr-FR" sz="2400" b="1" dirty="0" smtClean="0">
                <a:solidFill>
                  <a:srgbClr val="FF6600"/>
                </a:solidFill>
              </a:rPr>
              <a:t>A</a:t>
            </a:r>
          </a:p>
          <a:p>
            <a:pPr>
              <a:buFont typeface="Wingdings" pitchFamily="2" charset="2"/>
              <a:buChar char="Ø"/>
            </a:pPr>
            <a:endParaRPr lang="fr-FR" altLang="fr-FR" sz="2400" b="1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altLang="fr-FR" sz="2400" b="1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altLang="fr-FR" sz="2400" b="1" dirty="0" smtClean="0">
                <a:solidFill>
                  <a:srgbClr val="FF6600"/>
                </a:solidFill>
              </a:rPr>
              <a:t>A </a:t>
            </a:r>
          </a:p>
          <a:p>
            <a:pPr>
              <a:buFont typeface="Wingdings" pitchFamily="2" charset="2"/>
              <a:buChar char="Ø"/>
            </a:pPr>
            <a:endParaRPr lang="fr-FR" altLang="fr-FR" sz="2400" b="1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altLang="fr-FR" sz="2400" b="1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altLang="fr-FR" sz="2400" b="1" dirty="0" smtClean="0">
                <a:solidFill>
                  <a:srgbClr val="FF6600"/>
                </a:solidFill>
              </a:rPr>
              <a:t>A</a:t>
            </a:r>
          </a:p>
          <a:p>
            <a:endParaRPr lang="fr-FR" altLang="fr-FR" sz="1600" dirty="0" smtClean="0"/>
          </a:p>
          <a:p>
            <a:pPr lvl="1">
              <a:buFontTx/>
              <a:buNone/>
            </a:pPr>
            <a:endParaRPr lang="fr-FR" altLang="fr-FR" sz="1400" dirty="0" smtClean="0"/>
          </a:p>
        </p:txBody>
      </p:sp>
      <p:sp>
        <p:nvSpPr>
          <p:cNvPr id="11" name="Titre 6"/>
          <p:cNvSpPr txBox="1">
            <a:spLocks/>
          </p:cNvSpPr>
          <p:nvPr/>
        </p:nvSpPr>
        <p:spPr bwMode="auto">
          <a:xfrm>
            <a:off x="2987675" y="358775"/>
            <a:ext cx="5688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 sz="3200" b="1" kern="0" dirty="0" smtClean="0">
                <a:solidFill>
                  <a:srgbClr val="FF9900"/>
                </a:solidFill>
              </a:rPr>
              <a:t>Objectifs: la règle des 3 A</a:t>
            </a:r>
          </a:p>
        </p:txBody>
      </p:sp>
    </p:spTree>
    <p:extLst>
      <p:ext uri="{BB962C8B-B14F-4D97-AF65-F5344CB8AC3E}">
        <p14:creationId xmlns:p14="http://schemas.microsoft.com/office/powerpoint/2010/main" val="4079885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211638" y="6453188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smtClean="0"/>
              <a:t>Assemblée Générale du 12 mars 2015</a:t>
            </a:r>
          </a:p>
        </p:txBody>
      </p:sp>
      <p:sp>
        <p:nvSpPr>
          <p:cNvPr id="686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altLang="fr-FR" sz="2400" b="1" dirty="0" smtClean="0">
                <a:solidFill>
                  <a:srgbClr val="FF6600"/>
                </a:solidFill>
              </a:rPr>
              <a:t>ASSURER </a:t>
            </a:r>
            <a:r>
              <a:rPr lang="fr-FR" altLang="fr-FR" sz="2000" dirty="0" smtClean="0"/>
              <a:t>la</a:t>
            </a:r>
            <a:r>
              <a:rPr lang="fr-FR" altLang="fr-FR" sz="2400" b="1" dirty="0" smtClean="0">
                <a:solidFill>
                  <a:srgbClr val="FF6600"/>
                </a:solidFill>
              </a:rPr>
              <a:t> pérennité d’</a:t>
            </a:r>
            <a:r>
              <a:rPr lang="fr-FR" altLang="fr-FR" sz="2400" b="1" dirty="0" err="1" smtClean="0">
                <a:solidFill>
                  <a:srgbClr val="FF6600"/>
                </a:solidFill>
              </a:rPr>
              <a:t>Infostat</a:t>
            </a:r>
            <a:r>
              <a:rPr lang="fr-FR" altLang="fr-FR" sz="2400" b="1" dirty="0" smtClean="0">
                <a:solidFill>
                  <a:srgbClr val="FF6600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Préserver</a:t>
            </a:r>
            <a:r>
              <a:rPr lang="fr-FR" altLang="fr-FR" sz="2000" dirty="0" smtClean="0"/>
              <a:t> une situation financière saine.</a:t>
            </a:r>
            <a:endParaRPr lang="fr-FR" altLang="fr-FR" sz="1800" dirty="0" smtClean="0"/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Gagner</a:t>
            </a:r>
            <a:r>
              <a:rPr lang="fr-FR" altLang="fr-FR" sz="2000" dirty="0" smtClean="0"/>
              <a:t> des d’adhérents </a:t>
            </a:r>
            <a:r>
              <a:rPr lang="fr-FR" altLang="fr-FR" sz="2000" dirty="0"/>
              <a:t>.</a:t>
            </a:r>
            <a:r>
              <a:rPr lang="fr-FR" altLang="fr-FR" sz="20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endParaRPr lang="fr-FR" alt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FF6600"/>
                </a:solidFill>
              </a:rPr>
              <a:t>AUGMENTER </a:t>
            </a:r>
            <a:r>
              <a:rPr lang="fr-FR" altLang="fr-FR" sz="2000" dirty="0"/>
              <a:t>notre</a:t>
            </a:r>
            <a:r>
              <a:rPr lang="fr-FR" altLang="fr-FR" sz="2400" b="1" dirty="0">
                <a:solidFill>
                  <a:srgbClr val="FF6600"/>
                </a:solidFill>
              </a:rPr>
              <a:t> Légitimité: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FF6600"/>
                </a:solidFill>
              </a:rPr>
              <a:t>Multiplier </a:t>
            </a:r>
            <a:r>
              <a:rPr lang="fr-FR" altLang="fr-FR" sz="2000" dirty="0"/>
              <a:t>les partenariats. 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FF6600"/>
                </a:solidFill>
              </a:rPr>
              <a:t>S’imposer </a:t>
            </a:r>
            <a:r>
              <a:rPr lang="fr-FR" altLang="fr-FR" sz="2000" dirty="0"/>
              <a:t>comme « référence ». </a:t>
            </a:r>
            <a:endParaRPr lang="fr-FR" altLang="fr-FR" sz="2000" dirty="0" smtClean="0"/>
          </a:p>
          <a:p>
            <a:pPr lvl="1">
              <a:buFont typeface="Wingdings" pitchFamily="2" charset="2"/>
              <a:buChar char="Ø"/>
            </a:pPr>
            <a:endParaRPr lang="fr-FR" altLang="fr-FR" sz="2000" dirty="0"/>
          </a:p>
          <a:p>
            <a:pPr>
              <a:buFont typeface="Wingdings" pitchFamily="2" charset="2"/>
              <a:buChar char="Ø"/>
            </a:pPr>
            <a:r>
              <a:rPr lang="fr-FR" altLang="fr-FR" sz="2400" b="1" dirty="0" smtClean="0">
                <a:solidFill>
                  <a:srgbClr val="FF6600"/>
                </a:solidFill>
              </a:rPr>
              <a:t>AMELIORER </a:t>
            </a:r>
            <a:r>
              <a:rPr lang="fr-FR" altLang="fr-FR" sz="2000" dirty="0" smtClean="0"/>
              <a:t>notre</a:t>
            </a:r>
            <a:r>
              <a:rPr lang="fr-FR" altLang="fr-FR" sz="2400" b="1" dirty="0" smtClean="0">
                <a:solidFill>
                  <a:srgbClr val="FF6600"/>
                </a:solidFill>
              </a:rPr>
              <a:t> Notoriété: 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Elargir </a:t>
            </a:r>
            <a:r>
              <a:rPr lang="fr-FR" altLang="fr-FR" sz="2000" dirty="0" smtClean="0"/>
              <a:t>notre offre de services.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Attirer </a:t>
            </a:r>
            <a:r>
              <a:rPr lang="fr-FR" altLang="fr-FR" sz="2000" dirty="0" smtClean="0"/>
              <a:t>de nouveaux publics. </a:t>
            </a:r>
          </a:p>
          <a:p>
            <a:pPr lvl="1">
              <a:buFont typeface="Wingdings" pitchFamily="2" charset="2"/>
              <a:buChar char="Ø"/>
            </a:pPr>
            <a:endParaRPr lang="fr-FR" altLang="fr-FR" sz="2000" dirty="0" smtClean="0"/>
          </a:p>
          <a:p>
            <a:pPr>
              <a:buFont typeface="Wingdings" pitchFamily="2" charset="2"/>
              <a:buChar char="Ø"/>
            </a:pPr>
            <a:endParaRPr lang="fr-FR" altLang="fr-FR" sz="2400" b="1" dirty="0" smtClean="0">
              <a:solidFill>
                <a:srgbClr val="FF6600"/>
              </a:solidFill>
            </a:endParaRPr>
          </a:p>
          <a:p>
            <a:endParaRPr lang="fr-FR" altLang="fr-FR" sz="1600" dirty="0" smtClean="0"/>
          </a:p>
          <a:p>
            <a:pPr lvl="1">
              <a:buFontTx/>
              <a:buNone/>
            </a:pPr>
            <a:endParaRPr lang="fr-FR" altLang="fr-FR" sz="1400" dirty="0" smtClean="0"/>
          </a:p>
        </p:txBody>
      </p:sp>
      <p:sp>
        <p:nvSpPr>
          <p:cNvPr id="7" name="Titre 6"/>
          <p:cNvSpPr txBox="1">
            <a:spLocks/>
          </p:cNvSpPr>
          <p:nvPr/>
        </p:nvSpPr>
        <p:spPr bwMode="auto">
          <a:xfrm>
            <a:off x="2987675" y="358775"/>
            <a:ext cx="5688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 sz="3200" b="1" kern="0" dirty="0" smtClean="0">
                <a:solidFill>
                  <a:srgbClr val="FF9900"/>
                </a:solidFill>
              </a:rPr>
              <a:t>Objectifs: la règle des 3 A</a:t>
            </a:r>
          </a:p>
        </p:txBody>
      </p:sp>
    </p:spTree>
    <p:extLst>
      <p:ext uri="{BB962C8B-B14F-4D97-AF65-F5344CB8AC3E}">
        <p14:creationId xmlns:p14="http://schemas.microsoft.com/office/powerpoint/2010/main" val="539750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211638" y="6453188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  <p:sp>
        <p:nvSpPr>
          <p:cNvPr id="686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altLang="fr-FR" sz="2400" b="1" dirty="0" smtClean="0">
                <a:solidFill>
                  <a:srgbClr val="FF6600"/>
                </a:solidFill>
              </a:rPr>
              <a:t>ASSURER </a:t>
            </a:r>
            <a:r>
              <a:rPr lang="fr-FR" altLang="fr-FR" sz="2000" dirty="0" smtClean="0"/>
              <a:t>la</a:t>
            </a:r>
            <a:r>
              <a:rPr lang="fr-FR" altLang="fr-FR" sz="2400" b="1" dirty="0" smtClean="0">
                <a:solidFill>
                  <a:srgbClr val="FF6600"/>
                </a:solidFill>
              </a:rPr>
              <a:t> pérennité d’</a:t>
            </a:r>
            <a:r>
              <a:rPr lang="fr-FR" altLang="fr-FR" sz="2400" b="1" dirty="0" err="1" smtClean="0">
                <a:solidFill>
                  <a:srgbClr val="FF6600"/>
                </a:solidFill>
              </a:rPr>
              <a:t>Infostat</a:t>
            </a:r>
            <a:r>
              <a:rPr lang="fr-FR" altLang="fr-FR" sz="2400" b="1" dirty="0" smtClean="0">
                <a:solidFill>
                  <a:srgbClr val="FF6600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Préserver</a:t>
            </a:r>
            <a:r>
              <a:rPr lang="fr-FR" altLang="fr-FR" sz="2000" dirty="0" smtClean="0"/>
              <a:t> une situation financière saine: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800" dirty="0" smtClean="0"/>
              <a:t>Des recettes </a:t>
            </a:r>
            <a:r>
              <a:rPr lang="fr-FR" altLang="fr-FR" sz="1800" dirty="0" smtClean="0">
                <a:solidFill>
                  <a:srgbClr val="FF6600"/>
                </a:solidFill>
              </a:rPr>
              <a:t>supérieures</a:t>
            </a:r>
            <a:r>
              <a:rPr lang="fr-FR" altLang="fr-FR" sz="1800" dirty="0" smtClean="0"/>
              <a:t> au budget.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800" dirty="0" smtClean="0"/>
              <a:t>Des dépenses </a:t>
            </a:r>
            <a:r>
              <a:rPr lang="fr-FR" altLang="fr-FR" sz="1800" dirty="0" smtClean="0">
                <a:solidFill>
                  <a:srgbClr val="FF6600"/>
                </a:solidFill>
              </a:rPr>
              <a:t>contrôlées</a:t>
            </a:r>
            <a:r>
              <a:rPr lang="fr-FR" altLang="fr-FR" sz="1800" dirty="0" smtClean="0"/>
              <a:t>. 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800" dirty="0" smtClean="0"/>
              <a:t>Un situation financière </a:t>
            </a:r>
            <a:r>
              <a:rPr lang="fr-FR" altLang="fr-FR" sz="1800" dirty="0" smtClean="0">
                <a:solidFill>
                  <a:srgbClr val="FF6600"/>
                </a:solidFill>
              </a:rPr>
              <a:t>saine </a:t>
            </a:r>
            <a:r>
              <a:rPr lang="fr-FR" altLang="fr-FR" sz="1800" dirty="0" smtClean="0"/>
              <a:t>!</a:t>
            </a:r>
          </a:p>
          <a:p>
            <a:pPr lvl="1">
              <a:buFont typeface="Wingdings" pitchFamily="2" charset="2"/>
              <a:buChar char="Ø"/>
            </a:pPr>
            <a:endParaRPr lang="fr-FR" altLang="fr-FR" sz="2000" dirty="0" smtClean="0"/>
          </a:p>
          <a:p>
            <a:endParaRPr lang="fr-FR" altLang="fr-FR" sz="1600" dirty="0" smtClean="0"/>
          </a:p>
          <a:p>
            <a:pPr lvl="1">
              <a:buFontTx/>
              <a:buNone/>
            </a:pPr>
            <a:endParaRPr lang="fr-FR" altLang="fr-FR" sz="1400" dirty="0" smtClean="0"/>
          </a:p>
        </p:txBody>
      </p:sp>
      <p:sp>
        <p:nvSpPr>
          <p:cNvPr id="7" name="Titre 6"/>
          <p:cNvSpPr txBox="1">
            <a:spLocks/>
          </p:cNvSpPr>
          <p:nvPr/>
        </p:nvSpPr>
        <p:spPr bwMode="auto">
          <a:xfrm>
            <a:off x="2987675" y="358775"/>
            <a:ext cx="5688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 sz="3200" b="1" kern="0" dirty="0" smtClean="0">
                <a:solidFill>
                  <a:srgbClr val="FF9900"/>
                </a:solidFill>
              </a:rPr>
              <a:t>Nos Réalisations 2015</a:t>
            </a:r>
          </a:p>
        </p:txBody>
      </p:sp>
    </p:spTree>
    <p:extLst>
      <p:ext uri="{BB962C8B-B14F-4D97-AF65-F5344CB8AC3E}">
        <p14:creationId xmlns:p14="http://schemas.microsoft.com/office/powerpoint/2010/main" val="355539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altLang="fr-FR" sz="2400" b="1" dirty="0" smtClean="0">
                <a:solidFill>
                  <a:srgbClr val="FF6600"/>
                </a:solidFill>
              </a:rPr>
              <a:t>ASSURER </a:t>
            </a:r>
            <a:r>
              <a:rPr lang="fr-FR" altLang="fr-FR" sz="2000" dirty="0" smtClean="0"/>
              <a:t>la</a:t>
            </a:r>
            <a:r>
              <a:rPr lang="fr-FR" altLang="fr-FR" sz="2400" b="1" dirty="0" smtClean="0">
                <a:solidFill>
                  <a:srgbClr val="FF6600"/>
                </a:solidFill>
              </a:rPr>
              <a:t> pérennité d’</a:t>
            </a:r>
            <a:r>
              <a:rPr lang="fr-FR" altLang="fr-FR" sz="2400" b="1" dirty="0" err="1" smtClean="0">
                <a:solidFill>
                  <a:srgbClr val="FF6600"/>
                </a:solidFill>
              </a:rPr>
              <a:t>Infostat</a:t>
            </a:r>
            <a:r>
              <a:rPr lang="fr-FR" altLang="fr-FR" sz="2400" b="1" dirty="0" smtClean="0">
                <a:solidFill>
                  <a:srgbClr val="FF6600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Préserver</a:t>
            </a:r>
            <a:r>
              <a:rPr lang="fr-FR" altLang="fr-FR" sz="2000" dirty="0" smtClean="0"/>
              <a:t> une situation financière saine: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800" dirty="0" smtClean="0"/>
              <a:t>Des recettes </a:t>
            </a:r>
            <a:r>
              <a:rPr lang="fr-FR" altLang="fr-FR" sz="1800" dirty="0">
                <a:solidFill>
                  <a:srgbClr val="FF6600"/>
                </a:solidFill>
              </a:rPr>
              <a:t>supérieures</a:t>
            </a:r>
            <a:r>
              <a:rPr lang="fr-FR" altLang="fr-FR" sz="1800" dirty="0" smtClean="0"/>
              <a:t> au budget.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800" dirty="0" smtClean="0"/>
              <a:t>Des dépenses </a:t>
            </a:r>
            <a:r>
              <a:rPr lang="fr-FR" altLang="fr-FR" sz="1800" dirty="0">
                <a:solidFill>
                  <a:srgbClr val="FF6600"/>
                </a:solidFill>
              </a:rPr>
              <a:t>contrôlées</a:t>
            </a:r>
            <a:r>
              <a:rPr lang="fr-FR" altLang="fr-FR" sz="1800" dirty="0" smtClean="0"/>
              <a:t>. 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800" dirty="0" smtClean="0"/>
              <a:t>Un situation financière </a:t>
            </a:r>
            <a:r>
              <a:rPr lang="fr-FR" altLang="fr-FR" sz="1800" dirty="0" smtClean="0">
                <a:solidFill>
                  <a:srgbClr val="FF6600"/>
                </a:solidFill>
              </a:rPr>
              <a:t>saine</a:t>
            </a:r>
            <a:r>
              <a:rPr lang="fr-FR" altLang="fr-FR" sz="1800" dirty="0" smtClean="0"/>
              <a:t>!</a:t>
            </a:r>
            <a:endParaRPr lang="fr-FR" altLang="fr-FR" sz="2000" b="1" dirty="0" smtClean="0">
              <a:solidFill>
                <a:srgbClr val="FF66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Gagner</a:t>
            </a:r>
            <a:r>
              <a:rPr lang="fr-FR" altLang="fr-FR" sz="2000" dirty="0" smtClean="0"/>
              <a:t> des d’adhérents: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800" dirty="0" smtClean="0"/>
              <a:t>Une démarche </a:t>
            </a:r>
            <a:r>
              <a:rPr lang="fr-FR" altLang="fr-FR" sz="1800" dirty="0"/>
              <a:t>active </a:t>
            </a:r>
            <a:r>
              <a:rPr lang="fr-FR" altLang="fr-FR" sz="1800" dirty="0" smtClean="0"/>
              <a:t>de </a:t>
            </a:r>
            <a:r>
              <a:rPr lang="fr-FR" altLang="fr-FR" sz="1800" dirty="0">
                <a:solidFill>
                  <a:srgbClr val="FF6600"/>
                </a:solidFill>
              </a:rPr>
              <a:t>prospection</a:t>
            </a:r>
            <a:r>
              <a:rPr lang="fr-FR" altLang="fr-FR" sz="1800" dirty="0" smtClean="0"/>
              <a:t> et </a:t>
            </a:r>
            <a:r>
              <a:rPr lang="fr-FR" altLang="fr-FR" sz="1800" dirty="0">
                <a:solidFill>
                  <a:srgbClr val="FF6600"/>
                </a:solidFill>
              </a:rPr>
              <a:t>recrutement</a:t>
            </a:r>
            <a:r>
              <a:rPr lang="fr-FR" altLang="fr-FR" sz="18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fr-FR" altLang="fr-FR" sz="2000" dirty="0" smtClean="0"/>
          </a:p>
          <a:p>
            <a:endParaRPr lang="fr-FR" altLang="fr-FR" sz="1600" dirty="0" smtClean="0"/>
          </a:p>
          <a:p>
            <a:pPr lvl="1">
              <a:buFontTx/>
              <a:buNone/>
            </a:pPr>
            <a:endParaRPr lang="fr-FR" altLang="fr-FR" sz="1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43739" y="3979650"/>
            <a:ext cx="165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ln>
                  <a:solidFill>
                    <a:srgbClr val="FF6600"/>
                  </a:solidFill>
                </a:ln>
              </a:rPr>
              <a:t>2011</a:t>
            </a:r>
            <a:r>
              <a:rPr lang="fr-FR" sz="1400" b="1" dirty="0"/>
              <a:t> </a:t>
            </a:r>
          </a:p>
          <a:p>
            <a:pPr algn="ctr">
              <a:defRPr/>
            </a:pPr>
            <a:r>
              <a:rPr lang="fr-FR" sz="1400" b="1" dirty="0"/>
              <a:t>47 adhérents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1871931" y="3979650"/>
            <a:ext cx="1368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ln>
                  <a:solidFill>
                    <a:srgbClr val="FF6600"/>
                  </a:solidFill>
                </a:ln>
              </a:rPr>
              <a:t>2012 </a:t>
            </a:r>
          </a:p>
          <a:p>
            <a:pPr algn="ctr">
              <a:defRPr/>
            </a:pPr>
            <a:r>
              <a:rPr lang="fr-FR" sz="1400" b="1" dirty="0"/>
              <a:t> 38 adhérents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01232" y="3977489"/>
            <a:ext cx="1738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ln>
                  <a:solidFill>
                    <a:srgbClr val="FF6600"/>
                  </a:solidFill>
                </a:ln>
              </a:rPr>
              <a:t>2013</a:t>
            </a:r>
            <a:r>
              <a:rPr lang="fr-FR" sz="1400" b="1" dirty="0"/>
              <a:t> </a:t>
            </a:r>
          </a:p>
          <a:p>
            <a:pPr algn="ctr">
              <a:defRPr/>
            </a:pPr>
            <a:r>
              <a:rPr lang="fr-FR" sz="1400" b="1" dirty="0"/>
              <a:t> 37 adhérents</a:t>
            </a:r>
          </a:p>
        </p:txBody>
      </p:sp>
      <p:sp>
        <p:nvSpPr>
          <p:cNvPr id="9" name="ZoneTexte 8"/>
          <p:cNvSpPr txBox="1"/>
          <p:nvPr/>
        </p:nvSpPr>
        <p:spPr bwMode="auto">
          <a:xfrm>
            <a:off x="4751561" y="3981688"/>
            <a:ext cx="2160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ln>
                  <a:solidFill>
                    <a:srgbClr val="FF6600"/>
                  </a:solidFill>
                </a:ln>
              </a:rPr>
              <a:t>2014 </a:t>
            </a:r>
            <a:r>
              <a:rPr lang="fr-FR" sz="1400" b="1" dirty="0" smtClean="0">
                <a:ln>
                  <a:solidFill>
                    <a:srgbClr val="FF6600"/>
                  </a:solidFill>
                </a:ln>
              </a:rPr>
              <a:t>                                    </a:t>
            </a:r>
            <a:endParaRPr lang="fr-FR" sz="1400" b="1" dirty="0">
              <a:ln>
                <a:solidFill>
                  <a:srgbClr val="FF6600"/>
                </a:solidFill>
              </a:ln>
            </a:endParaRPr>
          </a:p>
          <a:p>
            <a:pPr algn="ctr">
              <a:defRPr/>
            </a:pPr>
            <a:r>
              <a:rPr lang="fr-FR" sz="1400" b="1" dirty="0"/>
              <a:t>38 adhérents</a:t>
            </a:r>
          </a:p>
          <a:p>
            <a:pPr algn="ctr">
              <a:defRPr/>
            </a:pPr>
            <a:endParaRPr lang="fr-FR" sz="1400" dirty="0">
              <a:solidFill>
                <a:srgbClr val="C00000"/>
              </a:solidFill>
            </a:endParaRPr>
          </a:p>
        </p:txBody>
      </p:sp>
      <p:grpSp>
        <p:nvGrpSpPr>
          <p:cNvPr id="10" name="Groupe 7"/>
          <p:cNvGrpSpPr>
            <a:grpSpLocks/>
          </p:cNvGrpSpPr>
          <p:nvPr/>
        </p:nvGrpSpPr>
        <p:grpSpPr bwMode="auto">
          <a:xfrm>
            <a:off x="604592" y="5248190"/>
            <a:ext cx="7167211" cy="1061130"/>
            <a:chOff x="604292" y="4820890"/>
            <a:chExt cx="6354275" cy="1307678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604292" y="4820890"/>
              <a:ext cx="2305049" cy="2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r-FR" altLang="fr-FR" sz="1100" dirty="0">
                <a:solidFill>
                  <a:srgbClr val="002060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784515" y="4974809"/>
              <a:ext cx="2759008" cy="27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altLang="fr-FR" sz="1200" b="1" u="sng" dirty="0">
                  <a:solidFill>
                    <a:srgbClr val="7030A0"/>
                  </a:solidFill>
                </a:rPr>
                <a:t>Attente adhésion des laboratoires: </a:t>
              </a:r>
            </a:p>
          </p:txBody>
        </p:sp>
        <p:pic>
          <p:nvPicPr>
            <p:cNvPr id="13" name="Image 9" descr="header_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14" y="5755241"/>
              <a:ext cx="2704245" cy="37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0" descr="n_int_053844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976" y="5755241"/>
              <a:ext cx="2003125" cy="35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2" descr="logo-alexion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309" y="5498137"/>
              <a:ext cx="1529974" cy="25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4" descr="logo (1)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072" y="4949224"/>
              <a:ext cx="966495" cy="78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oneTexte 16"/>
          <p:cNvSpPr txBox="1"/>
          <p:nvPr/>
        </p:nvSpPr>
        <p:spPr bwMode="auto">
          <a:xfrm>
            <a:off x="6651129" y="3981688"/>
            <a:ext cx="2241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 smtClean="0">
                <a:ln>
                  <a:solidFill>
                    <a:srgbClr val="FF6600"/>
                  </a:solidFill>
                </a:ln>
              </a:rPr>
              <a:t>2015                                     </a:t>
            </a:r>
            <a:endParaRPr lang="fr-FR" sz="1400" b="1" dirty="0">
              <a:ln>
                <a:solidFill>
                  <a:srgbClr val="FF6600"/>
                </a:solidFill>
              </a:ln>
            </a:endParaRPr>
          </a:p>
          <a:p>
            <a:pPr algn="ctr">
              <a:defRPr/>
            </a:pPr>
            <a:r>
              <a:rPr lang="fr-FR" sz="1400" b="1" dirty="0" smtClean="0"/>
              <a:t>39 </a:t>
            </a:r>
            <a:r>
              <a:rPr lang="fr-FR" sz="1400" b="1" dirty="0"/>
              <a:t>adhérents</a:t>
            </a:r>
          </a:p>
          <a:p>
            <a:pPr algn="ctr">
              <a:defRPr/>
            </a:pP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1771" y="4808185"/>
            <a:ext cx="820891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   </a:t>
            </a:r>
            <a:r>
              <a:rPr lang="fr-FR" sz="1400" dirty="0" smtClean="0">
                <a:solidFill>
                  <a:schemeClr val="bg1"/>
                </a:solidFill>
              </a:rPr>
              <a:t>Retour </a:t>
            </a:r>
            <a:r>
              <a:rPr lang="fr-FR" sz="1400" dirty="0" err="1" smtClean="0"/>
              <a:t>Chiesi</a:t>
            </a:r>
            <a:r>
              <a:rPr lang="fr-FR" sz="1400" dirty="0" smtClean="0"/>
              <a:t> et </a:t>
            </a:r>
            <a:r>
              <a:rPr lang="fr-FR" sz="1400" dirty="0" err="1" smtClean="0"/>
              <a:t>Lundbeck</a:t>
            </a:r>
            <a:r>
              <a:rPr lang="fr-FR" sz="1400" dirty="0" smtClean="0"/>
              <a:t>,    </a:t>
            </a:r>
            <a:r>
              <a:rPr lang="fr-FR" sz="1400" dirty="0" smtClean="0">
                <a:solidFill>
                  <a:schemeClr val="bg1"/>
                </a:solidFill>
              </a:rPr>
              <a:t>Contact avancé avec </a:t>
            </a:r>
            <a:r>
              <a:rPr lang="fr-FR" sz="1400" dirty="0" err="1" smtClean="0"/>
              <a:t>Celgene</a:t>
            </a:r>
            <a:endParaRPr lang="fr-FR" sz="14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25" y="5373216"/>
            <a:ext cx="1285875" cy="381000"/>
          </a:xfrm>
          <a:prstGeom prst="rect">
            <a:avLst/>
          </a:prstGeom>
        </p:spPr>
      </p:pic>
      <p:sp>
        <p:nvSpPr>
          <p:cNvPr id="21" name="Titre 6"/>
          <p:cNvSpPr txBox="1">
            <a:spLocks/>
          </p:cNvSpPr>
          <p:nvPr/>
        </p:nvSpPr>
        <p:spPr bwMode="auto">
          <a:xfrm>
            <a:off x="2987675" y="358775"/>
            <a:ext cx="5688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 sz="3200" b="1" kern="0" dirty="0" smtClean="0">
                <a:solidFill>
                  <a:srgbClr val="FF9900"/>
                </a:solidFill>
              </a:rPr>
              <a:t>Nos Réalisations 2015</a:t>
            </a:r>
          </a:p>
        </p:txBody>
      </p:sp>
      <p:sp>
        <p:nvSpPr>
          <p:cNvPr id="2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211638" y="6453188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4013597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altLang="fr-FR" sz="1600" b="1" dirty="0" smtClean="0">
                <a:solidFill>
                  <a:srgbClr val="FF6600"/>
                </a:solidFill>
              </a:rPr>
              <a:t>ASSURER </a:t>
            </a:r>
            <a:r>
              <a:rPr lang="fr-FR" altLang="fr-FR" sz="1400" dirty="0" smtClean="0"/>
              <a:t>la</a:t>
            </a:r>
            <a:r>
              <a:rPr lang="fr-FR" altLang="fr-FR" sz="1600" b="1" dirty="0" smtClean="0">
                <a:solidFill>
                  <a:srgbClr val="FF6600"/>
                </a:solidFill>
              </a:rPr>
              <a:t> pérennité d’</a:t>
            </a:r>
            <a:r>
              <a:rPr lang="fr-FR" altLang="fr-FR" sz="1600" b="1" dirty="0" err="1" smtClean="0">
                <a:solidFill>
                  <a:srgbClr val="FF6600"/>
                </a:solidFill>
              </a:rPr>
              <a:t>Infostat</a:t>
            </a:r>
            <a:r>
              <a:rPr lang="fr-FR" altLang="fr-FR" sz="1600" b="1" dirty="0" smtClean="0">
                <a:solidFill>
                  <a:srgbClr val="FF6600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1400" b="1" dirty="0" smtClean="0">
                <a:solidFill>
                  <a:srgbClr val="FF6600"/>
                </a:solidFill>
              </a:rPr>
              <a:t>Préserver</a:t>
            </a:r>
            <a:r>
              <a:rPr lang="fr-FR" altLang="fr-FR" sz="1400" dirty="0" smtClean="0"/>
              <a:t> une situation financière saine.</a:t>
            </a:r>
            <a:endParaRPr lang="fr-FR" altLang="fr-FR" sz="1200" dirty="0" smtClean="0"/>
          </a:p>
          <a:p>
            <a:pPr lvl="1">
              <a:buFont typeface="Wingdings" pitchFamily="2" charset="2"/>
              <a:buChar char="Ø"/>
            </a:pPr>
            <a:r>
              <a:rPr lang="fr-FR" altLang="fr-FR" sz="1400" b="1" dirty="0" smtClean="0">
                <a:solidFill>
                  <a:srgbClr val="FF6600"/>
                </a:solidFill>
              </a:rPr>
              <a:t>Gagner</a:t>
            </a:r>
            <a:r>
              <a:rPr lang="fr-FR" altLang="fr-FR" sz="1400" dirty="0" smtClean="0"/>
              <a:t> des d’adhérents </a:t>
            </a:r>
            <a:r>
              <a:rPr lang="fr-FR" altLang="fr-FR" sz="1400" dirty="0"/>
              <a:t>.</a:t>
            </a:r>
            <a:r>
              <a:rPr lang="fr-FR" altLang="fr-FR" sz="1400" dirty="0" smtClean="0"/>
              <a:t> </a:t>
            </a:r>
            <a:endParaRPr lang="fr-FR" altLang="fr-FR" dirty="0" smtClean="0"/>
          </a:p>
          <a:p>
            <a:pPr>
              <a:buFont typeface="Wingdings" pitchFamily="2" charset="2"/>
              <a:buChar char="Ø"/>
            </a:pPr>
            <a:endParaRPr lang="fr-FR" altLang="fr-FR" sz="2400" b="1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altLang="fr-FR" sz="2400" b="1" dirty="0" smtClean="0">
                <a:solidFill>
                  <a:srgbClr val="FF6600"/>
                </a:solidFill>
              </a:rPr>
              <a:t>AUGMENTER </a:t>
            </a:r>
            <a:r>
              <a:rPr lang="fr-FR" altLang="fr-FR" sz="2000" dirty="0" smtClean="0"/>
              <a:t>notre</a:t>
            </a:r>
            <a:r>
              <a:rPr lang="fr-FR" altLang="fr-FR" sz="2400" b="1" dirty="0" smtClean="0">
                <a:solidFill>
                  <a:srgbClr val="FF6600"/>
                </a:solidFill>
              </a:rPr>
              <a:t> Légitimité: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Multiplier </a:t>
            </a:r>
            <a:r>
              <a:rPr lang="fr-FR" altLang="fr-FR" sz="2000" dirty="0" smtClean="0"/>
              <a:t>les partenariats: IMS, Gers SAS, </a:t>
            </a:r>
            <a:r>
              <a:rPr lang="fr-FR" altLang="fr-FR" sz="2000" dirty="0" err="1" smtClean="0"/>
              <a:t>OpenHealth</a:t>
            </a:r>
            <a:r>
              <a:rPr lang="fr-FR" altLang="fr-FR" sz="2000" dirty="0" smtClean="0"/>
              <a:t>, ASOCS. 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/>
              <a:t>S’adapter aux changements </a:t>
            </a:r>
            <a:r>
              <a:rPr lang="fr-FR" altLang="fr-FR" sz="1600" dirty="0" smtClean="0"/>
              <a:t>d’organisations (CEGEDIM, </a:t>
            </a:r>
            <a:r>
              <a:rPr lang="fr-FR" altLang="fr-FR" sz="1600" dirty="0" err="1" smtClean="0"/>
              <a:t>Celtiph@rm</a:t>
            </a:r>
            <a:r>
              <a:rPr lang="fr-FR" altLang="fr-FR" sz="1600" dirty="0" smtClean="0"/>
              <a:t>)</a:t>
            </a:r>
            <a:endParaRPr lang="fr-FR" altLang="fr-FR" sz="1600" dirty="0"/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 smtClean="0"/>
              <a:t>Diversifier les modalités de partenariats (ASOCS, </a:t>
            </a:r>
            <a:r>
              <a:rPr lang="fr-FR" altLang="fr-FR" sz="1600" dirty="0" err="1" smtClean="0"/>
              <a:t>Celtiph@rm</a:t>
            </a:r>
            <a:r>
              <a:rPr lang="fr-FR" altLang="fr-FR" sz="1600" dirty="0" smtClean="0"/>
              <a:t>).  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 smtClean="0"/>
              <a:t>Identifier de nouveaux prospects ( Sociétés de services dans le digital)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b="1" dirty="0" smtClean="0">
                <a:solidFill>
                  <a:srgbClr val="FF6600"/>
                </a:solidFill>
              </a:rPr>
              <a:t>S’imposer </a:t>
            </a:r>
            <a:r>
              <a:rPr lang="fr-FR" altLang="fr-FR" sz="2000" dirty="0" smtClean="0"/>
              <a:t>comme « référence ».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 smtClean="0"/>
              <a:t>Renforcer nos liens avec le Gers GIE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 smtClean="0"/>
              <a:t> Groupe test G+ </a:t>
            </a:r>
            <a:r>
              <a:rPr lang="fr-FR" altLang="fr-FR" sz="1600" dirty="0" err="1" smtClean="0"/>
              <a:t>Reportive</a:t>
            </a:r>
            <a:r>
              <a:rPr lang="fr-FR" altLang="fr-FR" sz="1600" dirty="0" smtClean="0"/>
              <a:t> pour le compte de Gers SAS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600" dirty="0" smtClean="0"/>
              <a:t>Gagner </a:t>
            </a:r>
            <a:r>
              <a:rPr lang="fr-FR" altLang="fr-FR" sz="1600" dirty="0"/>
              <a:t>en notoriété </a:t>
            </a:r>
            <a:r>
              <a:rPr lang="fr-FR" altLang="fr-FR" sz="1600" dirty="0" smtClean="0"/>
              <a:t>: </a:t>
            </a:r>
            <a:r>
              <a:rPr lang="fr-FR" altLang="fr-FR" sz="1600" dirty="0"/>
              <a:t>Newsletter, Annonce presse, Flyer </a:t>
            </a:r>
            <a:r>
              <a:rPr lang="fr-FR" altLang="fr-FR" sz="1600" dirty="0" err="1" smtClean="0"/>
              <a:t>Infostat</a:t>
            </a:r>
            <a:r>
              <a:rPr lang="fr-FR" altLang="fr-FR" sz="1600" dirty="0" smtClean="0"/>
              <a:t>, Site</a:t>
            </a:r>
            <a:endParaRPr lang="fr-FR" altLang="fr-FR" sz="1600" dirty="0"/>
          </a:p>
          <a:p>
            <a:pPr lvl="2">
              <a:buFont typeface="Wingdings" pitchFamily="2" charset="2"/>
              <a:buChar char="Ø"/>
            </a:pPr>
            <a:endParaRPr lang="fr-FR" altLang="fr-FR" sz="1600" dirty="0" smtClean="0"/>
          </a:p>
          <a:p>
            <a:pPr>
              <a:buFont typeface="Wingdings" pitchFamily="2" charset="2"/>
              <a:buChar char="Ø"/>
            </a:pPr>
            <a:endParaRPr lang="fr-FR" altLang="fr-FR" sz="2400" b="1" dirty="0" smtClean="0">
              <a:solidFill>
                <a:srgbClr val="FF6600"/>
              </a:solidFill>
            </a:endParaRPr>
          </a:p>
          <a:p>
            <a:endParaRPr lang="fr-FR" altLang="fr-FR" sz="1600" dirty="0" smtClean="0"/>
          </a:p>
          <a:p>
            <a:pPr lvl="1">
              <a:buFontTx/>
              <a:buNone/>
            </a:pPr>
            <a:endParaRPr lang="fr-FR" altLang="fr-FR" sz="1400" dirty="0" smtClean="0"/>
          </a:p>
        </p:txBody>
      </p:sp>
      <p:sp>
        <p:nvSpPr>
          <p:cNvPr id="6" name="Titre 6"/>
          <p:cNvSpPr txBox="1">
            <a:spLocks/>
          </p:cNvSpPr>
          <p:nvPr/>
        </p:nvSpPr>
        <p:spPr bwMode="auto">
          <a:xfrm>
            <a:off x="2987675" y="358775"/>
            <a:ext cx="5688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 sz="3200" b="1" kern="0" dirty="0" smtClean="0">
                <a:solidFill>
                  <a:srgbClr val="FF9900"/>
                </a:solidFill>
              </a:rPr>
              <a:t>Nos Réalisations 2015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211638" y="6453188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Assemblée Générale du 15 mars 2016</a:t>
            </a:r>
          </a:p>
        </p:txBody>
      </p:sp>
    </p:spTree>
    <p:extLst>
      <p:ext uri="{BB962C8B-B14F-4D97-AF65-F5344CB8AC3E}">
        <p14:creationId xmlns:p14="http://schemas.microsoft.com/office/powerpoint/2010/main" val="2186743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211638" y="6453188"/>
            <a:ext cx="360045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 smtClean="0"/>
              <a:t>Assemblée Générale 15 mars 2016</a:t>
            </a:r>
          </a:p>
        </p:txBody>
      </p:sp>
      <p:sp>
        <p:nvSpPr>
          <p:cNvPr id="16388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fr-FR" sz="2800" b="1" smtClean="0">
                <a:solidFill>
                  <a:srgbClr val="FF9900"/>
                </a:solidFill>
              </a:rPr>
              <a:t>                                  Notoriété &amp; visibilité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4233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altLang="fr-FR" sz="3100" b="1" dirty="0">
                <a:solidFill>
                  <a:srgbClr val="FF6600"/>
                </a:solidFill>
              </a:rPr>
              <a:t>Site</a:t>
            </a:r>
            <a:r>
              <a:rPr lang="fr-FR" altLang="fr-FR" sz="2200" b="1" dirty="0">
                <a:solidFill>
                  <a:srgbClr val="FF6600"/>
                </a:solidFill>
              </a:rPr>
              <a:t> </a:t>
            </a:r>
            <a:r>
              <a:rPr lang="fr-FR" altLang="fr-FR" sz="2800" b="1" dirty="0">
                <a:solidFill>
                  <a:srgbClr val="FF6600"/>
                </a:solidFill>
              </a:rPr>
              <a:t>internet</a:t>
            </a:r>
            <a:r>
              <a:rPr lang="fr-FR" altLang="fr-FR" sz="2200" b="1" dirty="0">
                <a:solidFill>
                  <a:srgbClr val="FF6600"/>
                </a:solidFill>
              </a:rPr>
              <a:t> </a:t>
            </a:r>
          </a:p>
          <a:p>
            <a:endParaRPr lang="fr-FR" altLang="fr-FR" sz="2200" b="1" dirty="0">
              <a:solidFill>
                <a:srgbClr val="FF6600"/>
              </a:solidFill>
            </a:endParaRPr>
          </a:p>
          <a:p>
            <a:pPr lvl="1"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lang="fr-FR" altLang="fr-FR" sz="2200" baseline="30000" dirty="0"/>
              <a:t> </a:t>
            </a:r>
            <a:r>
              <a:rPr lang="fr-FR" altLang="fr-FR" sz="2200" dirty="0"/>
              <a:t> Une forte </a:t>
            </a:r>
            <a:r>
              <a:rPr lang="fr-FR" altLang="fr-FR" sz="2200" dirty="0" smtClean="0"/>
              <a:t>fréquentation externe en </a:t>
            </a:r>
            <a:r>
              <a:rPr lang="fr-FR" altLang="fr-FR" sz="2200" dirty="0" smtClean="0"/>
              <a:t>2015</a:t>
            </a:r>
          </a:p>
          <a:p>
            <a:pPr lvl="1">
              <a:buClr>
                <a:srgbClr val="FF6600"/>
              </a:buClr>
              <a:buSzPct val="70000"/>
              <a:buFont typeface="Wingdings" pitchFamily="2" charset="2"/>
              <a:buChar char="Ø"/>
            </a:pPr>
            <a:endParaRPr lang="fr-FR" altLang="fr-FR" sz="1300" dirty="0"/>
          </a:p>
          <a:p>
            <a:pPr lvl="2">
              <a:buClr>
                <a:srgbClr val="FF6600"/>
              </a:buClr>
              <a:buSzPct val="70000"/>
              <a:buFont typeface="Arial" panose="020B0604020202020204" pitchFamily="34" charset="0"/>
              <a:buChar char="•"/>
            </a:pPr>
            <a:r>
              <a:rPr lang="fr-FR" altLang="fr-FR" sz="2200" dirty="0"/>
              <a:t>Nb de visites/mois </a:t>
            </a:r>
            <a:r>
              <a:rPr lang="fr-FR" altLang="fr-FR" sz="2200" dirty="0" smtClean="0"/>
              <a:t>en forte hausse : 42 390</a:t>
            </a:r>
            <a:endParaRPr lang="fr-FR" altLang="fr-FR" sz="2200" dirty="0">
              <a:solidFill>
                <a:srgbClr val="C00000"/>
              </a:solidFill>
            </a:endParaRPr>
          </a:p>
          <a:p>
            <a:pPr lvl="2">
              <a:buClr>
                <a:srgbClr val="FF6600"/>
              </a:buClr>
              <a:buSzPct val="70000"/>
              <a:buFont typeface="Arial" panose="020B0604020202020204" pitchFamily="34" charset="0"/>
              <a:buChar char="•"/>
            </a:pPr>
            <a:r>
              <a:rPr lang="fr-FR" altLang="fr-FR" sz="2200" dirty="0"/>
              <a:t>Nb de pages visionnées </a:t>
            </a:r>
            <a:r>
              <a:rPr lang="fr-FR" altLang="fr-FR" sz="2200" dirty="0" smtClean="0"/>
              <a:t>: </a:t>
            </a:r>
            <a:r>
              <a:rPr lang="fr-FR" altLang="fr-FR" sz="2200" dirty="0" smtClean="0"/>
              <a:t>143 220</a:t>
            </a:r>
            <a:endParaRPr lang="fr-FR" altLang="fr-FR" sz="2200" dirty="0"/>
          </a:p>
          <a:p>
            <a:pPr lvl="1">
              <a:buClr>
                <a:srgbClr val="FF6600"/>
              </a:buClr>
              <a:buSzPct val="70000"/>
              <a:buFontTx/>
              <a:buNone/>
            </a:pPr>
            <a:r>
              <a:rPr lang="fr-FR" altLang="fr-FR" sz="2200" b="1" dirty="0"/>
              <a:t> </a:t>
            </a:r>
          </a:p>
          <a:p>
            <a:pPr lvl="1"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lang="fr-FR" altLang="fr-FR" sz="2200" dirty="0"/>
              <a:t> </a:t>
            </a:r>
            <a:r>
              <a:rPr lang="fr-FR" altLang="fr-FR" sz="2200" dirty="0" smtClean="0"/>
              <a:t>Le nouveau site est en fonction depuis début 2015 </a:t>
            </a:r>
            <a:endParaRPr lang="fr-FR" altLang="fr-FR" sz="2200" dirty="0" smtClean="0"/>
          </a:p>
          <a:p>
            <a:pPr lvl="1">
              <a:buClr>
                <a:srgbClr val="FF6600"/>
              </a:buClr>
              <a:buSzPct val="70000"/>
              <a:buFont typeface="Wingdings" pitchFamily="2" charset="2"/>
              <a:buChar char="Ø"/>
            </a:pPr>
            <a:endParaRPr lang="fr-FR" altLang="fr-FR" sz="1400" dirty="0" smtClean="0"/>
          </a:p>
          <a:p>
            <a:pPr lvl="1"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lang="fr-FR" altLang="fr-FR" sz="2200" dirty="0" smtClean="0"/>
              <a:t> les laboratoires adhérents mis en avant (logos tournants).</a:t>
            </a:r>
          </a:p>
          <a:p>
            <a:pPr marL="457200" lvl="1" indent="0">
              <a:buClr>
                <a:srgbClr val="FF6600"/>
              </a:buClr>
              <a:buSzPct val="70000"/>
              <a:buNone/>
            </a:pPr>
            <a:endParaRPr lang="fr-FR" altLang="fr-FR" sz="1300" dirty="0"/>
          </a:p>
          <a:p>
            <a:pPr lvl="1"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lang="fr-FR" altLang="fr-FR" sz="2200" dirty="0" smtClean="0"/>
              <a:t>Evolution du site pour la connaissance du nombre de connections adhérents.</a:t>
            </a:r>
            <a:endParaRPr lang="fr-FR" altLang="fr-FR" sz="2200" dirty="0"/>
          </a:p>
          <a:p>
            <a:pPr lvl="1">
              <a:buClr>
                <a:srgbClr val="FF6600"/>
              </a:buClr>
              <a:buSzPct val="70000"/>
              <a:buFont typeface="Wingdings" pitchFamily="2" charset="2"/>
              <a:buChar char="Ø"/>
            </a:pPr>
            <a:endParaRPr lang="fr-FR" altLang="fr-FR" b="1" dirty="0"/>
          </a:p>
          <a:p>
            <a:pPr>
              <a:buFontTx/>
              <a:buNone/>
            </a:pPr>
            <a:endParaRPr lang="fr-FR" altLang="fr-FR" sz="2000" b="1" dirty="0" smtClean="0"/>
          </a:p>
          <a:p>
            <a:pPr>
              <a:buFontTx/>
              <a:buNone/>
            </a:pPr>
            <a:endParaRPr lang="fr-FR" altLang="fr-FR" sz="2000" b="1" dirty="0"/>
          </a:p>
          <a:p>
            <a:pPr>
              <a:buFontTx/>
              <a:buNone/>
            </a:pPr>
            <a:r>
              <a:rPr lang="fr-FR" altLang="fr-FR" sz="2000" b="1" dirty="0" smtClean="0"/>
              <a:t>*</a:t>
            </a:r>
            <a:r>
              <a:rPr lang="fr-FR" altLang="fr-FR" sz="1700" b="1" dirty="0" smtClean="0"/>
              <a:t>Envoyez vos offres d’emploi au secrétariat pour qu’elles soient postées sur le site. Les C.V. sont envoyés directement à tous nos adhérents par mail.</a:t>
            </a:r>
            <a:r>
              <a:rPr lang="fr-FR" altLang="fr-FR" sz="1700" dirty="0" smtClean="0"/>
              <a:t>  </a:t>
            </a:r>
            <a:endParaRPr lang="fr-FR" altLang="fr-FR" sz="1700" dirty="0"/>
          </a:p>
          <a:p>
            <a:pPr lvl="1">
              <a:buClr>
                <a:srgbClr val="FF6600"/>
              </a:buClr>
              <a:buSzPct val="70000"/>
              <a:buFont typeface="Wingdings" pitchFamily="2" charset="2"/>
              <a:buChar char="Ø"/>
            </a:pPr>
            <a:endParaRPr lang="da-DK" alt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32" y="1192944"/>
            <a:ext cx="1872512" cy="19731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ZoneTexte 10"/>
          <p:cNvSpPr txBox="1"/>
          <p:nvPr/>
        </p:nvSpPr>
        <p:spPr>
          <a:xfrm>
            <a:off x="6804248" y="3050795"/>
            <a:ext cx="273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6600"/>
                </a:solidFill>
              </a:rPr>
              <a:t>www.infostatsante.org</a:t>
            </a:r>
            <a:endParaRPr lang="fr-FR" sz="1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2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4" val="RXP"/>
  <p:tag name="VARPPTCOMPATIBLERD03" val="RXP"/>
  <p:tag name="VARPPTTYPE" val="RXP"/>
</p:tagLst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6320</TotalTime>
  <Words>1766</Words>
  <Application>Microsoft Office PowerPoint</Application>
  <PresentationFormat>Affichage à l'écran (4:3)</PresentationFormat>
  <Paragraphs>492</Paragraphs>
  <Slides>30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Bodoni MT</vt:lpstr>
      <vt:lpstr>Calibri</vt:lpstr>
      <vt:lpstr>David</vt:lpstr>
      <vt:lpstr>Wingdings</vt:lpstr>
      <vt:lpstr>Standardformgivning</vt:lpstr>
      <vt:lpstr>Présentation PowerPoint</vt:lpstr>
      <vt:lpstr>Présentation PowerPoint</vt:lpstr>
      <vt:lpstr> BILAN ANNÉE 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                       Notoriété &amp; visibilité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 sociétés auditionnées sur la thématique « Prescription en DCI » par la Commission Ad hoc  </vt:lpstr>
      <vt:lpstr>Atouts et limites de l’offre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Notre Bilan 2015</vt:lpstr>
      <vt:lpstr> NOS PRIORITES &amp; OBJECTIFS 2016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Fisheye multtimedia production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Preferred Customer</dc:creator>
  <cp:lastModifiedBy>Infostat</cp:lastModifiedBy>
  <cp:revision>351</cp:revision>
  <dcterms:created xsi:type="dcterms:W3CDTF">2006-12-05T16:19:48Z</dcterms:created>
  <dcterms:modified xsi:type="dcterms:W3CDTF">2016-03-18T09:52:44Z</dcterms:modified>
</cp:coreProperties>
</file>