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794500" cy="9931400"/>
  <p:custDataLst>
    <p:tags r:id="rId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98451" autoAdjust="0"/>
  </p:normalViewPr>
  <p:slideViewPr>
    <p:cSldViewPr>
      <p:cViewPr varScale="1">
        <p:scale>
          <a:sx n="71" d="100"/>
          <a:sy n="71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8987A59F-C29C-44D0-9D59-F00AD3077D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2517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86393FB1-18FE-4383-8009-2B2766975F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390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4D05D-F4D2-4492-A9A4-75BBE1F1526F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2425" cy="4467225"/>
          </a:xfrm>
          <a:noFill/>
          <a:ln/>
        </p:spPr>
        <p:txBody>
          <a:bodyPr/>
          <a:lstStyle/>
          <a:p>
            <a:pPr marL="190500" indent="-190500" eaLnBrk="1" hangingPunct="1"/>
            <a:endParaRPr lang="de-DE" altLang="fr-FR" smtClean="0"/>
          </a:p>
        </p:txBody>
      </p:sp>
    </p:spTree>
    <p:extLst>
      <p:ext uri="{BB962C8B-B14F-4D97-AF65-F5344CB8AC3E}">
        <p14:creationId xmlns:p14="http://schemas.microsoft.com/office/powerpoint/2010/main" val="64977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DBF14-C750-4CD8-9D7C-8F6255CCDBE8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241D3-592F-44E1-9B62-CFEA828FDE63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F8457-2627-40E9-83A8-335125A47A1D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7944C-76F1-40BE-9941-C41D6FE3278F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8581B-C6B1-475F-8623-2D974CD8857B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68311-E0E6-45CB-A20C-EC3D6E6036EE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56DD6-E1C3-404C-959A-845ECB74CF01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641A6-CA86-44FF-A9ED-AE447CCFCAA4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29647-3130-405C-A514-7B080F4E5CB4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76725-8A41-45FD-8CAB-E76EA8B7C3AB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72A3F-3A0C-4DD8-8102-08FA88B3A1B3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Klicka här för att ändra format på bakgrundstexten</a:t>
            </a:r>
          </a:p>
          <a:p>
            <a:pPr lvl="1"/>
            <a:endParaRPr lang="sv-SE" altLang="fr-FR" smtClean="0"/>
          </a:p>
          <a:p>
            <a:pPr lvl="2"/>
            <a:r>
              <a:rPr lang="sv-SE" altLang="fr-FR" smtClean="0"/>
              <a:t>Nivå tre</a:t>
            </a:r>
          </a:p>
          <a:p>
            <a:pPr lvl="3"/>
            <a:r>
              <a:rPr lang="sv-SE" altLang="fr-FR" smtClean="0"/>
              <a:t>Nivå fyra</a:t>
            </a:r>
          </a:p>
          <a:p>
            <a:pPr lvl="4"/>
            <a:r>
              <a:rPr lang="sv-SE" altLang="fr-FR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79368D3-257B-45DF-86F7-2F8AC8441653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0675" y="2246313"/>
            <a:ext cx="87122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GB" altLang="en-GB" sz="2600">
              <a:solidFill>
                <a:schemeClr val="accent1"/>
              </a:solidFill>
            </a:endParaRPr>
          </a:p>
        </p:txBody>
      </p:sp>
      <p:pic>
        <p:nvPicPr>
          <p:cNvPr id="4099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060575"/>
            <a:ext cx="29622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9525" y="6434138"/>
            <a:ext cx="9144000" cy="4159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E-mail				                  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2006 INFOSTAT</a:t>
            </a:r>
          </a:p>
          <a:p>
            <a:pPr eaLnBrk="1" hangingPunct="1">
              <a:defRPr/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rue Rieux		06 66 87 20 20 		jocelyne.colin@infostatsante.org		                                                                Tous droits réservés</a:t>
            </a:r>
          </a:p>
          <a:p>
            <a:pPr eaLnBrk="1" hangingPunct="1">
              <a:defRPr/>
            </a:pPr>
            <a:r>
              <a:rPr lang="fr-FR" sz="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92100 Boulogne-Billancourt</a:t>
            </a:r>
            <a:endParaRPr lang="fr-F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63688" y="39330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Commission Ad Hoc 2015</a:t>
            </a:r>
            <a:endParaRPr lang="fr-FR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660232" cy="4318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 sociétés auditionnées sur la thématique </a:t>
            </a:r>
            <a:r>
              <a:rPr lang="fr-FR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« Prescription en DCI » </a:t>
            </a:r>
            <a:r>
              <a:rPr lang="fr-FR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par la Commission Ad hoc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45586"/>
              </p:ext>
            </p:extLst>
          </p:nvPr>
        </p:nvGraphicFramePr>
        <p:xfrm>
          <a:off x="71500" y="1196753"/>
          <a:ext cx="8964996" cy="517157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41249"/>
                <a:gridCol w="2241249"/>
                <a:gridCol w="2241249"/>
                <a:gridCol w="2241249"/>
              </a:tblGrid>
              <a:tr h="845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11297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Structure des</a:t>
                      </a:r>
                      <a:r>
                        <a:rPr lang="fr-FR" baseline="0" dirty="0" smtClean="0"/>
                        <a:t> panels</a:t>
                      </a:r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LPD :  10</a:t>
                      </a:r>
                      <a:r>
                        <a:rPr lang="fr-FR" sz="1200" baseline="0" dirty="0" smtClean="0"/>
                        <a:t> observatoires de médecins libéraux ou mixtes par </a:t>
                      </a:r>
                      <a:r>
                        <a:rPr lang="fr-FR" sz="1200" dirty="0" smtClean="0"/>
                        <a:t>spécialités</a:t>
                      </a:r>
                      <a:r>
                        <a:rPr lang="fr-FR" sz="1200" baseline="0" dirty="0" smtClean="0"/>
                        <a:t> représentées au sein de chacun des panels-  X-PONENT: 14 000 officines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Panel OHC </a:t>
                      </a:r>
                      <a:r>
                        <a:rPr lang="fr-FR" sz="1200" baseline="0" dirty="0" smtClean="0"/>
                        <a:t>de 6718 officines dont </a:t>
                      </a:r>
                      <a:r>
                        <a:rPr lang="fr-FR" sz="1200" dirty="0" err="1" smtClean="0"/>
                        <a:t>Xpr</a:t>
                      </a:r>
                      <a:r>
                        <a:rPr lang="fr-FR" sz="1200" dirty="0" smtClean="0"/>
                        <a:t>-SO</a:t>
                      </a:r>
                      <a:r>
                        <a:rPr lang="fr-FR" sz="1200" baseline="0" dirty="0" smtClean="0"/>
                        <a:t> 3054 dans un panel à accès en temps réel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Echantillons</a:t>
                      </a:r>
                      <a:r>
                        <a:rPr lang="fr-FR" sz="1200" baseline="0" dirty="0" smtClean="0"/>
                        <a:t> constitués pour les besoins de l’étude en fonction de la cible visée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147732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Approche méthodologique</a:t>
                      </a:r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Recueil en temps réel des prescriptions via l’observatoire LPD (Longitudinal Patient Data)  et mise en regard d’une</a:t>
                      </a:r>
                      <a:r>
                        <a:rPr lang="fr-FR" sz="1200" baseline="0" dirty="0" smtClean="0"/>
                        <a:t> cohorte X-PONENT SSE pour l’analyse des délivrances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Comparaison</a:t>
                      </a:r>
                      <a:r>
                        <a:rPr lang="fr-FR" sz="1200" baseline="0" dirty="0" smtClean="0"/>
                        <a:t> de l’ordonnance et du ticket de caisse via le flux informatisé </a:t>
                      </a:r>
                      <a:r>
                        <a:rPr lang="fr-FR" sz="1200" baseline="0" dirty="0" err="1" smtClean="0"/>
                        <a:t>Xpr</a:t>
                      </a:r>
                      <a:r>
                        <a:rPr lang="fr-FR" sz="1200" baseline="0" dirty="0" smtClean="0"/>
                        <a:t>-So et le scan des ordonnances </a:t>
                      </a:r>
                    </a:p>
                    <a:p>
                      <a:r>
                        <a:rPr lang="fr-FR" sz="1200" baseline="0" dirty="0" smtClean="0"/>
                        <a:t>Officines sélectionnées par quotas avec extrapolation à la population nationale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Recueil de photocopies d’ordonnances </a:t>
                      </a:r>
                      <a:r>
                        <a:rPr lang="fr-FR" sz="1200" dirty="0" err="1" smtClean="0"/>
                        <a:t>anonymisées</a:t>
                      </a:r>
                      <a:r>
                        <a:rPr lang="fr-FR" sz="1200" dirty="0" smtClean="0"/>
                        <a:t> et impressions des tickets de caisses</a:t>
                      </a:r>
                    </a:p>
                    <a:p>
                      <a:r>
                        <a:rPr lang="fr-FR" sz="1200" dirty="0" smtClean="0"/>
                        <a:t>+/- interrogatoire</a:t>
                      </a:r>
                      <a:r>
                        <a:rPr lang="fr-FR" sz="1200" baseline="0" dirty="0" smtClean="0"/>
                        <a:t> patients au comptoir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1659786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Délivrables</a:t>
                      </a:r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Analyse</a:t>
                      </a:r>
                      <a:r>
                        <a:rPr lang="fr-FR" sz="1200" baseline="0" dirty="0" smtClean="0"/>
                        <a:t> des </a:t>
                      </a:r>
                      <a:r>
                        <a:rPr lang="fr-FR" sz="1200" baseline="0" dirty="0" err="1" smtClean="0"/>
                        <a:t>switchs</a:t>
                      </a:r>
                      <a:r>
                        <a:rPr lang="fr-FR" sz="1200" baseline="0" dirty="0" smtClean="0"/>
                        <a:t> entre libellés de l’ordonnance et délivrance réelle.</a:t>
                      </a:r>
                    </a:p>
                    <a:p>
                      <a:r>
                        <a:rPr lang="fr-FR" sz="1200" baseline="0" dirty="0" smtClean="0"/>
                        <a:t>Possibilité d’intégrer une veille concurrentielle sur les messages délivrés par les DAM ou les délégués médicaux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Analyse</a:t>
                      </a:r>
                      <a:r>
                        <a:rPr lang="fr-FR" sz="1200" baseline="0" dirty="0" smtClean="0"/>
                        <a:t> des </a:t>
                      </a:r>
                      <a:r>
                        <a:rPr lang="fr-FR" sz="1200" baseline="0" dirty="0" err="1" smtClean="0"/>
                        <a:t>switchs</a:t>
                      </a:r>
                      <a:r>
                        <a:rPr lang="fr-FR" sz="1200" baseline="0" dirty="0" smtClean="0"/>
                        <a:t> entre libellés de l’ordonnance et délivrance réelle sur 100% des ordonnances et 100% des prescriptions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Analyse</a:t>
                      </a:r>
                      <a:r>
                        <a:rPr lang="fr-FR" sz="1200" baseline="0" dirty="0" smtClean="0"/>
                        <a:t> des </a:t>
                      </a:r>
                      <a:r>
                        <a:rPr lang="fr-FR" sz="1200" baseline="0" dirty="0" err="1" smtClean="0"/>
                        <a:t>switchs</a:t>
                      </a:r>
                      <a:r>
                        <a:rPr lang="fr-FR" sz="1200" baseline="0" dirty="0" smtClean="0"/>
                        <a:t> entre libellés de l’ordonnance et délivrance réelle.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Possibilité d’ajouter un questionnaire Ad Hoc(pharmacien et/ou patient) pour explorer les motivations  de </a:t>
                      </a:r>
                      <a:r>
                        <a:rPr lang="fr-FR" sz="1200" baseline="0" dirty="0" err="1" smtClean="0"/>
                        <a:t>Rx</a:t>
                      </a:r>
                      <a:r>
                        <a:rPr lang="fr-FR" sz="1200" baseline="0" dirty="0" smtClean="0"/>
                        <a:t> et de délivrance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17298"/>
            <a:ext cx="1944216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0160" y="1340768"/>
            <a:ext cx="19442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330871"/>
            <a:ext cx="184993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41" y="1448903"/>
            <a:ext cx="4824413" cy="431800"/>
          </a:xfrm>
        </p:spPr>
        <p:txBody>
          <a:bodyPr/>
          <a:lstStyle/>
          <a:p>
            <a:pPr algn="l"/>
            <a:r>
              <a:rPr lang="fr-FR" dirty="0" smtClean="0"/>
              <a:t>Atouts et limites de l’offre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22190"/>
              </p:ext>
            </p:extLst>
          </p:nvPr>
        </p:nvGraphicFramePr>
        <p:xfrm>
          <a:off x="179512" y="2204864"/>
          <a:ext cx="8712968" cy="38480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8688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1522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</a:t>
                      </a:r>
                      <a:r>
                        <a:rPr lang="fr-FR" baseline="0" dirty="0" smtClean="0"/>
                        <a:t> Atouts 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Recueil automatisée</a:t>
                      </a:r>
                      <a:r>
                        <a:rPr lang="fr-FR" sz="1200" baseline="0" dirty="0" smtClean="0"/>
                        <a:t> pour un suivi régulier (mensuel ou barométrique)</a:t>
                      </a:r>
                    </a:p>
                    <a:p>
                      <a:r>
                        <a:rPr lang="fr-FR" sz="1200" baseline="0" dirty="0" smtClean="0"/>
                        <a:t>Vision promotionnelle complémentaire intéressante</a:t>
                      </a:r>
                    </a:p>
                    <a:p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Recueil automatisée</a:t>
                      </a:r>
                      <a:r>
                        <a:rPr lang="fr-FR" sz="1200" baseline="0" dirty="0" smtClean="0"/>
                        <a:t> pour un suivi régulier (périodicité paramétrable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Robustesse des données permettant une analyse très fine (temporelle ou géographique)</a:t>
                      </a:r>
                    </a:p>
                    <a:p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Echantillon adapté</a:t>
                      </a:r>
                      <a:r>
                        <a:rPr lang="fr-FR" sz="1200" baseline="0" dirty="0" smtClean="0"/>
                        <a:t> à la problématique</a:t>
                      </a:r>
                    </a:p>
                    <a:p>
                      <a:r>
                        <a:rPr lang="fr-FR" sz="1200" baseline="0" dirty="0" smtClean="0"/>
                        <a:t>Possibilité de creuser les problématique par un questionnaire Ad Hoc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142480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limites</a:t>
                      </a:r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Panel de médecins parfois limitant sur les faibles volumétries</a:t>
                      </a:r>
                      <a:endParaRPr lang="fr-FR" sz="1200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Pas d’analyse complémentaire réalisée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Délai de réalisation un peu plus long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pic>
        <p:nvPicPr>
          <p:cNvPr id="29700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60746"/>
            <a:ext cx="2093775" cy="1008113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76872"/>
            <a:ext cx="1944216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76872"/>
            <a:ext cx="19442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276872"/>
            <a:ext cx="184993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429000"/>
            <a:ext cx="886111" cy="804158"/>
          </a:xfrm>
          <a:prstGeom prst="rect">
            <a:avLst/>
          </a:prstGeom>
          <a:noFill/>
        </p:spPr>
      </p:pic>
      <p:pic>
        <p:nvPicPr>
          <p:cNvPr id="12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2702" y="4941168"/>
            <a:ext cx="975009" cy="9722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299</Words>
  <Application>Microsoft Office PowerPoint</Application>
  <PresentationFormat>Affichage à l'écran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David</vt:lpstr>
      <vt:lpstr>Standardformgivning</vt:lpstr>
      <vt:lpstr>Présentation PowerPoint</vt:lpstr>
      <vt:lpstr>3 sociétés auditionnées sur la thématique « Prescription en DCI » par la Commission Ad hoc  </vt:lpstr>
      <vt:lpstr>Atouts et limites de l’offre</vt:lpstr>
    </vt:vector>
  </TitlesOfParts>
  <Company>Fisheye multtimedia production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Infostat</cp:lastModifiedBy>
  <cp:revision>169</cp:revision>
  <dcterms:created xsi:type="dcterms:W3CDTF">2006-12-05T16:19:48Z</dcterms:created>
  <dcterms:modified xsi:type="dcterms:W3CDTF">2016-03-10T10:30:16Z</dcterms:modified>
</cp:coreProperties>
</file>