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 id="2147483659" r:id="rId2"/>
    <p:sldMasterId id="2147483664" r:id="rId3"/>
  </p:sldMasterIdLst>
  <p:notesMasterIdLst>
    <p:notesMasterId r:id="rId16"/>
  </p:notesMasterIdLst>
  <p:handoutMasterIdLst>
    <p:handoutMasterId r:id="rId17"/>
  </p:handoutMasterIdLst>
  <p:sldIdLst>
    <p:sldId id="256" r:id="rId4"/>
    <p:sldId id="258" r:id="rId5"/>
    <p:sldId id="260" r:id="rId6"/>
    <p:sldId id="264" r:id="rId7"/>
    <p:sldId id="266" r:id="rId8"/>
    <p:sldId id="270" r:id="rId9"/>
    <p:sldId id="281" r:id="rId10"/>
    <p:sldId id="272" r:id="rId11"/>
    <p:sldId id="274" r:id="rId12"/>
    <p:sldId id="282" r:id="rId13"/>
    <p:sldId id="278" r:id="rId14"/>
    <p:sldId id="280" r:id="rId15"/>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00" d="100"/>
          <a:sy n="100" d="100"/>
        </p:scale>
        <p:origin x="-461" y="-202"/>
      </p:cViewPr>
      <p:guideLst>
        <p:guide orient="horz" pos="676"/>
        <p:guide pos="5668"/>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1350545-E260-4F41-A803-5BF85CFE96EA}" type="datetimeFigureOut">
              <a:rPr lang="en-US" smtClean="0"/>
              <a:t>3/2/2015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9BD68D1-0A4A-364F-B3D1-97755523CCB2}" type="slidenum">
              <a:rPr lang="en-US" smtClean="0"/>
              <a:t>‹N°›</a:t>
            </a:fld>
            <a:endParaRPr lang="en-US"/>
          </a:p>
        </p:txBody>
      </p:sp>
    </p:spTree>
    <p:extLst>
      <p:ext uri="{BB962C8B-B14F-4D97-AF65-F5344CB8AC3E}">
        <p14:creationId xmlns:p14="http://schemas.microsoft.com/office/powerpoint/2010/main" val="44204691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FCAFC9-2F5E-7849-9A3C-3E3602566C83}" type="datetimeFigureOut">
              <a:rPr lang="en-US" smtClean="0"/>
              <a:t>3/2/2015</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359D8E-2A04-7648-BB99-EC53D2571000}" type="slidenum">
              <a:rPr lang="en-US" smtClean="0"/>
              <a:t>‹N°›</a:t>
            </a:fld>
            <a:endParaRPr lang="en-US"/>
          </a:p>
        </p:txBody>
      </p:sp>
    </p:spTree>
    <p:extLst>
      <p:ext uri="{BB962C8B-B14F-4D97-AF65-F5344CB8AC3E}">
        <p14:creationId xmlns:p14="http://schemas.microsoft.com/office/powerpoint/2010/main" val="255173273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8" name="Text Placeholder 7"/>
          <p:cNvSpPr>
            <a:spLocks noGrp="1"/>
          </p:cNvSpPr>
          <p:nvPr>
            <p:ph type="body" sz="quarter" idx="11" hasCustomPrompt="1"/>
          </p:nvPr>
        </p:nvSpPr>
        <p:spPr>
          <a:xfrm>
            <a:off x="256494" y="2494609"/>
            <a:ext cx="5661618" cy="1234730"/>
          </a:xfrm>
        </p:spPr>
        <p:txBody>
          <a:bodyPr anchor="b">
            <a:normAutofit/>
          </a:bodyPr>
          <a:lstStyle>
            <a:lvl1pPr marL="0" indent="0">
              <a:buNone/>
              <a:defRPr sz="3600" b="1" baseline="0">
                <a:solidFill>
                  <a:schemeClr val="tx1"/>
                </a:solidFill>
              </a:defRPr>
            </a:lvl1pPr>
          </a:lstStyle>
          <a:p>
            <a:pPr lvl="0"/>
            <a:r>
              <a:rPr lang="en-US" dirty="0" smtClean="0"/>
              <a:t>Add the title of your presentation here</a:t>
            </a:r>
            <a:endParaRPr lang="en-US" dirty="0"/>
          </a:p>
        </p:txBody>
      </p:sp>
      <p:grpSp>
        <p:nvGrpSpPr>
          <p:cNvPr id="10" name="Group 9"/>
          <p:cNvGrpSpPr/>
          <p:nvPr userDrawn="1"/>
        </p:nvGrpSpPr>
        <p:grpSpPr>
          <a:xfrm>
            <a:off x="3389891" y="4862023"/>
            <a:ext cx="1874480" cy="238727"/>
            <a:chOff x="3519449" y="4886156"/>
            <a:chExt cx="1874480" cy="238727"/>
          </a:xfrm>
        </p:grpSpPr>
        <p:sp>
          <p:nvSpPr>
            <p:cNvPr id="11" name="Subtitle 1"/>
            <p:cNvSpPr txBox="1">
              <a:spLocks/>
            </p:cNvSpPr>
            <p:nvPr userDrawn="1"/>
          </p:nvSpPr>
          <p:spPr>
            <a:xfrm>
              <a:off x="3519449" y="4886156"/>
              <a:ext cx="1050635" cy="160202"/>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800" dirty="0" smtClean="0">
                  <a:solidFill>
                    <a:srgbClr val="FFFFFF"/>
                  </a:solidFill>
                  <a:latin typeface="Helvetica Neue"/>
                  <a:cs typeface="Helvetica Neue"/>
                </a:rPr>
                <a:t>Powered by</a:t>
              </a:r>
              <a:endParaRPr lang="en-US" sz="800" dirty="0">
                <a:solidFill>
                  <a:srgbClr val="FFFFFF"/>
                </a:solidFill>
                <a:latin typeface="Helvetica Neue"/>
                <a:cs typeface="Helvetica Neue"/>
              </a:endParaRPr>
            </a:p>
          </p:txBody>
        </p:sp>
        <p:pic>
          <p:nvPicPr>
            <p:cNvPr id="12" name="Picture 11" descr="sm_logo_reversed1color.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84796" y="4895292"/>
              <a:ext cx="1109133" cy="229591"/>
            </a:xfrm>
            <a:prstGeom prst="rect">
              <a:avLst/>
            </a:prstGeom>
          </p:spPr>
        </p:pic>
      </p:grpSp>
      <p:sp>
        <p:nvSpPr>
          <p:cNvPr id="3" name="Text Placeholder 2"/>
          <p:cNvSpPr>
            <a:spLocks noGrp="1"/>
          </p:cNvSpPr>
          <p:nvPr>
            <p:ph type="body" sz="quarter" idx="12"/>
          </p:nvPr>
        </p:nvSpPr>
        <p:spPr>
          <a:xfrm>
            <a:off x="257175" y="3732517"/>
            <a:ext cx="3897313" cy="374650"/>
          </a:xfrm>
        </p:spPr>
        <p:txBody>
          <a:bodyPr/>
          <a:lstStyle/>
          <a:p>
            <a:pPr lvl="0"/>
            <a:r>
              <a:rPr lang="en-US" dirty="0" smtClean="0"/>
              <a:t>Click to edit Master text styles</a:t>
            </a:r>
            <a:endParaRPr lang="en-US" dirty="0"/>
          </a:p>
        </p:txBody>
      </p:sp>
    </p:spTree>
    <p:extLst>
      <p:ext uri="{BB962C8B-B14F-4D97-AF65-F5344CB8AC3E}">
        <p14:creationId xmlns:p14="http://schemas.microsoft.com/office/powerpoint/2010/main" val="446756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p:txBody>
      </p:sp>
      <p:sp>
        <p:nvSpPr>
          <p:cNvPr id="6" name="Slide Number Placeholder 5"/>
          <p:cNvSpPr>
            <a:spLocks noGrp="1"/>
          </p:cNvSpPr>
          <p:nvPr>
            <p:ph type="sldNum" sz="quarter" idx="12"/>
          </p:nvPr>
        </p:nvSpPr>
        <p:spPr/>
        <p:txBody>
          <a:bodyPr/>
          <a:lstStyle/>
          <a:p>
            <a:fld id="{A88B48FB-E956-2048-9E74-C69E7CAA26CC}" type="slidenum">
              <a:rPr lang="en-US" smtClean="0"/>
              <a:t>‹N°›</a:t>
            </a:fld>
            <a:endParaRPr lang="en-US"/>
          </a:p>
        </p:txBody>
      </p:sp>
    </p:spTree>
    <p:extLst>
      <p:ext uri="{BB962C8B-B14F-4D97-AF65-F5344CB8AC3E}">
        <p14:creationId xmlns:p14="http://schemas.microsoft.com/office/powerpoint/2010/main" val="59644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able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fld id="{A88B48FB-E956-2048-9E74-C69E7CAA26CC}" type="slidenum">
              <a:rPr lang="en-US" smtClean="0"/>
              <a:pPr/>
              <a:t>‹N°›</a:t>
            </a:fld>
            <a:endParaRPr lang="en-US"/>
          </a:p>
        </p:txBody>
      </p:sp>
      <p:sp>
        <p:nvSpPr>
          <p:cNvPr id="7" name="Text Placeholder 6"/>
          <p:cNvSpPr>
            <a:spLocks noGrp="1"/>
          </p:cNvSpPr>
          <p:nvPr>
            <p:ph type="body" sz="quarter" idx="13"/>
          </p:nvPr>
        </p:nvSpPr>
        <p:spPr>
          <a:xfrm>
            <a:off x="115888" y="723900"/>
            <a:ext cx="3887787" cy="261938"/>
          </a:xfrm>
        </p:spPr>
        <p:txBody>
          <a:bodyPr/>
          <a:lstStyle/>
          <a:p>
            <a:pPr lvl="0"/>
            <a:r>
              <a:rPr lang="en-US" dirty="0" smtClean="0"/>
              <a:t>Click to edit Master text styles</a:t>
            </a:r>
          </a:p>
        </p:txBody>
      </p:sp>
    </p:spTree>
    <p:extLst>
      <p:ext uri="{BB962C8B-B14F-4D97-AF65-F5344CB8AC3E}">
        <p14:creationId xmlns:p14="http://schemas.microsoft.com/office/powerpoint/2010/main" val="3451742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able sty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fld id="{A88B48FB-E956-2048-9E74-C69E7CAA26CC}" type="slidenum">
              <a:rPr lang="en-US" smtClean="0"/>
              <a:pPr/>
              <a:t>‹N°›</a:t>
            </a:fld>
            <a:endParaRPr lang="en-US"/>
          </a:p>
        </p:txBody>
      </p:sp>
      <p:graphicFrame>
        <p:nvGraphicFramePr>
          <p:cNvPr id="5" name="Table 4"/>
          <p:cNvGraphicFramePr>
            <a:graphicFrameLocks noGrp="1"/>
          </p:cNvGraphicFramePr>
          <p:nvPr userDrawn="1">
            <p:extLst>
              <p:ext uri="{D42A27DB-BD31-4B8C-83A1-F6EECF244321}">
                <p14:modId xmlns:p14="http://schemas.microsoft.com/office/powerpoint/2010/main" val="731729107"/>
              </p:ext>
            </p:extLst>
          </p:nvPr>
        </p:nvGraphicFramePr>
        <p:xfrm>
          <a:off x="204787" y="1052400"/>
          <a:ext cx="5953649" cy="2184875"/>
        </p:xfrm>
        <a:graphic>
          <a:graphicData uri="http://schemas.openxmlformats.org/drawingml/2006/table">
            <a:tbl>
              <a:tblPr firstRow="1" lastRow="1" bandRow="1">
                <a:tableStyleId>{1FECB4D8-DB02-4DC6-A0A2-4F2EBAE1DC90}</a:tableStyleId>
              </a:tblPr>
              <a:tblGrid>
                <a:gridCol w="4802370"/>
                <a:gridCol w="716414"/>
                <a:gridCol w="434865"/>
              </a:tblGrid>
              <a:tr h="312125">
                <a:tc>
                  <a:txBody>
                    <a:bodyPr/>
                    <a:lstStyle/>
                    <a:p>
                      <a:r>
                        <a:rPr lang="en-US" sz="1100" dirty="0" smtClean="0">
                          <a:solidFill>
                            <a:schemeClr val="bg1"/>
                          </a:solidFill>
                          <a:latin typeface="Arial"/>
                          <a:cs typeface="Arial"/>
                        </a:rPr>
                        <a:t>Answer Choices</a:t>
                      </a:r>
                      <a:endParaRPr lang="en-US" sz="1100" dirty="0">
                        <a:solidFill>
                          <a:schemeClr val="bg1"/>
                        </a:solidFill>
                        <a:latin typeface="Arial"/>
                        <a:cs typeface="Arial"/>
                      </a:endParaRPr>
                    </a:p>
                  </a:txBody>
                  <a:tcPr anchor="ct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gridSpan="2">
                  <a:txBody>
                    <a:bodyPr/>
                    <a:lstStyle/>
                    <a:p>
                      <a:r>
                        <a:rPr lang="en-US" sz="1100" dirty="0" smtClean="0">
                          <a:solidFill>
                            <a:schemeClr val="bg1"/>
                          </a:solidFill>
                          <a:latin typeface="Arial"/>
                          <a:cs typeface="Arial"/>
                        </a:rPr>
                        <a:t>Responses</a:t>
                      </a:r>
                      <a:endParaRPr lang="en-US" sz="1100" dirty="0">
                        <a:solidFill>
                          <a:schemeClr val="bg1"/>
                        </a:solidFill>
                        <a:latin typeface="Arial"/>
                        <a:cs typeface="Arial"/>
                      </a:endParaRPr>
                    </a:p>
                  </a:txBody>
                  <a:tcPr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lang="en-US" sz="1200" dirty="0">
                        <a:solidFill>
                          <a:schemeClr val="bg1"/>
                        </a:solidFill>
                        <a:latin typeface="Arial"/>
                        <a:cs typeface="Arial"/>
                      </a:endParaRPr>
                    </a:p>
                  </a:txBody>
                  <a:tcPr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r>
              <a:tr h="312125">
                <a:tc>
                  <a:txBody>
                    <a:bodyPr/>
                    <a:lstStyle/>
                    <a:p>
                      <a:r>
                        <a:rPr lang="en-US" sz="1050" dirty="0" smtClean="0">
                          <a:solidFill>
                            <a:schemeClr val="tx1"/>
                          </a:solidFill>
                          <a:latin typeface="Arial"/>
                          <a:cs typeface="Arial"/>
                        </a:rPr>
                        <a:t>Less than one year</a:t>
                      </a:r>
                      <a:endParaRPr lang="en-US" sz="1050" dirty="0">
                        <a:solidFill>
                          <a:schemeClr val="tx1"/>
                        </a:solidFill>
                        <a:latin typeface="Arial"/>
                        <a:cs typeface="Aria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050" dirty="0" smtClean="0">
                          <a:solidFill>
                            <a:schemeClr val="tx1"/>
                          </a:solidFill>
                          <a:latin typeface="Arial"/>
                          <a:cs typeface="Arial"/>
                        </a:rPr>
                        <a:t>10.00%</a:t>
                      </a:r>
                      <a:endParaRPr lang="en-US" sz="1050" dirty="0">
                        <a:solidFill>
                          <a:schemeClr val="tx1"/>
                        </a:solidFill>
                        <a:latin typeface="Arial"/>
                        <a:cs typeface="Arial"/>
                      </a:endParaRPr>
                    </a:p>
                  </a:txBody>
                  <a:tcPr anchor="ct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050" dirty="0" smtClean="0">
                          <a:solidFill>
                            <a:schemeClr val="tx1"/>
                          </a:solidFill>
                          <a:latin typeface="Arial"/>
                          <a:cs typeface="Arial"/>
                        </a:rPr>
                        <a:t>10</a:t>
                      </a:r>
                      <a:endParaRPr lang="en-US" sz="1050" dirty="0">
                        <a:solidFill>
                          <a:schemeClr val="tx1"/>
                        </a:solidFill>
                        <a:latin typeface="Arial"/>
                        <a:cs typeface="Arial"/>
                      </a:endParaRPr>
                    </a:p>
                  </a:txBody>
                  <a:tcPr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12125">
                <a:tc>
                  <a:txBody>
                    <a:bodyPr/>
                    <a:lstStyle/>
                    <a:p>
                      <a:r>
                        <a:rPr lang="en-US" sz="1050" dirty="0" smtClean="0">
                          <a:solidFill>
                            <a:schemeClr val="tx1"/>
                          </a:solidFill>
                          <a:latin typeface="Arial"/>
                          <a:cs typeface="Arial"/>
                        </a:rPr>
                        <a:t>1 to 3 years</a:t>
                      </a:r>
                      <a:endParaRPr lang="en-US" sz="1050" dirty="0">
                        <a:solidFill>
                          <a:schemeClr val="tx1"/>
                        </a:solidFill>
                        <a:latin typeface="Arial"/>
                        <a:cs typeface="Aria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050" dirty="0" smtClean="0">
                          <a:solidFill>
                            <a:schemeClr val="tx1"/>
                          </a:solidFill>
                          <a:latin typeface="Arial"/>
                          <a:cs typeface="Arial"/>
                        </a:rPr>
                        <a:t>10.00%</a:t>
                      </a:r>
                      <a:endParaRPr lang="en-US" sz="1050" dirty="0">
                        <a:solidFill>
                          <a:schemeClr val="tx1"/>
                        </a:solidFill>
                        <a:latin typeface="Arial"/>
                        <a:cs typeface="Arial"/>
                      </a:endParaRPr>
                    </a:p>
                  </a:txBody>
                  <a:tcPr anchor="ctr">
                    <a:lnL w="12700" cap="flat" cmpd="sng" algn="ctr">
                      <a:noFill/>
                      <a:prstDash val="solid"/>
                      <a:round/>
                      <a:headEnd type="none" w="med" len="med"/>
                      <a:tailEnd type="none" w="med" len="med"/>
                    </a:lnL>
                    <a:lnR>
                      <a:noFill/>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050" dirty="0" smtClean="0">
                          <a:solidFill>
                            <a:schemeClr val="tx1"/>
                          </a:solidFill>
                          <a:latin typeface="Arial"/>
                          <a:cs typeface="Arial"/>
                        </a:rPr>
                        <a:t>10</a:t>
                      </a:r>
                      <a:endParaRPr lang="en-US" sz="1050" dirty="0">
                        <a:solidFill>
                          <a:schemeClr val="tx1"/>
                        </a:solidFill>
                        <a:latin typeface="Arial"/>
                        <a:cs typeface="Arial"/>
                      </a:endParaRPr>
                    </a:p>
                  </a:txBody>
                  <a:tcPr anchor="ctr">
                    <a:lnL>
                      <a:noFill/>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12125">
                <a:tc>
                  <a:txBody>
                    <a:bodyPr/>
                    <a:lstStyle/>
                    <a:p>
                      <a:r>
                        <a:rPr lang="en-US" sz="1050" dirty="0" smtClean="0">
                          <a:solidFill>
                            <a:schemeClr val="tx1"/>
                          </a:solidFill>
                          <a:latin typeface="Arial"/>
                          <a:cs typeface="Arial"/>
                        </a:rPr>
                        <a:t>3 to 5 years</a:t>
                      </a:r>
                      <a:endParaRPr lang="en-US" sz="1050" dirty="0">
                        <a:solidFill>
                          <a:schemeClr val="tx1"/>
                        </a:solidFill>
                        <a:latin typeface="Arial"/>
                        <a:cs typeface="Aria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050" dirty="0" smtClean="0">
                          <a:solidFill>
                            <a:schemeClr val="tx1"/>
                          </a:solidFill>
                          <a:latin typeface="Arial"/>
                          <a:cs typeface="Arial"/>
                        </a:rPr>
                        <a:t>25.00%</a:t>
                      </a:r>
                      <a:endParaRPr lang="en-US" sz="1050" dirty="0">
                        <a:solidFill>
                          <a:schemeClr val="tx1"/>
                        </a:solidFill>
                        <a:latin typeface="Arial"/>
                        <a:cs typeface="Arial"/>
                      </a:endParaRPr>
                    </a:p>
                  </a:txBody>
                  <a:tcPr anchor="ctr">
                    <a:lnL w="12700" cap="flat" cmpd="sng" algn="ctr">
                      <a:noFill/>
                      <a:prstDash val="solid"/>
                      <a:round/>
                      <a:headEnd type="none" w="med" len="med"/>
                      <a:tailEnd type="none" w="med" len="med"/>
                    </a:lnL>
                    <a:lnR>
                      <a:noFill/>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050" dirty="0" smtClean="0">
                          <a:solidFill>
                            <a:schemeClr val="tx1"/>
                          </a:solidFill>
                          <a:latin typeface="Arial"/>
                          <a:cs typeface="Arial"/>
                        </a:rPr>
                        <a:t>25</a:t>
                      </a:r>
                      <a:endParaRPr lang="en-US" sz="1050" dirty="0">
                        <a:solidFill>
                          <a:schemeClr val="tx1"/>
                        </a:solidFill>
                        <a:latin typeface="Arial"/>
                        <a:cs typeface="Arial"/>
                      </a:endParaRPr>
                    </a:p>
                  </a:txBody>
                  <a:tcPr anchor="ctr">
                    <a:lnL>
                      <a:noFill/>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12125">
                <a:tc>
                  <a:txBody>
                    <a:bodyPr/>
                    <a:lstStyle/>
                    <a:p>
                      <a:r>
                        <a:rPr lang="en-US" sz="1050" dirty="0" smtClean="0">
                          <a:solidFill>
                            <a:schemeClr val="tx1"/>
                          </a:solidFill>
                          <a:latin typeface="Arial"/>
                          <a:cs typeface="Arial"/>
                        </a:rPr>
                        <a:t>5 to 7 years</a:t>
                      </a:r>
                      <a:endParaRPr lang="en-US" sz="1050" dirty="0">
                        <a:solidFill>
                          <a:schemeClr val="tx1"/>
                        </a:solidFill>
                        <a:latin typeface="Arial"/>
                        <a:cs typeface="Aria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050" dirty="0" smtClean="0">
                          <a:solidFill>
                            <a:schemeClr val="tx1"/>
                          </a:solidFill>
                          <a:latin typeface="Arial"/>
                          <a:cs typeface="Arial"/>
                        </a:rPr>
                        <a:t>15.00%</a:t>
                      </a:r>
                      <a:endParaRPr lang="en-US" sz="1050" dirty="0">
                        <a:solidFill>
                          <a:schemeClr val="tx1"/>
                        </a:solidFill>
                        <a:latin typeface="Arial"/>
                        <a:cs typeface="Arial"/>
                      </a:endParaRPr>
                    </a:p>
                  </a:txBody>
                  <a:tcPr anchor="ctr">
                    <a:lnL w="12700" cap="flat" cmpd="sng" algn="ctr">
                      <a:noFill/>
                      <a:prstDash val="solid"/>
                      <a:round/>
                      <a:headEnd type="none" w="med" len="med"/>
                      <a:tailEnd type="none" w="med" len="med"/>
                    </a:lnL>
                    <a:lnR>
                      <a:noFill/>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050" dirty="0" smtClean="0">
                          <a:solidFill>
                            <a:schemeClr val="tx1"/>
                          </a:solidFill>
                          <a:latin typeface="Arial"/>
                          <a:cs typeface="Arial"/>
                        </a:rPr>
                        <a:t>15</a:t>
                      </a:r>
                      <a:endParaRPr lang="en-US" sz="1050" dirty="0">
                        <a:solidFill>
                          <a:schemeClr val="tx1"/>
                        </a:solidFill>
                        <a:latin typeface="Arial"/>
                        <a:cs typeface="Arial"/>
                      </a:endParaRPr>
                    </a:p>
                  </a:txBody>
                  <a:tcPr anchor="ctr">
                    <a:lnL>
                      <a:noFill/>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12125">
                <a:tc>
                  <a:txBody>
                    <a:bodyPr/>
                    <a:lstStyle/>
                    <a:p>
                      <a:r>
                        <a:rPr lang="en-US" sz="1050" dirty="0" smtClean="0">
                          <a:solidFill>
                            <a:schemeClr val="tx1"/>
                          </a:solidFill>
                          <a:latin typeface="Arial"/>
                          <a:cs typeface="Arial"/>
                        </a:rPr>
                        <a:t>More than seven</a:t>
                      </a:r>
                      <a:r>
                        <a:rPr lang="en-US" sz="1050" baseline="0" dirty="0" smtClean="0">
                          <a:solidFill>
                            <a:schemeClr val="tx1"/>
                          </a:solidFill>
                          <a:latin typeface="Arial"/>
                          <a:cs typeface="Arial"/>
                        </a:rPr>
                        <a:t> years</a:t>
                      </a:r>
                      <a:endParaRPr lang="en-US" sz="1050" dirty="0">
                        <a:solidFill>
                          <a:schemeClr val="tx1"/>
                        </a:solidFill>
                        <a:latin typeface="Arial"/>
                        <a:cs typeface="Aria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050" dirty="0" smtClean="0">
                          <a:solidFill>
                            <a:schemeClr val="tx1"/>
                          </a:solidFill>
                          <a:latin typeface="Arial"/>
                          <a:cs typeface="Arial"/>
                        </a:rPr>
                        <a:t>40.00%</a:t>
                      </a:r>
                      <a:endParaRPr lang="en-US" sz="1050" dirty="0">
                        <a:solidFill>
                          <a:schemeClr val="tx1"/>
                        </a:solidFill>
                        <a:latin typeface="Arial"/>
                        <a:cs typeface="Arial"/>
                      </a:endParaRPr>
                    </a:p>
                  </a:txBody>
                  <a:tcPr anchor="ctr">
                    <a:lnL w="12700" cap="flat" cmpd="sng" algn="ctr">
                      <a:noFill/>
                      <a:prstDash val="solid"/>
                      <a:round/>
                      <a:headEnd type="none" w="med" len="med"/>
                      <a:tailEnd type="none" w="med" len="med"/>
                    </a:lnL>
                    <a:lnR>
                      <a:noFill/>
                    </a:lnR>
                    <a:lnT w="6350" cap="flat" cmpd="sng" algn="ctr">
                      <a:solidFill>
                        <a:srgbClr val="60574C"/>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050" dirty="0" smtClean="0">
                          <a:solidFill>
                            <a:schemeClr val="tx1"/>
                          </a:solidFill>
                          <a:latin typeface="Arial"/>
                          <a:cs typeface="Arial"/>
                        </a:rPr>
                        <a:t>40</a:t>
                      </a:r>
                      <a:endParaRPr lang="en-US" sz="1050" dirty="0">
                        <a:solidFill>
                          <a:schemeClr val="tx1"/>
                        </a:solidFill>
                        <a:latin typeface="Arial"/>
                        <a:cs typeface="Arial"/>
                      </a:endParaRPr>
                    </a:p>
                  </a:txBody>
                  <a:tcPr anchor="ctr">
                    <a:lnL>
                      <a:noFill/>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12125">
                <a:tc>
                  <a:txBody>
                    <a:bodyPr/>
                    <a:lstStyle/>
                    <a:p>
                      <a:r>
                        <a:rPr lang="en-US" sz="1050" dirty="0" smtClean="0">
                          <a:solidFill>
                            <a:srgbClr val="FFFFFF"/>
                          </a:solidFill>
                          <a:latin typeface="Arial"/>
                          <a:cs typeface="Arial"/>
                        </a:rPr>
                        <a:t>Total</a:t>
                      </a:r>
                      <a:endParaRPr lang="en-US" sz="1050" dirty="0">
                        <a:solidFill>
                          <a:srgbClr val="FFFFFF"/>
                        </a:solidFill>
                        <a:latin typeface="Arial"/>
                        <a:cs typeface="Aria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66666"/>
                    </a:solidFill>
                  </a:tcPr>
                </a:tc>
                <a:tc>
                  <a:txBody>
                    <a:bodyPr/>
                    <a:lstStyle/>
                    <a:p>
                      <a:endParaRPr lang="en-US" sz="1050" dirty="0">
                        <a:solidFill>
                          <a:srgbClr val="FFFFFF"/>
                        </a:solidFill>
                        <a:latin typeface="Arial"/>
                        <a:cs typeface="Arial"/>
                      </a:endParaRPr>
                    </a:p>
                  </a:txBody>
                  <a:tcPr anchor="ct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66666"/>
                    </a:solidFill>
                  </a:tcPr>
                </a:tc>
                <a:tc>
                  <a:txBody>
                    <a:bodyPr/>
                    <a:lstStyle/>
                    <a:p>
                      <a:pPr algn="r"/>
                      <a:r>
                        <a:rPr lang="en-US" sz="1050" dirty="0" smtClean="0">
                          <a:solidFill>
                            <a:srgbClr val="FFFFFF"/>
                          </a:solidFill>
                          <a:latin typeface="Arial"/>
                          <a:cs typeface="Arial"/>
                        </a:rPr>
                        <a:t>100</a:t>
                      </a:r>
                      <a:endParaRPr lang="en-US" sz="1050" dirty="0">
                        <a:solidFill>
                          <a:srgbClr val="FFFFFF"/>
                        </a:solidFill>
                        <a:latin typeface="Arial"/>
                        <a:cs typeface="Arial"/>
                      </a:endParaRPr>
                    </a:p>
                  </a:txBody>
                  <a:tcPr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66666"/>
                    </a:solidFill>
                  </a:tcPr>
                </a:tc>
              </a:tr>
            </a:tbl>
          </a:graphicData>
        </a:graphic>
      </p:graphicFrame>
      <p:sp>
        <p:nvSpPr>
          <p:cNvPr id="7" name="Text Placeholder 6"/>
          <p:cNvSpPr>
            <a:spLocks noGrp="1"/>
          </p:cNvSpPr>
          <p:nvPr>
            <p:ph type="body" sz="quarter" idx="11"/>
          </p:nvPr>
        </p:nvSpPr>
        <p:spPr>
          <a:xfrm>
            <a:off x="115888" y="723900"/>
            <a:ext cx="4478337" cy="261938"/>
          </a:xfrm>
        </p:spPr>
        <p:txBody>
          <a:bodyPr/>
          <a:lstStyle/>
          <a:p>
            <a:pPr lvl="0"/>
            <a:r>
              <a:rPr lang="en-US" dirty="0" smtClean="0"/>
              <a:t>Click to edit Master text styles</a:t>
            </a:r>
            <a:endParaRPr lang="en-US" dirty="0"/>
          </a:p>
        </p:txBody>
      </p:sp>
    </p:spTree>
    <p:extLst>
      <p:ext uri="{BB962C8B-B14F-4D97-AF65-F5344CB8AC3E}">
        <p14:creationId xmlns:p14="http://schemas.microsoft.com/office/powerpoint/2010/main" val="4046444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esponse Summary Slid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7B593F9-7B30-274B-BFFF-492683631E49}" type="slidenum">
              <a:rPr lang="en-US" smtClean="0"/>
              <a:t>‹N°›</a:t>
            </a:fld>
            <a:endParaRPr lang="en-US"/>
          </a:p>
        </p:txBody>
      </p:sp>
      <p:sp>
        <p:nvSpPr>
          <p:cNvPr id="13" name="Text Placeholder 12"/>
          <p:cNvSpPr>
            <a:spLocks noGrp="1"/>
          </p:cNvSpPr>
          <p:nvPr>
            <p:ph type="body" sz="quarter" idx="13"/>
          </p:nvPr>
        </p:nvSpPr>
        <p:spPr>
          <a:xfrm>
            <a:off x="204788" y="3880918"/>
            <a:ext cx="4576388" cy="350837"/>
          </a:xfrm>
        </p:spPr>
        <p:txBody>
          <a:bodyPr/>
          <a:lstStyle>
            <a:lvl1pPr>
              <a:defRPr b="0"/>
            </a:lvl1pPr>
          </a:lstStyle>
          <a:p>
            <a:pPr lvl="0"/>
            <a:r>
              <a:rPr lang="en-US" dirty="0" smtClean="0"/>
              <a:t>Click to edit</a:t>
            </a:r>
            <a:endParaRPr lang="en-US" dirty="0"/>
          </a:p>
        </p:txBody>
      </p:sp>
      <p:sp>
        <p:nvSpPr>
          <p:cNvPr id="17" name="Title 16"/>
          <p:cNvSpPr>
            <a:spLocks noGrp="1"/>
          </p:cNvSpPr>
          <p:nvPr>
            <p:ph type="title"/>
          </p:nvPr>
        </p:nvSpPr>
        <p:spPr>
          <a:xfrm>
            <a:off x="204788" y="2469270"/>
            <a:ext cx="8229600" cy="857250"/>
          </a:xfrm>
        </p:spPr>
        <p:txBody>
          <a:bodyPr/>
          <a:lstStyle/>
          <a:p>
            <a:r>
              <a:rPr lang="en-US" dirty="0" smtClean="0"/>
              <a:t>Click to edit Master title style</a:t>
            </a:r>
            <a:endParaRPr lang="en-US" dirty="0"/>
          </a:p>
        </p:txBody>
      </p:sp>
      <p:sp>
        <p:nvSpPr>
          <p:cNvPr id="16" name="Text Placeholder 5"/>
          <p:cNvSpPr>
            <a:spLocks noGrp="1"/>
          </p:cNvSpPr>
          <p:nvPr>
            <p:ph type="body" sz="quarter" idx="17" hasCustomPrompt="1"/>
          </p:nvPr>
        </p:nvSpPr>
        <p:spPr>
          <a:xfrm>
            <a:off x="204788" y="3166774"/>
            <a:ext cx="3859212" cy="280987"/>
          </a:xfrm>
        </p:spPr>
        <p:txBody>
          <a:bodyPr/>
          <a:lstStyle>
            <a:lvl2pPr marL="4763" indent="0">
              <a:buNone/>
              <a:defRPr sz="1600">
                <a:solidFill>
                  <a:schemeClr val="bg1">
                    <a:lumMod val="50000"/>
                  </a:schemeClr>
                </a:solidFill>
                <a:latin typeface="Arial"/>
                <a:cs typeface="Arial"/>
              </a:defRPr>
            </a:lvl2pPr>
          </a:lstStyle>
          <a:p>
            <a:pPr lvl="1"/>
            <a:r>
              <a:rPr lang="en-US" dirty="0" smtClean="0"/>
              <a:t>Total Responses</a:t>
            </a:r>
            <a:endParaRPr lang="en-US" dirty="0"/>
          </a:p>
        </p:txBody>
      </p:sp>
      <p:sp>
        <p:nvSpPr>
          <p:cNvPr id="7" name="Text Placeholder 12"/>
          <p:cNvSpPr>
            <a:spLocks noGrp="1"/>
          </p:cNvSpPr>
          <p:nvPr>
            <p:ph type="body" sz="quarter" idx="18"/>
          </p:nvPr>
        </p:nvSpPr>
        <p:spPr>
          <a:xfrm>
            <a:off x="204788" y="4274702"/>
            <a:ext cx="4576388" cy="350837"/>
          </a:xfrm>
        </p:spPr>
        <p:txBody>
          <a:bodyPr/>
          <a:lstStyle>
            <a:lvl1pPr>
              <a:defRPr b="0"/>
            </a:lvl1pPr>
          </a:lstStyle>
          <a:p>
            <a:pPr lvl="0"/>
            <a:r>
              <a:rPr lang="en-US" dirty="0" smtClean="0"/>
              <a:t>Click to edit</a:t>
            </a:r>
            <a:endParaRPr lang="en-US" dirty="0"/>
          </a:p>
        </p:txBody>
      </p:sp>
    </p:spTree>
    <p:extLst>
      <p:ext uri="{BB962C8B-B14F-4D97-AF65-F5344CB8AC3E}">
        <p14:creationId xmlns:p14="http://schemas.microsoft.com/office/powerpoint/2010/main" val="29648302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04788" y="1200151"/>
            <a:ext cx="8482012"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04788" y="4691162"/>
            <a:ext cx="2133600" cy="273844"/>
          </a:xfrm>
          <a:prstGeom prst="rect">
            <a:avLst/>
          </a:prstGeom>
        </p:spPr>
        <p:txBody>
          <a:bodyPr vert="horz" lIns="91440" tIns="45720" rIns="91440" bIns="45720" rtlCol="0" anchor="ctr"/>
          <a:lstStyle>
            <a:lvl1pPr algn="l">
              <a:defRPr sz="1200">
                <a:solidFill>
                  <a:srgbClr val="FFFFFF"/>
                </a:solidFill>
                <a:latin typeface="Arial"/>
                <a:cs typeface="Arial"/>
              </a:defRPr>
            </a:lvl1pPr>
          </a:lstStyle>
          <a:p>
            <a:fld id="{537D1D7B-70B5-9D4F-A9E5-525C1090DAAC}" type="datetime4">
              <a:rPr lang="en-US" smtClean="0"/>
              <a:t>March 2, 2015</a:t>
            </a:fld>
            <a:endParaRPr lang="en-US"/>
          </a:p>
        </p:txBody>
      </p:sp>
      <p:sp>
        <p:nvSpPr>
          <p:cNvPr id="6" name="Slide Number Placeholder 5"/>
          <p:cNvSpPr>
            <a:spLocks noGrp="1"/>
          </p:cNvSpPr>
          <p:nvPr>
            <p:ph type="sldNum" sz="quarter" idx="4"/>
          </p:nvPr>
        </p:nvSpPr>
        <p:spPr>
          <a:xfrm>
            <a:off x="8686800" y="4828084"/>
            <a:ext cx="384104" cy="273844"/>
          </a:xfrm>
          <a:prstGeom prst="rect">
            <a:avLst/>
          </a:prstGeom>
        </p:spPr>
        <p:txBody>
          <a:bodyPr vert="horz" lIns="91440" tIns="45720" rIns="91440" bIns="45720" rtlCol="0" anchor="ctr"/>
          <a:lstStyle>
            <a:lvl1pPr algn="r">
              <a:defRPr sz="1200">
                <a:solidFill>
                  <a:srgbClr val="CCCCCC"/>
                </a:solidFill>
                <a:latin typeface="Arial"/>
                <a:cs typeface="Arial"/>
              </a:defRPr>
            </a:lvl1pPr>
          </a:lstStyle>
          <a:p>
            <a:fld id="{7FE0505B-37A8-D24C-BEF3-C2D216B51C70}" type="slidenum">
              <a:rPr lang="en-US" smtClean="0"/>
              <a:pPr/>
              <a:t>‹N°›</a:t>
            </a:fld>
            <a:endParaRPr lang="en-US"/>
          </a:p>
        </p:txBody>
      </p:sp>
    </p:spTree>
    <p:extLst>
      <p:ext uri="{BB962C8B-B14F-4D97-AF65-F5344CB8AC3E}">
        <p14:creationId xmlns:p14="http://schemas.microsoft.com/office/powerpoint/2010/main" val="665824561"/>
      </p:ext>
    </p:extLst>
  </p:cSld>
  <p:clrMap bg1="lt1" tx1="dk1" bg2="lt2" tx2="dk2" accent1="accent1" accent2="accent2" accent3="accent3" accent4="accent4" accent5="accent5" accent6="accent6" hlink="hlink" folHlink="folHlink"/>
  <p:sldLayoutIdLst>
    <p:sldLayoutId id="2147483674" r:id="rId1"/>
  </p:sldLayoutIdLst>
  <p:hf hdr="0" ftr="0"/>
  <p:txStyles>
    <p:titleStyle>
      <a:lvl1pPr algn="l" defTabSz="457200" rtl="0" eaLnBrk="1" latinLnBrk="0" hangingPunct="1">
        <a:spcBef>
          <a:spcPct val="0"/>
        </a:spcBef>
        <a:buNone/>
        <a:defRPr sz="1800" b="1" kern="1200" baseline="0">
          <a:solidFill>
            <a:schemeClr val="tx1"/>
          </a:solidFill>
          <a:latin typeface="Arial"/>
          <a:ea typeface="+mj-ea"/>
          <a:cs typeface="Arial"/>
        </a:defRPr>
      </a:lvl1pPr>
    </p:titleStyle>
    <p:bodyStyle>
      <a:lvl1pPr marL="0" indent="0" algn="l" defTabSz="457200" rtl="0" eaLnBrk="1" latinLnBrk="0" hangingPunct="1">
        <a:spcBef>
          <a:spcPct val="20000"/>
        </a:spcBef>
        <a:buFont typeface="Arial"/>
        <a:buNone/>
        <a:defRPr sz="1000" b="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5136" y="333381"/>
            <a:ext cx="8229600" cy="391272"/>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15136" y="736649"/>
            <a:ext cx="5332506" cy="249144"/>
          </a:xfrm>
          <a:prstGeom prst="rect">
            <a:avLst/>
          </a:prstGeom>
        </p:spPr>
        <p:txBody>
          <a:bodyPr vert="horz" lIns="91440" tIns="45720" rIns="91440" bIns="45720" rtlCol="0">
            <a:normAutofit/>
          </a:bodyPr>
          <a:lstStyle/>
          <a:p>
            <a:pPr lvl="0"/>
            <a:r>
              <a:rPr lang="en-US" dirty="0" smtClean="0"/>
              <a:t>Click to edit Master text styles</a:t>
            </a:r>
          </a:p>
        </p:txBody>
      </p:sp>
      <p:sp>
        <p:nvSpPr>
          <p:cNvPr id="6" name="Slide Number Placeholder 5"/>
          <p:cNvSpPr>
            <a:spLocks noGrp="1"/>
          </p:cNvSpPr>
          <p:nvPr>
            <p:ph type="sldNum" sz="quarter" idx="4"/>
          </p:nvPr>
        </p:nvSpPr>
        <p:spPr>
          <a:xfrm>
            <a:off x="8367076" y="4815076"/>
            <a:ext cx="626035" cy="274637"/>
          </a:xfrm>
          <a:prstGeom prst="rect">
            <a:avLst/>
          </a:prstGeom>
        </p:spPr>
        <p:txBody>
          <a:bodyPr vert="horz" lIns="91440" tIns="45720" rIns="91440" bIns="45720" rtlCol="0" anchor="ctr"/>
          <a:lstStyle>
            <a:lvl1pPr algn="r">
              <a:defRPr sz="1000">
                <a:solidFill>
                  <a:schemeClr val="accent2"/>
                </a:solidFill>
                <a:latin typeface="Arial"/>
                <a:cs typeface="Arial"/>
              </a:defRPr>
            </a:lvl1pPr>
          </a:lstStyle>
          <a:p>
            <a:fld id="{A88B48FB-E956-2048-9E74-C69E7CAA26CC}" type="slidenum">
              <a:rPr lang="en-US" smtClean="0"/>
              <a:pPr/>
              <a:t>‹N°›</a:t>
            </a:fld>
            <a:endParaRPr lang="en-US"/>
          </a:p>
        </p:txBody>
      </p:sp>
      <p:cxnSp>
        <p:nvCxnSpPr>
          <p:cNvPr id="7" name="Straight Connector 6"/>
          <p:cNvCxnSpPr/>
          <p:nvPr/>
        </p:nvCxnSpPr>
        <p:spPr>
          <a:xfrm>
            <a:off x="0" y="4815076"/>
            <a:ext cx="9144000" cy="0"/>
          </a:xfrm>
          <a:prstGeom prst="line">
            <a:avLst/>
          </a:prstGeom>
          <a:ln w="12700" cmpd="sng">
            <a:solidFill>
              <a:srgbClr val="CCCCCC"/>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204788" y="729178"/>
            <a:ext cx="8780462" cy="0"/>
          </a:xfrm>
          <a:prstGeom prst="line">
            <a:avLst/>
          </a:prstGeom>
          <a:ln w="6350" cmpd="sng">
            <a:solidFill>
              <a:srgbClr val="CCCCCC"/>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948755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l" defTabSz="457200" rtl="0" eaLnBrk="1" latinLnBrk="0" hangingPunct="1">
        <a:spcBef>
          <a:spcPct val="0"/>
        </a:spcBef>
        <a:buNone/>
        <a:defRPr sz="2000" b="1" kern="1200">
          <a:solidFill>
            <a:schemeClr val="tx1"/>
          </a:solidFill>
          <a:latin typeface="Arial"/>
          <a:ea typeface="+mj-ea"/>
          <a:cs typeface="Arial"/>
        </a:defRPr>
      </a:lvl1pPr>
    </p:titleStyle>
    <p:bodyStyle>
      <a:lvl1pPr marL="0" indent="0" algn="l" defTabSz="457200" rtl="0" eaLnBrk="1" latinLnBrk="0" hangingPunct="1">
        <a:spcBef>
          <a:spcPct val="20000"/>
        </a:spcBef>
        <a:buFont typeface="Arial"/>
        <a:buNone/>
        <a:defRPr sz="10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5498" y="2009589"/>
            <a:ext cx="8229600" cy="533140"/>
          </a:xfrm>
          <a:prstGeom prst="rect">
            <a:avLst/>
          </a:prstGeom>
        </p:spPr>
        <p:txBody>
          <a:bodyPr vert="horz" lIns="0" tIns="45720" rIns="91440" bIns="45720" rtlCol="0">
            <a:noAutofit/>
          </a:bodyPr>
          <a:lstStyle/>
          <a:p>
            <a:pPr lvl="0"/>
            <a:r>
              <a:rPr lang="en-US" dirty="0" smtClean="0"/>
              <a:t>Click to edit Master text styles</a:t>
            </a:r>
          </a:p>
        </p:txBody>
      </p:sp>
      <p:sp>
        <p:nvSpPr>
          <p:cNvPr id="6" name="Slide Number Placeholder 5"/>
          <p:cNvSpPr>
            <a:spLocks noGrp="1"/>
          </p:cNvSpPr>
          <p:nvPr>
            <p:ph type="sldNum" sz="quarter" idx="4"/>
          </p:nvPr>
        </p:nvSpPr>
        <p:spPr>
          <a:xfrm>
            <a:off x="8329705" y="4819820"/>
            <a:ext cx="663015" cy="274637"/>
          </a:xfrm>
          <a:prstGeom prst="rect">
            <a:avLst/>
          </a:prstGeom>
        </p:spPr>
        <p:txBody>
          <a:bodyPr vert="horz" lIns="91440" tIns="45720" rIns="91440" bIns="45720" rtlCol="0" anchor="ctr"/>
          <a:lstStyle>
            <a:lvl1pPr algn="r">
              <a:defRPr sz="1000">
                <a:solidFill>
                  <a:schemeClr val="accent2"/>
                </a:solidFill>
                <a:latin typeface="Arial"/>
                <a:cs typeface="Arial"/>
              </a:defRPr>
            </a:lvl1pPr>
          </a:lstStyle>
          <a:p>
            <a:fld id="{37B593F9-7B30-274B-BFFF-492683631E49}" type="slidenum">
              <a:rPr lang="en-US" smtClean="0"/>
              <a:pPr/>
              <a:t>‹N°›</a:t>
            </a:fld>
            <a:endParaRPr lang="en-US"/>
          </a:p>
        </p:txBody>
      </p:sp>
      <p:cxnSp>
        <p:nvCxnSpPr>
          <p:cNvPr id="7" name="Straight Connector 6"/>
          <p:cNvCxnSpPr/>
          <p:nvPr/>
        </p:nvCxnSpPr>
        <p:spPr>
          <a:xfrm>
            <a:off x="0" y="4815076"/>
            <a:ext cx="9144000" cy="0"/>
          </a:xfrm>
          <a:prstGeom prst="line">
            <a:avLst/>
          </a:prstGeom>
          <a:ln w="12700" cmpd="sng">
            <a:solidFill>
              <a:srgbClr val="CCCCCC"/>
            </a:solidFill>
          </a:ln>
          <a:effectLst/>
        </p:spPr>
        <p:style>
          <a:lnRef idx="2">
            <a:schemeClr val="accent1"/>
          </a:lnRef>
          <a:fillRef idx="0">
            <a:schemeClr val="accent1"/>
          </a:fillRef>
          <a:effectRef idx="1">
            <a:schemeClr val="accent1"/>
          </a:effectRef>
          <a:fontRef idx="minor">
            <a:schemeClr val="tx1"/>
          </a:fontRef>
        </p:style>
      </p:cxnSp>
      <p:sp>
        <p:nvSpPr>
          <p:cNvPr id="12" name="Title Placeholder 11"/>
          <p:cNvSpPr>
            <a:spLocks noGrp="1"/>
          </p:cNvSpPr>
          <p:nvPr>
            <p:ph type="title"/>
          </p:nvPr>
        </p:nvSpPr>
        <p:spPr>
          <a:xfrm>
            <a:off x="204788" y="807371"/>
            <a:ext cx="8229600" cy="857250"/>
          </a:xfrm>
          <a:prstGeom prst="rect">
            <a:avLst/>
          </a:prstGeom>
        </p:spPr>
        <p:txBody>
          <a:bodyPr vert="horz" lIns="0" tIns="45720" rIns="91440" bIns="45720" rtlCol="0" anchor="ctr">
            <a:normAutofit/>
          </a:bodyPr>
          <a:lstStyle/>
          <a:p>
            <a:r>
              <a:rPr lang="en-US" dirty="0" smtClean="0"/>
              <a:t>Click to edit Master title style</a:t>
            </a:r>
            <a:endParaRPr lang="en-US" dirty="0"/>
          </a:p>
        </p:txBody>
      </p:sp>
    </p:spTree>
    <p:extLst>
      <p:ext uri="{BB962C8B-B14F-4D97-AF65-F5344CB8AC3E}">
        <p14:creationId xmlns:p14="http://schemas.microsoft.com/office/powerpoint/2010/main" val="3591960883"/>
      </p:ext>
    </p:extLst>
  </p:cSld>
  <p:clrMap bg1="lt1" tx1="dk1" bg2="lt2" tx2="dk2" accent1="accent1" accent2="accent2" accent3="accent3" accent4="accent4" accent5="accent5" accent6="accent6" hlink="hlink" folHlink="folHlink"/>
  <p:sldLayoutIdLst>
    <p:sldLayoutId id="2147483671" r:id="rId1"/>
  </p:sldLayoutIdLst>
  <p:txStyles>
    <p:titleStyle>
      <a:lvl1pPr algn="l" defTabSz="457200" rtl="0" eaLnBrk="1" latinLnBrk="0" hangingPunct="1">
        <a:spcBef>
          <a:spcPct val="0"/>
        </a:spcBef>
        <a:buNone/>
        <a:defRPr sz="3600" b="1" kern="1200">
          <a:solidFill>
            <a:schemeClr val="tx1"/>
          </a:solidFill>
          <a:latin typeface="Arial"/>
          <a:ea typeface="+mj-ea"/>
          <a:cs typeface="Arial"/>
        </a:defRPr>
      </a:lvl1pPr>
    </p:titleStyle>
    <p:bodyStyle>
      <a:lvl1pPr marL="0" indent="0" algn="l" defTabSz="457200" rtl="0" eaLnBrk="1" latinLnBrk="0" hangingPunct="1">
        <a:spcBef>
          <a:spcPct val="20000"/>
        </a:spcBef>
        <a:buFont typeface="Arial"/>
        <a:buNone/>
        <a:defRPr sz="1600" b="1" kern="1200">
          <a:solidFill>
            <a:schemeClr val="bg1">
              <a:lumMod val="50000"/>
            </a:schemeClr>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256494" y="566749"/>
            <a:ext cx="5661618" cy="1234730"/>
          </a:xfrm>
        </p:spPr>
        <p:txBody>
          <a:bodyPr/>
          <a:lstStyle/>
          <a:p>
            <a:r>
              <a:rPr dirty="0" err="1"/>
              <a:t>Quali</a:t>
            </a:r>
            <a:r>
              <a:rPr dirty="0"/>
              <a:t> </a:t>
            </a:r>
            <a:r>
              <a:rPr dirty="0" err="1"/>
              <a:t>Infostat</a:t>
            </a:r>
            <a:r>
              <a:rPr dirty="0"/>
              <a:t> SFE (vague 2015)</a:t>
            </a:r>
          </a:p>
        </p:txBody>
      </p:sp>
      <p:sp>
        <p:nvSpPr>
          <p:cNvPr id="5" name="Title 2"/>
          <p:cNvSpPr txBox="1">
            <a:spLocks/>
          </p:cNvSpPr>
          <p:nvPr/>
        </p:nvSpPr>
        <p:spPr>
          <a:xfrm>
            <a:off x="1401128" y="2172090"/>
            <a:ext cx="5190172" cy="593970"/>
          </a:xfrm>
          <a:prstGeom prst="rect">
            <a:avLst/>
          </a:prstGeom>
        </p:spPr>
        <p:txBody>
          <a:bodyPr/>
          <a:lstStyle>
            <a:lvl1pPr algn="l" defTabSz="457200" rtl="0" eaLnBrk="1" latinLnBrk="0" hangingPunct="1">
              <a:spcBef>
                <a:spcPct val="0"/>
              </a:spcBef>
              <a:buNone/>
              <a:defRPr sz="1800" b="1" kern="1200" baseline="0">
                <a:solidFill>
                  <a:schemeClr val="tx1"/>
                </a:solidFill>
                <a:latin typeface="Arial"/>
                <a:ea typeface="+mj-ea"/>
                <a:cs typeface="Arial"/>
              </a:defRPr>
            </a:lvl1pPr>
          </a:lstStyle>
          <a:p>
            <a:r>
              <a:rPr lang="fr-FR" dirty="0" smtClean="0"/>
              <a:t>25 Réponses exploitables et non redondantes</a:t>
            </a:r>
          </a:p>
          <a:p>
            <a:r>
              <a:rPr lang="fr-FR" dirty="0" smtClean="0"/>
              <a:t>(soit 23 laboratoires)</a:t>
            </a:r>
            <a:endParaRPr lang="fr-FR" dirty="0"/>
          </a:p>
        </p:txBody>
      </p:sp>
      <p:sp>
        <p:nvSpPr>
          <p:cNvPr id="9" name="ZoneTexte 8"/>
          <p:cNvSpPr txBox="1"/>
          <p:nvPr/>
        </p:nvSpPr>
        <p:spPr>
          <a:xfrm>
            <a:off x="2194560" y="3086100"/>
            <a:ext cx="6408420" cy="1785104"/>
          </a:xfrm>
          <a:prstGeom prst="rect">
            <a:avLst/>
          </a:prstGeom>
          <a:noFill/>
        </p:spPr>
        <p:txBody>
          <a:bodyPr wrap="square" rtlCol="0">
            <a:spAutoFit/>
          </a:bodyPr>
          <a:lstStyle/>
          <a:p>
            <a:r>
              <a:rPr lang="fr-FR" dirty="0" smtClean="0">
                <a:solidFill>
                  <a:srgbClr val="7030A0"/>
                </a:solidFill>
              </a:rPr>
              <a:t>Présentation exhaustive des réponses de la vague 2015</a:t>
            </a:r>
          </a:p>
          <a:p>
            <a:r>
              <a:rPr lang="fr-FR" dirty="0" smtClean="0">
                <a:solidFill>
                  <a:srgbClr val="7030A0"/>
                </a:solidFill>
              </a:rPr>
              <a:t>+ quelques comparaisons choisies avec les réponses 2014</a:t>
            </a:r>
          </a:p>
          <a:p>
            <a:endParaRPr lang="fr-FR" dirty="0">
              <a:solidFill>
                <a:srgbClr val="7030A0"/>
              </a:solidFill>
            </a:endParaRPr>
          </a:p>
          <a:p>
            <a:r>
              <a:rPr lang="fr-FR" sz="1400" i="1" dirty="0" smtClean="0">
                <a:solidFill>
                  <a:srgbClr val="7030A0"/>
                </a:solidFill>
              </a:rPr>
              <a:t>Les chiffres indiquent la diversité des pratiques et poussent parfois à imaginer une tendance, mais le nombre modeste des réponses incite à la prudence. Cette remarque s’applique à tout ce qui suit, même si elle n’est pas mentionnée sur chacune des diapositives</a:t>
            </a:r>
            <a:endParaRPr lang="fr-FR" sz="1400" i="1" dirty="0">
              <a:solidFill>
                <a:srgbClr val="7030A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136" y="-76200"/>
            <a:ext cx="4403524" cy="800853"/>
          </a:xfrm>
        </p:spPr>
        <p:txBody>
          <a:bodyPr>
            <a:noAutofit/>
          </a:bodyPr>
          <a:lstStyle/>
          <a:p>
            <a:r>
              <a:rPr sz="1200" dirty="0" smtClean="0"/>
              <a:t>Q1</a:t>
            </a:r>
            <a:r>
              <a:rPr lang="fr-FR" sz="1200" dirty="0" smtClean="0"/>
              <a:t>3 </a:t>
            </a:r>
            <a:r>
              <a:rPr sz="1200" dirty="0" smtClean="0"/>
              <a:t>: </a:t>
            </a:r>
            <a:r>
              <a:rPr lang="fr-FR" sz="1200" dirty="0"/>
              <a:t>Quelles sont les critiques les plus fréquemment entendues sur les primes qualitatives dans votre laboratoire </a:t>
            </a:r>
            <a:r>
              <a:rPr lang="fr-FR" sz="1200" dirty="0" smtClean="0"/>
              <a:t>?</a:t>
            </a:r>
            <a:endParaRPr sz="1200" dirty="0"/>
          </a:p>
        </p:txBody>
      </p:sp>
      <p:sp>
        <p:nvSpPr>
          <p:cNvPr id="5" name="Title 1"/>
          <p:cNvSpPr txBox="1">
            <a:spLocks/>
          </p:cNvSpPr>
          <p:nvPr/>
        </p:nvSpPr>
        <p:spPr>
          <a:xfrm>
            <a:off x="4900496" y="68580"/>
            <a:ext cx="3892984" cy="656073"/>
          </a:xfrm>
          <a:prstGeom prst="rect">
            <a:avLst/>
          </a:prstGeom>
        </p:spPr>
        <p:txBody>
          <a:bodyPr vert="horz" lIns="91440" tIns="45720" rIns="91440" bIns="45720" rtlCol="0" anchor="b">
            <a:noAutofit/>
          </a:bodyPr>
          <a:lstStyle>
            <a:lvl1pPr algn="l" defTabSz="457200" rtl="0" eaLnBrk="1" latinLnBrk="0" hangingPunct="1">
              <a:spcBef>
                <a:spcPct val="0"/>
              </a:spcBef>
              <a:buNone/>
              <a:defRPr sz="2000" b="1" kern="1200">
                <a:solidFill>
                  <a:schemeClr val="tx1"/>
                </a:solidFill>
                <a:latin typeface="Arial"/>
                <a:ea typeface="+mj-ea"/>
                <a:cs typeface="Arial"/>
              </a:defRPr>
            </a:lvl1pPr>
          </a:lstStyle>
          <a:p>
            <a:r>
              <a:rPr lang="fr-FR" sz="1200" dirty="0" smtClean="0"/>
              <a:t>Q14 </a:t>
            </a:r>
            <a:r>
              <a:rPr lang="fr-FR" sz="1200" dirty="0"/>
              <a:t>: Quelles sont les points positifs qui ressortent le plus fréquemment sur les primes qualitatives dans votre labo </a:t>
            </a:r>
            <a:r>
              <a:rPr lang="fr-FR" sz="1200" dirty="0" smtClean="0"/>
              <a:t>?</a:t>
            </a:r>
            <a:endParaRPr lang="fr-FR" sz="1200" dirty="0"/>
          </a:p>
        </p:txBody>
      </p:sp>
      <p:sp>
        <p:nvSpPr>
          <p:cNvPr id="9" name="ZoneTexte 8"/>
          <p:cNvSpPr txBox="1"/>
          <p:nvPr/>
        </p:nvSpPr>
        <p:spPr>
          <a:xfrm>
            <a:off x="335280" y="891540"/>
            <a:ext cx="3764280" cy="3970318"/>
          </a:xfrm>
          <a:prstGeom prst="rect">
            <a:avLst/>
          </a:prstGeom>
          <a:noFill/>
        </p:spPr>
        <p:txBody>
          <a:bodyPr wrap="square" rtlCol="0">
            <a:spAutoFit/>
          </a:bodyPr>
          <a:lstStyle/>
          <a:p>
            <a:pPr algn="ctr"/>
            <a:r>
              <a:rPr lang="fr-FR" sz="1200" dirty="0" smtClean="0"/>
              <a:t>VERBATIM, trié par thème :</a:t>
            </a:r>
          </a:p>
          <a:p>
            <a:endParaRPr lang="fr-FR" sz="1200" dirty="0"/>
          </a:p>
          <a:p>
            <a:r>
              <a:rPr lang="fr-FR" sz="1200" dirty="0" smtClean="0"/>
              <a:t>« Manque d'objectivité »</a:t>
            </a:r>
          </a:p>
          <a:p>
            <a:r>
              <a:rPr lang="fr-FR" sz="1200" dirty="0" smtClean="0"/>
              <a:t>« Manque d'objectivité »</a:t>
            </a:r>
            <a:endParaRPr lang="fr-FR" sz="1200" dirty="0"/>
          </a:p>
          <a:p>
            <a:r>
              <a:rPr lang="fr-FR" sz="1200" dirty="0" smtClean="0"/>
              <a:t>« Subjectivité </a:t>
            </a:r>
            <a:r>
              <a:rPr lang="fr-FR" sz="1200" dirty="0"/>
              <a:t>(même si ça a diminué récemment</a:t>
            </a:r>
            <a:r>
              <a:rPr lang="fr-FR" sz="1200" dirty="0" smtClean="0"/>
              <a:t>) »</a:t>
            </a:r>
          </a:p>
          <a:p>
            <a:endParaRPr lang="fr-FR" sz="1200" dirty="0" smtClean="0"/>
          </a:p>
          <a:p>
            <a:r>
              <a:rPr lang="fr-FR" sz="1200" dirty="0" smtClean="0"/>
              <a:t>« Equité ? »</a:t>
            </a:r>
          </a:p>
          <a:p>
            <a:endParaRPr lang="fr-FR" sz="1200" dirty="0"/>
          </a:p>
          <a:p>
            <a:r>
              <a:rPr lang="fr-FR" sz="1200" dirty="0" smtClean="0"/>
              <a:t>« Difficulté </a:t>
            </a:r>
            <a:r>
              <a:rPr lang="fr-FR" sz="1200" dirty="0"/>
              <a:t>d'atteinte des objectifs </a:t>
            </a:r>
            <a:r>
              <a:rPr lang="fr-FR" sz="1200" dirty="0" smtClean="0"/>
              <a:t>qualitatifs »</a:t>
            </a:r>
            <a:endParaRPr lang="fr-FR" sz="1200" dirty="0"/>
          </a:p>
          <a:p>
            <a:r>
              <a:rPr lang="fr-FR" sz="1200" dirty="0" smtClean="0"/>
              <a:t>« Faisabilité ? »</a:t>
            </a:r>
          </a:p>
          <a:p>
            <a:endParaRPr lang="fr-FR" sz="1200" dirty="0"/>
          </a:p>
          <a:p>
            <a:r>
              <a:rPr lang="fr-FR" sz="1200" dirty="0" smtClean="0"/>
              <a:t>« Cela revient à primer </a:t>
            </a:r>
            <a:r>
              <a:rPr lang="fr-FR" sz="1200" dirty="0"/>
              <a:t>pour faire son </a:t>
            </a:r>
            <a:r>
              <a:rPr lang="fr-FR" sz="1200" dirty="0" smtClean="0"/>
              <a:t>métier »</a:t>
            </a:r>
          </a:p>
          <a:p>
            <a:endParaRPr lang="fr-FR" sz="1200" dirty="0"/>
          </a:p>
          <a:p>
            <a:r>
              <a:rPr lang="fr-FR" sz="1200" dirty="0" smtClean="0"/>
              <a:t>« Problème </a:t>
            </a:r>
            <a:r>
              <a:rPr lang="fr-FR" sz="1200" dirty="0"/>
              <a:t>de fiabilité de la </a:t>
            </a:r>
            <a:r>
              <a:rPr lang="fr-FR" sz="1200" dirty="0" smtClean="0"/>
              <a:t>donnée »</a:t>
            </a:r>
          </a:p>
          <a:p>
            <a:endParaRPr lang="fr-FR" sz="1200" dirty="0"/>
          </a:p>
          <a:p>
            <a:r>
              <a:rPr lang="fr-FR" sz="1200" dirty="0" smtClean="0"/>
              <a:t>« Système </a:t>
            </a:r>
            <a:r>
              <a:rPr lang="fr-FR" sz="1200" dirty="0"/>
              <a:t>très couteux à mettre en </a:t>
            </a:r>
            <a:r>
              <a:rPr lang="fr-FR" sz="1200" dirty="0" smtClean="0"/>
              <a:t>place »</a:t>
            </a:r>
          </a:p>
          <a:p>
            <a:r>
              <a:rPr lang="fr-FR" sz="1200" dirty="0" smtClean="0"/>
              <a:t>« Longueur </a:t>
            </a:r>
            <a:r>
              <a:rPr lang="fr-FR" sz="1200" dirty="0"/>
              <a:t>à faire les questionnaires puis à les </a:t>
            </a:r>
            <a:r>
              <a:rPr lang="fr-FR" sz="1200" dirty="0" smtClean="0"/>
              <a:t>noter »</a:t>
            </a:r>
            <a:endParaRPr lang="fr-FR" sz="1200" dirty="0"/>
          </a:p>
          <a:p>
            <a:endParaRPr lang="fr-FR" sz="1200" dirty="0" smtClean="0"/>
          </a:p>
          <a:p>
            <a:r>
              <a:rPr lang="fr-FR" sz="1200" dirty="0" smtClean="0"/>
              <a:t>« Il </a:t>
            </a:r>
            <a:r>
              <a:rPr lang="fr-FR" sz="1200" dirty="0"/>
              <a:t>est difficile </a:t>
            </a:r>
            <a:r>
              <a:rPr lang="fr-FR" sz="1200" dirty="0" smtClean="0"/>
              <a:t>de </a:t>
            </a:r>
            <a:r>
              <a:rPr lang="fr-FR" sz="1200" dirty="0"/>
              <a:t>mesurer du </a:t>
            </a:r>
            <a:r>
              <a:rPr lang="fr-FR" sz="1200" dirty="0" smtClean="0"/>
              <a:t>qualitatif »</a:t>
            </a:r>
          </a:p>
          <a:p>
            <a:endParaRPr lang="fr-FR" sz="1200" dirty="0"/>
          </a:p>
          <a:p>
            <a:r>
              <a:rPr lang="fr-FR" sz="1200" dirty="0" smtClean="0"/>
              <a:t>…</a:t>
            </a:r>
            <a:endParaRPr lang="fr-FR" sz="1200" dirty="0"/>
          </a:p>
        </p:txBody>
      </p:sp>
      <p:sp>
        <p:nvSpPr>
          <p:cNvPr id="10" name="ZoneTexte 9"/>
          <p:cNvSpPr txBox="1"/>
          <p:nvPr/>
        </p:nvSpPr>
        <p:spPr>
          <a:xfrm>
            <a:off x="5219700" y="922020"/>
            <a:ext cx="3764280" cy="2862322"/>
          </a:xfrm>
          <a:prstGeom prst="rect">
            <a:avLst/>
          </a:prstGeom>
          <a:noFill/>
        </p:spPr>
        <p:txBody>
          <a:bodyPr wrap="square" rtlCol="0">
            <a:spAutoFit/>
          </a:bodyPr>
          <a:lstStyle/>
          <a:p>
            <a:pPr algn="ctr"/>
            <a:r>
              <a:rPr lang="fr-FR" sz="1200" dirty="0" smtClean="0"/>
              <a:t>VERBATIM, trié par thème :</a:t>
            </a:r>
          </a:p>
          <a:p>
            <a:endParaRPr lang="fr-FR" sz="1200" dirty="0" smtClean="0"/>
          </a:p>
          <a:p>
            <a:r>
              <a:rPr lang="fr-FR" sz="1200" dirty="0" smtClean="0"/>
              <a:t>« Aucun retour »</a:t>
            </a:r>
          </a:p>
          <a:p>
            <a:endParaRPr lang="fr-FR" sz="1200" dirty="0" smtClean="0"/>
          </a:p>
          <a:p>
            <a:r>
              <a:rPr lang="fr-FR" sz="1200" dirty="0" smtClean="0"/>
              <a:t>« [c’est bien] d'en </a:t>
            </a:r>
            <a:r>
              <a:rPr lang="fr-FR" sz="1200" dirty="0"/>
              <a:t>avoir </a:t>
            </a:r>
            <a:r>
              <a:rPr lang="fr-FR" sz="1200" dirty="0" smtClean="0"/>
              <a:t>–[du </a:t>
            </a:r>
            <a:r>
              <a:rPr lang="fr-FR" sz="1200" dirty="0" err="1" smtClean="0"/>
              <a:t>quali</a:t>
            </a:r>
            <a:r>
              <a:rPr lang="fr-FR" sz="1200" dirty="0" smtClean="0"/>
              <a:t>] »</a:t>
            </a:r>
            <a:endParaRPr lang="fr-FR" sz="1200" dirty="0"/>
          </a:p>
          <a:p>
            <a:endParaRPr lang="fr-FR" sz="1200" dirty="0"/>
          </a:p>
          <a:p>
            <a:r>
              <a:rPr lang="fr-FR" sz="1200" dirty="0" smtClean="0"/>
              <a:t>« Valorisation </a:t>
            </a:r>
            <a:r>
              <a:rPr lang="fr-FR" sz="1200" dirty="0"/>
              <a:t>du travail </a:t>
            </a:r>
            <a:r>
              <a:rPr lang="fr-FR" sz="1200" dirty="0" smtClean="0"/>
              <a:t>terrain »</a:t>
            </a:r>
          </a:p>
          <a:p>
            <a:endParaRPr lang="fr-FR" sz="1200" dirty="0"/>
          </a:p>
          <a:p>
            <a:r>
              <a:rPr lang="fr-FR" sz="1200" dirty="0" smtClean="0"/>
              <a:t>« C'est éthique »</a:t>
            </a:r>
          </a:p>
          <a:p>
            <a:endParaRPr lang="fr-FR" sz="1200" dirty="0"/>
          </a:p>
          <a:p>
            <a:r>
              <a:rPr lang="fr-FR" sz="1200" dirty="0" smtClean="0"/>
              <a:t>« On </a:t>
            </a:r>
            <a:r>
              <a:rPr lang="fr-FR" sz="1200" dirty="0"/>
              <a:t>cherche à donner l'information nécessaire au médecin pour qu'il soit en situation de prescrire le bon produit à son </a:t>
            </a:r>
            <a:r>
              <a:rPr lang="fr-FR" sz="1200" dirty="0" smtClean="0"/>
              <a:t>patient »</a:t>
            </a:r>
            <a:endParaRPr lang="fr-FR" sz="1200" dirty="0"/>
          </a:p>
          <a:p>
            <a:endParaRPr lang="fr-FR" sz="1200" dirty="0"/>
          </a:p>
          <a:p>
            <a:r>
              <a:rPr lang="fr-FR" sz="1200" dirty="0" smtClean="0"/>
              <a:t>…</a:t>
            </a:r>
            <a:endParaRPr lang="fr-FR" sz="1200" dirty="0"/>
          </a:p>
        </p:txBody>
      </p:sp>
    </p:spTree>
    <p:extLst>
      <p:ext uri="{BB962C8B-B14F-4D97-AF65-F5344CB8AC3E}">
        <p14:creationId xmlns:p14="http://schemas.microsoft.com/office/powerpoint/2010/main" val="35841263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136" y="182880"/>
            <a:ext cx="3070024" cy="541773"/>
          </a:xfrm>
        </p:spPr>
        <p:txBody>
          <a:bodyPr>
            <a:noAutofit/>
          </a:bodyPr>
          <a:lstStyle/>
          <a:p>
            <a:r>
              <a:rPr sz="1400" dirty="0"/>
              <a:t>Q15: </a:t>
            </a:r>
            <a:r>
              <a:rPr sz="1400" dirty="0" err="1"/>
              <a:t>Depuis</a:t>
            </a:r>
            <a:r>
              <a:rPr sz="1400" dirty="0"/>
              <a:t> </a:t>
            </a:r>
            <a:r>
              <a:rPr sz="1400" dirty="0" err="1"/>
              <a:t>combien</a:t>
            </a:r>
            <a:r>
              <a:rPr sz="1400" dirty="0"/>
              <a:t> de temps </a:t>
            </a:r>
            <a:r>
              <a:rPr sz="1400" dirty="0" err="1"/>
              <a:t>ce</a:t>
            </a:r>
            <a:r>
              <a:rPr sz="1400" dirty="0"/>
              <a:t> "</a:t>
            </a:r>
            <a:r>
              <a:rPr sz="1400" dirty="0" err="1"/>
              <a:t>Quali</a:t>
            </a:r>
            <a:r>
              <a:rPr sz="1400" dirty="0"/>
              <a:t>" </a:t>
            </a:r>
            <a:r>
              <a:rPr sz="1400" dirty="0" err="1"/>
              <a:t>est-il</a:t>
            </a:r>
            <a:r>
              <a:rPr sz="1400" dirty="0"/>
              <a:t> </a:t>
            </a:r>
            <a:r>
              <a:rPr sz="1400" dirty="0" err="1"/>
              <a:t>en</a:t>
            </a:r>
            <a:r>
              <a:rPr sz="1400" dirty="0"/>
              <a:t> place ?</a:t>
            </a:r>
          </a:p>
        </p:txBody>
      </p:sp>
      <p:sp>
        <p:nvSpPr>
          <p:cNvPr id="3" name="Content Placeholder 2"/>
          <p:cNvSpPr>
            <a:spLocks noGrp="1"/>
          </p:cNvSpPr>
          <p:nvPr>
            <p:ph idx="1"/>
          </p:nvPr>
        </p:nvSpPr>
        <p:spPr>
          <a:xfrm>
            <a:off x="115136" y="736649"/>
            <a:ext cx="1134544" cy="249144"/>
          </a:xfrm>
        </p:spPr>
        <p:txBody>
          <a:bodyPr/>
          <a:lstStyle/>
          <a:p>
            <a:r>
              <a:rPr dirty="0" err="1"/>
              <a:t>Répondues</a:t>
            </a:r>
            <a:r>
              <a:rPr dirty="0"/>
              <a:t> : </a:t>
            </a:r>
            <a:r>
              <a:rPr dirty="0" smtClean="0"/>
              <a:t>11</a:t>
            </a:r>
            <a:endParaRPr dirty="0"/>
          </a:p>
        </p:txBody>
      </p:sp>
      <p:pic>
        <p:nvPicPr>
          <p:cNvPr id="4" name="Picture 3" descr="chart7540497560.png"/>
          <p:cNvPicPr>
            <a:picLocks noChangeAspect="1"/>
          </p:cNvPicPr>
          <p:nvPr/>
        </p:nvPicPr>
        <p:blipFill rotWithShape="1">
          <a:blip r:embed="rId2"/>
          <a:srcRect r="36038"/>
          <a:stretch/>
        </p:blipFill>
        <p:spPr>
          <a:xfrm>
            <a:off x="196218" y="1460391"/>
            <a:ext cx="2988942" cy="2753469"/>
          </a:xfrm>
          <a:prstGeom prst="rect">
            <a:avLst/>
          </a:prstGeom>
        </p:spPr>
      </p:pic>
      <p:pic>
        <p:nvPicPr>
          <p:cNvPr id="5122"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5371" t="8043" r="4260" b="3451"/>
          <a:stretch/>
        </p:blipFill>
        <p:spPr bwMode="auto">
          <a:xfrm>
            <a:off x="5040024" y="1371600"/>
            <a:ext cx="3418175"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5837315" y="1141730"/>
            <a:ext cx="1501141" cy="28956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smtClean="0">
                <a:solidFill>
                  <a:srgbClr val="7030A0"/>
                </a:solidFill>
              </a:rPr>
              <a:t>Rappel 2014</a:t>
            </a:r>
            <a:endParaRPr lang="fr-FR" dirty="0">
              <a:solidFill>
                <a:srgbClr val="7030A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136" y="53340"/>
            <a:ext cx="3557704" cy="671313"/>
          </a:xfrm>
        </p:spPr>
        <p:txBody>
          <a:bodyPr>
            <a:noAutofit/>
          </a:bodyPr>
          <a:lstStyle/>
          <a:p>
            <a:r>
              <a:rPr sz="1400" dirty="0"/>
              <a:t>Q16: </a:t>
            </a:r>
            <a:r>
              <a:rPr sz="1400" dirty="0" err="1"/>
              <a:t>Etes-vous</a:t>
            </a:r>
            <a:r>
              <a:rPr sz="1400" dirty="0"/>
              <a:t> </a:t>
            </a:r>
            <a:r>
              <a:rPr sz="1400" dirty="0" err="1"/>
              <a:t>en</a:t>
            </a:r>
            <a:r>
              <a:rPr sz="1400" dirty="0"/>
              <a:t> train de (re)</a:t>
            </a:r>
            <a:r>
              <a:rPr sz="1400" dirty="0" err="1"/>
              <a:t>travailler</a:t>
            </a:r>
            <a:r>
              <a:rPr sz="1400" dirty="0"/>
              <a:t> </a:t>
            </a:r>
            <a:r>
              <a:rPr sz="1400" dirty="0" err="1"/>
              <a:t>sur</a:t>
            </a:r>
            <a:r>
              <a:rPr sz="1400" dirty="0"/>
              <a:t> la </a:t>
            </a:r>
            <a:r>
              <a:rPr sz="1400" dirty="0" err="1"/>
              <a:t>composante</a:t>
            </a:r>
            <a:r>
              <a:rPr sz="1400" dirty="0"/>
              <a:t> qualitative de </a:t>
            </a:r>
            <a:r>
              <a:rPr sz="1400" dirty="0" err="1"/>
              <a:t>vos</a:t>
            </a:r>
            <a:r>
              <a:rPr sz="1400" dirty="0"/>
              <a:t> primes ?</a:t>
            </a:r>
          </a:p>
        </p:txBody>
      </p:sp>
      <p:sp>
        <p:nvSpPr>
          <p:cNvPr id="3" name="Content Placeholder 2"/>
          <p:cNvSpPr>
            <a:spLocks noGrp="1"/>
          </p:cNvSpPr>
          <p:nvPr>
            <p:ph idx="1"/>
          </p:nvPr>
        </p:nvSpPr>
        <p:spPr>
          <a:xfrm>
            <a:off x="115136" y="736649"/>
            <a:ext cx="1165024" cy="249144"/>
          </a:xfrm>
        </p:spPr>
        <p:txBody>
          <a:bodyPr/>
          <a:lstStyle/>
          <a:p>
            <a:r>
              <a:rPr dirty="0" err="1"/>
              <a:t>Répondues</a:t>
            </a:r>
            <a:r>
              <a:rPr dirty="0"/>
              <a:t> : </a:t>
            </a:r>
            <a:r>
              <a:rPr dirty="0" smtClean="0"/>
              <a:t>11</a:t>
            </a:r>
            <a:endParaRPr dirty="0"/>
          </a:p>
        </p:txBody>
      </p:sp>
      <p:pic>
        <p:nvPicPr>
          <p:cNvPr id="4" name="Picture 3" descr="chart7540497570.png"/>
          <p:cNvPicPr>
            <a:picLocks noChangeAspect="1"/>
          </p:cNvPicPr>
          <p:nvPr/>
        </p:nvPicPr>
        <p:blipFill rotWithShape="1">
          <a:blip r:embed="rId2"/>
          <a:srcRect l="5692" r="10448"/>
          <a:stretch/>
        </p:blipFill>
        <p:spPr>
          <a:xfrm>
            <a:off x="175260" y="1376571"/>
            <a:ext cx="4096335" cy="2631549"/>
          </a:xfrm>
          <a:prstGeom prst="rect">
            <a:avLst/>
          </a:prstGeom>
        </p:spPr>
      </p:pic>
      <p:sp>
        <p:nvSpPr>
          <p:cNvPr id="5" name="ZoneTexte 4"/>
          <p:cNvSpPr txBox="1"/>
          <p:nvPr/>
        </p:nvSpPr>
        <p:spPr>
          <a:xfrm>
            <a:off x="1959174" y="4262120"/>
            <a:ext cx="4959785" cy="523220"/>
          </a:xfrm>
          <a:prstGeom prst="rect">
            <a:avLst/>
          </a:prstGeom>
          <a:noFill/>
        </p:spPr>
        <p:txBody>
          <a:bodyPr wrap="square" rtlCol="0">
            <a:spAutoFit/>
          </a:bodyPr>
          <a:lstStyle/>
          <a:p>
            <a:r>
              <a:rPr lang="fr-FR" sz="1400" i="1" dirty="0" smtClean="0">
                <a:solidFill>
                  <a:srgbClr val="7030A0"/>
                </a:solidFill>
              </a:rPr>
              <a:t>Quasiment tous les répondants qui utilisent déjà du </a:t>
            </a:r>
            <a:r>
              <a:rPr lang="fr-FR" sz="1400" i="1" dirty="0" err="1" smtClean="0">
                <a:solidFill>
                  <a:srgbClr val="7030A0"/>
                </a:solidFill>
              </a:rPr>
              <a:t>quali</a:t>
            </a:r>
            <a:r>
              <a:rPr lang="fr-FR" sz="1400" i="1" dirty="0" smtClean="0">
                <a:solidFill>
                  <a:srgbClr val="7030A0"/>
                </a:solidFill>
              </a:rPr>
              <a:t> sont en train de le modifier; la tendance n’était pas aussi nette en 2014</a:t>
            </a:r>
          </a:p>
        </p:txBody>
      </p:sp>
      <p:pic>
        <p:nvPicPr>
          <p:cNvPr id="614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3901" t="7382" r="13898"/>
          <a:stretch/>
        </p:blipFill>
        <p:spPr bwMode="auto">
          <a:xfrm>
            <a:off x="5476105" y="1216709"/>
            <a:ext cx="2521499" cy="21284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5837315" y="951230"/>
            <a:ext cx="1501141" cy="28956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smtClean="0">
                <a:solidFill>
                  <a:srgbClr val="7030A0"/>
                </a:solidFill>
              </a:rPr>
              <a:t>Rappel 2014</a:t>
            </a:r>
            <a:endParaRPr lang="fr-FR" dirty="0">
              <a:solidFill>
                <a:srgbClr val="7030A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136" y="129540"/>
            <a:ext cx="4045384" cy="816093"/>
          </a:xfrm>
        </p:spPr>
        <p:txBody>
          <a:bodyPr>
            <a:noAutofit/>
          </a:bodyPr>
          <a:lstStyle/>
          <a:p>
            <a:r>
              <a:rPr sz="1400" dirty="0"/>
              <a:t>Q1: </a:t>
            </a:r>
            <a:r>
              <a:rPr sz="1400" dirty="0" err="1"/>
              <a:t>Existe-t'il</a:t>
            </a:r>
            <a:r>
              <a:rPr sz="1400" dirty="0"/>
              <a:t> </a:t>
            </a:r>
            <a:r>
              <a:rPr sz="1400" dirty="0" err="1"/>
              <a:t>dans</a:t>
            </a:r>
            <a:r>
              <a:rPr sz="1400" dirty="0"/>
              <a:t> </a:t>
            </a:r>
            <a:r>
              <a:rPr sz="1400" dirty="0" err="1"/>
              <a:t>votre</a:t>
            </a:r>
            <a:r>
              <a:rPr sz="1400" dirty="0"/>
              <a:t> </a:t>
            </a:r>
            <a:r>
              <a:rPr sz="1400" dirty="0" err="1"/>
              <a:t>laboratoire</a:t>
            </a:r>
            <a:r>
              <a:rPr sz="1400" dirty="0"/>
              <a:t> des </a:t>
            </a:r>
            <a:r>
              <a:rPr sz="1400" dirty="0" err="1"/>
              <a:t>récompenses</a:t>
            </a:r>
            <a:r>
              <a:rPr sz="1400" dirty="0"/>
              <a:t> </a:t>
            </a:r>
            <a:r>
              <a:rPr sz="1400" dirty="0" err="1"/>
              <a:t>ou</a:t>
            </a:r>
            <a:r>
              <a:rPr sz="1400" dirty="0"/>
              <a:t> des primes </a:t>
            </a:r>
            <a:r>
              <a:rPr sz="1400" dirty="0" err="1"/>
              <a:t>basées</a:t>
            </a:r>
            <a:r>
              <a:rPr sz="1400" dirty="0"/>
              <a:t> </a:t>
            </a:r>
            <a:r>
              <a:rPr sz="1400" dirty="0" err="1"/>
              <a:t>sur</a:t>
            </a:r>
            <a:r>
              <a:rPr sz="1400" dirty="0"/>
              <a:t> des </a:t>
            </a:r>
            <a:r>
              <a:rPr sz="1400" dirty="0" err="1"/>
              <a:t>critères</a:t>
            </a:r>
            <a:r>
              <a:rPr sz="1400" dirty="0"/>
              <a:t> </a:t>
            </a:r>
            <a:r>
              <a:rPr sz="1400" dirty="0" err="1"/>
              <a:t>qualitatifs</a:t>
            </a:r>
            <a:r>
              <a:rPr sz="1400" dirty="0"/>
              <a:t> pour tout </a:t>
            </a:r>
            <a:r>
              <a:rPr sz="1400" dirty="0" err="1"/>
              <a:t>ou</a:t>
            </a:r>
            <a:r>
              <a:rPr sz="1400" dirty="0"/>
              <a:t> </a:t>
            </a:r>
            <a:r>
              <a:rPr sz="1400" dirty="0" err="1"/>
              <a:t>partie</a:t>
            </a:r>
            <a:r>
              <a:rPr sz="1400" dirty="0"/>
              <a:t> de </a:t>
            </a:r>
            <a:r>
              <a:rPr sz="1400" dirty="0" err="1"/>
              <a:t>vos</a:t>
            </a:r>
            <a:r>
              <a:rPr sz="1400" dirty="0"/>
              <a:t> </a:t>
            </a:r>
            <a:r>
              <a:rPr sz="1400" dirty="0" err="1"/>
              <a:t>personnels</a:t>
            </a:r>
            <a:r>
              <a:rPr sz="1400" dirty="0"/>
              <a:t> </a:t>
            </a:r>
            <a:r>
              <a:rPr sz="1400" dirty="0" err="1"/>
              <a:t>itinérants</a:t>
            </a:r>
            <a:r>
              <a:rPr sz="1400" dirty="0"/>
              <a:t> ?</a:t>
            </a:r>
          </a:p>
        </p:txBody>
      </p:sp>
      <p:sp>
        <p:nvSpPr>
          <p:cNvPr id="3" name="Content Placeholder 2"/>
          <p:cNvSpPr>
            <a:spLocks noGrp="1"/>
          </p:cNvSpPr>
          <p:nvPr>
            <p:ph idx="1"/>
          </p:nvPr>
        </p:nvSpPr>
        <p:spPr>
          <a:xfrm>
            <a:off x="115136" y="980489"/>
            <a:ext cx="2277544" cy="249144"/>
          </a:xfrm>
        </p:spPr>
        <p:txBody>
          <a:bodyPr/>
          <a:lstStyle/>
          <a:p>
            <a:r>
              <a:rPr dirty="0" err="1"/>
              <a:t>Répondues</a:t>
            </a:r>
            <a:r>
              <a:rPr dirty="0"/>
              <a:t> : </a:t>
            </a:r>
            <a:r>
              <a:rPr dirty="0" smtClean="0"/>
              <a:t>25</a:t>
            </a:r>
            <a:endParaRPr dirty="0"/>
          </a:p>
        </p:txBody>
      </p:sp>
      <p:pic>
        <p:nvPicPr>
          <p:cNvPr id="4" name="Picture 3" descr="chart7540497450.png"/>
          <p:cNvPicPr>
            <a:picLocks noChangeAspect="1"/>
          </p:cNvPicPr>
          <p:nvPr/>
        </p:nvPicPr>
        <p:blipFill rotWithShape="1">
          <a:blip r:embed="rId2"/>
          <a:srcRect l="8008" r="8203"/>
          <a:stretch/>
        </p:blipFill>
        <p:spPr>
          <a:xfrm>
            <a:off x="121920" y="1190850"/>
            <a:ext cx="3604260" cy="2418018"/>
          </a:xfrm>
          <a:prstGeom prst="rect">
            <a:avLst/>
          </a:prstGeom>
        </p:spPr>
      </p:pic>
      <p:pic>
        <p:nvPicPr>
          <p:cNvPr id="3074"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9269" t="10279" r="3320" b="2899"/>
          <a:stretch/>
        </p:blipFill>
        <p:spPr bwMode="auto">
          <a:xfrm>
            <a:off x="5212080" y="1566996"/>
            <a:ext cx="2990760" cy="2227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5661659" y="1059180"/>
            <a:ext cx="1501141" cy="28956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smtClean="0">
                <a:solidFill>
                  <a:srgbClr val="7030A0"/>
                </a:solidFill>
              </a:rPr>
              <a:t>Rappel 2014</a:t>
            </a:r>
            <a:endParaRPr lang="fr-FR" dirty="0">
              <a:solidFill>
                <a:srgbClr val="7030A0"/>
              </a:solidFill>
            </a:endParaRPr>
          </a:p>
        </p:txBody>
      </p:sp>
      <p:sp>
        <p:nvSpPr>
          <p:cNvPr id="6" name="ZoneTexte 5"/>
          <p:cNvSpPr txBox="1"/>
          <p:nvPr/>
        </p:nvSpPr>
        <p:spPr>
          <a:xfrm>
            <a:off x="1455420" y="4099560"/>
            <a:ext cx="5867400" cy="523220"/>
          </a:xfrm>
          <a:prstGeom prst="rect">
            <a:avLst/>
          </a:prstGeom>
          <a:noFill/>
        </p:spPr>
        <p:txBody>
          <a:bodyPr wrap="square" rtlCol="0">
            <a:spAutoFit/>
          </a:bodyPr>
          <a:lstStyle/>
          <a:p>
            <a:r>
              <a:rPr lang="fr-FR" sz="1400" i="1" dirty="0" smtClean="0">
                <a:solidFill>
                  <a:srgbClr val="7030A0"/>
                </a:solidFill>
              </a:rPr>
              <a:t>On reste à plus de la moitié de répondants qui utilisent du </a:t>
            </a:r>
            <a:r>
              <a:rPr lang="fr-FR" sz="1400" i="1" dirty="0" err="1" smtClean="0">
                <a:solidFill>
                  <a:srgbClr val="7030A0"/>
                </a:solidFill>
              </a:rPr>
              <a:t>quali</a:t>
            </a:r>
            <a:r>
              <a:rPr lang="fr-FR" sz="1400" i="1" dirty="0" smtClean="0">
                <a:solidFill>
                  <a:srgbClr val="7030A0"/>
                </a:solidFill>
              </a:rPr>
              <a:t>, avec une majorité un peu moins marquée qu’en 2014</a:t>
            </a:r>
            <a:endParaRPr lang="fr-FR" sz="1400" i="1" dirty="0">
              <a:solidFill>
                <a:srgbClr val="7030A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136" y="333381"/>
            <a:ext cx="4395904" cy="391272"/>
          </a:xfrm>
        </p:spPr>
        <p:txBody>
          <a:bodyPr>
            <a:normAutofit/>
          </a:bodyPr>
          <a:lstStyle/>
          <a:p>
            <a:r>
              <a:rPr sz="1400" dirty="0"/>
              <a:t>Q2: </a:t>
            </a:r>
            <a:r>
              <a:rPr lang="fr-FR" sz="1400" dirty="0" smtClean="0"/>
              <a:t>Si Non, p</a:t>
            </a:r>
            <a:r>
              <a:rPr sz="1400" dirty="0" smtClean="0"/>
              <a:t>our </a:t>
            </a:r>
            <a:r>
              <a:rPr sz="1400" dirty="0" err="1"/>
              <a:t>quelle</a:t>
            </a:r>
            <a:r>
              <a:rPr sz="1400" dirty="0"/>
              <a:t>(s) raison(s) ?</a:t>
            </a:r>
          </a:p>
        </p:txBody>
      </p:sp>
      <p:sp>
        <p:nvSpPr>
          <p:cNvPr id="3" name="Content Placeholder 2"/>
          <p:cNvSpPr>
            <a:spLocks noGrp="1"/>
          </p:cNvSpPr>
          <p:nvPr>
            <p:ph idx="1"/>
          </p:nvPr>
        </p:nvSpPr>
        <p:spPr/>
        <p:txBody>
          <a:bodyPr/>
          <a:lstStyle/>
          <a:p>
            <a:r>
              <a:rPr dirty="0" err="1"/>
              <a:t>Répondues</a:t>
            </a:r>
            <a:r>
              <a:rPr dirty="0"/>
              <a:t> : </a:t>
            </a:r>
            <a:r>
              <a:rPr dirty="0" smtClean="0"/>
              <a:t>10</a:t>
            </a:r>
            <a:endParaRPr dirty="0"/>
          </a:p>
        </p:txBody>
      </p:sp>
      <p:pic>
        <p:nvPicPr>
          <p:cNvPr id="4" name="Picture 3" descr="chart7540497430.png"/>
          <p:cNvPicPr>
            <a:picLocks noChangeAspect="1"/>
          </p:cNvPicPr>
          <p:nvPr/>
        </p:nvPicPr>
        <p:blipFill>
          <a:blip r:embed="rId2"/>
          <a:stretch>
            <a:fillRect/>
          </a:stretch>
        </p:blipFill>
        <p:spPr>
          <a:xfrm>
            <a:off x="115136" y="1211581"/>
            <a:ext cx="4449244" cy="3126630"/>
          </a:xfrm>
          <a:prstGeom prst="rect">
            <a:avLst/>
          </a:prstGeom>
        </p:spPr>
      </p:pic>
      <p:sp>
        <p:nvSpPr>
          <p:cNvPr id="5" name="Title 1"/>
          <p:cNvSpPr txBox="1">
            <a:spLocks/>
          </p:cNvSpPr>
          <p:nvPr/>
        </p:nvSpPr>
        <p:spPr>
          <a:xfrm>
            <a:off x="4816676" y="331482"/>
            <a:ext cx="4197784" cy="391272"/>
          </a:xfrm>
          <a:prstGeom prst="rect">
            <a:avLst/>
          </a:prstGeom>
        </p:spPr>
        <p:txBody>
          <a:bodyPr vert="horz" lIns="91440" tIns="45720" rIns="91440" bIns="45720" rtlCol="0" anchor="b">
            <a:normAutofit fontScale="82500" lnSpcReduction="20000"/>
          </a:bodyPr>
          <a:lstStyle>
            <a:lvl1pPr algn="l" defTabSz="457200" rtl="0" eaLnBrk="1" latinLnBrk="0" hangingPunct="1">
              <a:spcBef>
                <a:spcPct val="0"/>
              </a:spcBef>
              <a:buNone/>
              <a:defRPr sz="2000" b="1" kern="1200">
                <a:solidFill>
                  <a:schemeClr val="tx1"/>
                </a:solidFill>
                <a:latin typeface="Arial"/>
                <a:ea typeface="+mj-ea"/>
                <a:cs typeface="Arial"/>
              </a:defRPr>
            </a:lvl1pPr>
          </a:lstStyle>
          <a:p>
            <a:r>
              <a:rPr lang="fr-FR" sz="1400" smtClean="0"/>
              <a:t>Q3: Si Non en Q1, travaillez-vous actuellement sur le sujet ?</a:t>
            </a:r>
            <a:endParaRPr lang="fr-FR" sz="1400" dirty="0"/>
          </a:p>
        </p:txBody>
      </p:sp>
      <p:sp>
        <p:nvSpPr>
          <p:cNvPr id="6" name="Content Placeholder 2"/>
          <p:cNvSpPr txBox="1">
            <a:spLocks/>
          </p:cNvSpPr>
          <p:nvPr/>
        </p:nvSpPr>
        <p:spPr>
          <a:xfrm>
            <a:off x="4816676" y="734750"/>
            <a:ext cx="2170864" cy="249144"/>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sz="10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fr-FR" dirty="0" smtClean="0"/>
              <a:t>Répondues : 10</a:t>
            </a:r>
            <a:endParaRPr lang="fr-FR" dirty="0"/>
          </a:p>
        </p:txBody>
      </p:sp>
      <p:pic>
        <p:nvPicPr>
          <p:cNvPr id="7" name="Picture 3" descr="chart7540497440.png"/>
          <p:cNvPicPr>
            <a:picLocks noChangeAspect="1"/>
          </p:cNvPicPr>
          <p:nvPr/>
        </p:nvPicPr>
        <p:blipFill rotWithShape="1">
          <a:blip r:embed="rId3"/>
          <a:srcRect l="10076" r="10025"/>
          <a:stretch/>
        </p:blipFill>
        <p:spPr>
          <a:xfrm>
            <a:off x="5189220" y="1729740"/>
            <a:ext cx="3736299" cy="2519207"/>
          </a:xfrm>
          <a:prstGeom prst="rect">
            <a:avLst/>
          </a:prstGeom>
        </p:spPr>
      </p:pic>
      <p:sp>
        <p:nvSpPr>
          <p:cNvPr id="8" name="ZoneTexte 7"/>
          <p:cNvSpPr txBox="1"/>
          <p:nvPr/>
        </p:nvSpPr>
        <p:spPr>
          <a:xfrm>
            <a:off x="4816675" y="4099560"/>
            <a:ext cx="4273985" cy="738664"/>
          </a:xfrm>
          <a:prstGeom prst="rect">
            <a:avLst/>
          </a:prstGeom>
          <a:noFill/>
        </p:spPr>
        <p:txBody>
          <a:bodyPr wrap="square" rtlCol="0">
            <a:spAutoFit/>
          </a:bodyPr>
          <a:lstStyle/>
          <a:p>
            <a:r>
              <a:rPr lang="fr-FR" sz="1400" i="1" dirty="0" smtClean="0">
                <a:solidFill>
                  <a:srgbClr val="7030A0"/>
                </a:solidFill>
              </a:rPr>
              <a:t>En 2014, les chiffres étaient inversés. Pour les 2 périodes, on peut penser qu’environ la moitié des « non-pratiquants » envisagent sérieusement la question.</a:t>
            </a:r>
            <a:endParaRPr lang="fr-FR" sz="1400" i="1" dirty="0">
              <a:solidFill>
                <a:srgbClr val="7030A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136" y="272421"/>
            <a:ext cx="3572944" cy="391272"/>
          </a:xfrm>
        </p:spPr>
        <p:txBody>
          <a:bodyPr>
            <a:normAutofit/>
          </a:bodyPr>
          <a:lstStyle/>
          <a:p>
            <a:r>
              <a:rPr sz="1400" dirty="0"/>
              <a:t>Q4: Est-</a:t>
            </a:r>
            <a:r>
              <a:rPr sz="1400" dirty="0" err="1"/>
              <a:t>ce</a:t>
            </a:r>
            <a:r>
              <a:rPr sz="1400" dirty="0"/>
              <a:t> </a:t>
            </a:r>
            <a:r>
              <a:rPr sz="1400" dirty="0" err="1"/>
              <a:t>que</a:t>
            </a:r>
            <a:r>
              <a:rPr sz="1400" dirty="0"/>
              <a:t> </a:t>
            </a:r>
            <a:r>
              <a:rPr sz="1400" dirty="0" err="1"/>
              <a:t>ces</a:t>
            </a:r>
            <a:r>
              <a:rPr sz="1400" dirty="0"/>
              <a:t> </a:t>
            </a:r>
            <a:r>
              <a:rPr sz="1400" dirty="0" err="1"/>
              <a:t>récompenses</a:t>
            </a:r>
            <a:r>
              <a:rPr sz="1400" dirty="0"/>
              <a:t> </a:t>
            </a:r>
            <a:r>
              <a:rPr sz="1400" dirty="0" err="1"/>
              <a:t>sont</a:t>
            </a:r>
            <a:r>
              <a:rPr sz="1400" dirty="0"/>
              <a:t> :</a:t>
            </a:r>
          </a:p>
        </p:txBody>
      </p:sp>
      <p:sp>
        <p:nvSpPr>
          <p:cNvPr id="3" name="Content Placeholder 2"/>
          <p:cNvSpPr>
            <a:spLocks noGrp="1"/>
          </p:cNvSpPr>
          <p:nvPr>
            <p:ph idx="1"/>
          </p:nvPr>
        </p:nvSpPr>
        <p:spPr/>
        <p:txBody>
          <a:bodyPr/>
          <a:lstStyle/>
          <a:p>
            <a:r>
              <a:rPr dirty="0" err="1"/>
              <a:t>Répondues</a:t>
            </a:r>
            <a:r>
              <a:rPr dirty="0"/>
              <a:t> : </a:t>
            </a:r>
            <a:r>
              <a:rPr dirty="0" smtClean="0"/>
              <a:t>13</a:t>
            </a:r>
            <a:endParaRPr dirty="0"/>
          </a:p>
        </p:txBody>
      </p:sp>
      <p:pic>
        <p:nvPicPr>
          <p:cNvPr id="4" name="Picture 3" descr="chart7540497460.png"/>
          <p:cNvPicPr>
            <a:picLocks noChangeAspect="1"/>
          </p:cNvPicPr>
          <p:nvPr/>
        </p:nvPicPr>
        <p:blipFill rotWithShape="1">
          <a:blip r:embed="rId2"/>
          <a:srcRect l="11631" r="24591"/>
          <a:stretch/>
        </p:blipFill>
        <p:spPr>
          <a:xfrm>
            <a:off x="115136" y="1132731"/>
            <a:ext cx="3436620" cy="2902857"/>
          </a:xfrm>
          <a:prstGeom prst="rect">
            <a:avLst/>
          </a:prstGeom>
        </p:spPr>
      </p:pic>
      <p:sp>
        <p:nvSpPr>
          <p:cNvPr id="6" name="Title 1"/>
          <p:cNvSpPr txBox="1">
            <a:spLocks/>
          </p:cNvSpPr>
          <p:nvPr/>
        </p:nvSpPr>
        <p:spPr>
          <a:xfrm>
            <a:off x="5007176" y="272421"/>
            <a:ext cx="3572944" cy="391272"/>
          </a:xfrm>
          <a:prstGeom prst="rect">
            <a:avLst/>
          </a:prstGeom>
        </p:spPr>
        <p:txBody>
          <a:bodyPr vert="horz" lIns="91440" tIns="45720" rIns="91440" bIns="45720" rtlCol="0" anchor="b">
            <a:normAutofit fontScale="85000" lnSpcReduction="20000"/>
          </a:bodyPr>
          <a:lstStyle>
            <a:lvl1pPr algn="l" defTabSz="457200" rtl="0" eaLnBrk="1" latinLnBrk="0" hangingPunct="1">
              <a:spcBef>
                <a:spcPct val="0"/>
              </a:spcBef>
              <a:buNone/>
              <a:defRPr sz="2000" b="1" kern="1200">
                <a:solidFill>
                  <a:schemeClr val="tx1"/>
                </a:solidFill>
                <a:latin typeface="Arial"/>
                <a:ea typeface="+mj-ea"/>
                <a:cs typeface="Arial"/>
              </a:defRPr>
            </a:lvl1pPr>
          </a:lstStyle>
          <a:p>
            <a:r>
              <a:rPr lang="fr-FR" sz="1400" dirty="0" smtClean="0"/>
              <a:t>Q5 : </a:t>
            </a:r>
            <a:r>
              <a:rPr lang="fr-FR" sz="1400" dirty="0"/>
              <a:t>Qu'est-ce qui a motivé l'élaboration d'une prime qualitative ?</a:t>
            </a:r>
          </a:p>
        </p:txBody>
      </p:sp>
      <p:sp>
        <p:nvSpPr>
          <p:cNvPr id="7" name="ZoneTexte 6"/>
          <p:cNvSpPr txBox="1"/>
          <p:nvPr/>
        </p:nvSpPr>
        <p:spPr>
          <a:xfrm>
            <a:off x="4274820" y="891540"/>
            <a:ext cx="4587240" cy="3808735"/>
          </a:xfrm>
          <a:prstGeom prst="rect">
            <a:avLst/>
          </a:prstGeom>
          <a:noFill/>
        </p:spPr>
        <p:txBody>
          <a:bodyPr wrap="square" rtlCol="0">
            <a:spAutoFit/>
          </a:bodyPr>
          <a:lstStyle/>
          <a:p>
            <a:pPr algn="ctr"/>
            <a:r>
              <a:rPr lang="fr-FR" sz="1050" dirty="0" smtClean="0"/>
              <a:t>VERBATIM, trié par thème (peu exploitable) :</a:t>
            </a:r>
          </a:p>
          <a:p>
            <a:endParaRPr lang="fr-FR" sz="1050" dirty="0"/>
          </a:p>
          <a:p>
            <a:r>
              <a:rPr lang="fr-FR" sz="1050" dirty="0" smtClean="0"/>
              <a:t>Les </a:t>
            </a:r>
            <a:r>
              <a:rPr lang="fr-FR" sz="1050" dirty="0"/>
              <a:t>discussions autour de l'éthique de la visite médicale en </a:t>
            </a:r>
            <a:r>
              <a:rPr lang="fr-FR" sz="1050" dirty="0" smtClean="0"/>
              <a:t>France</a:t>
            </a:r>
          </a:p>
          <a:p>
            <a:r>
              <a:rPr lang="fr-FR" sz="1050" dirty="0" smtClean="0"/>
              <a:t>L'amélioration </a:t>
            </a:r>
            <a:r>
              <a:rPr lang="fr-FR" sz="1050" dirty="0"/>
              <a:t>de la qualité de la visite  </a:t>
            </a:r>
          </a:p>
          <a:p>
            <a:r>
              <a:rPr lang="fr-FR" sz="1050" dirty="0" smtClean="0"/>
              <a:t>Une </a:t>
            </a:r>
            <a:r>
              <a:rPr lang="fr-FR" sz="1050" dirty="0"/>
              <a:t>meilleure gestion de l'administratif</a:t>
            </a:r>
          </a:p>
          <a:p>
            <a:r>
              <a:rPr lang="fr-FR" sz="1050" dirty="0"/>
              <a:t>Récompenser la qualité du travail</a:t>
            </a:r>
          </a:p>
          <a:p>
            <a:r>
              <a:rPr lang="fr-FR" sz="1050" dirty="0"/>
              <a:t>Abandon quanti</a:t>
            </a:r>
          </a:p>
          <a:p>
            <a:r>
              <a:rPr lang="fr-FR" sz="1050" dirty="0"/>
              <a:t>orientation client</a:t>
            </a:r>
          </a:p>
          <a:p>
            <a:r>
              <a:rPr lang="fr-FR" sz="1050" dirty="0"/>
              <a:t>lancement d'un produit, spécificité d'un réseau..</a:t>
            </a:r>
          </a:p>
          <a:p>
            <a:r>
              <a:rPr lang="fr-FR" sz="1050" dirty="0"/>
              <a:t>Le groupe a décidé de supprimer le lien entre la performance terrain et le bonus des délégués. D'où la nécessité de passer sur un système de bonus qualitatif (aujourd'hui reposant sur l'entretient annuel du délégué) associé à des résultats nationaux ou européens (comme pour les personnes du siège)</a:t>
            </a:r>
          </a:p>
          <a:p>
            <a:r>
              <a:rPr lang="fr-FR" sz="1050" dirty="0"/>
              <a:t>Système qualitatif uniquement sur le métier RAPR (KAM) qui n'est pas promotionnel. Cette population a des objectifs biens précis, comme la qualification des comptes clés, la coordination des </a:t>
            </a:r>
            <a:r>
              <a:rPr lang="fr-FR" sz="1050" dirty="0" err="1"/>
              <a:t>délégéus</a:t>
            </a:r>
            <a:r>
              <a:rPr lang="fr-FR" sz="1050" dirty="0"/>
              <a:t>... des objectifs qualitatifs étaient donc obligatoires.</a:t>
            </a:r>
          </a:p>
          <a:p>
            <a:r>
              <a:rPr lang="fr-FR" sz="1050" dirty="0"/>
              <a:t>Le souhait d'orienter les délégués vers plus de qualitatif et de changer leur approche</a:t>
            </a:r>
          </a:p>
          <a:p>
            <a:r>
              <a:rPr lang="fr-FR" sz="1050" dirty="0"/>
              <a:t>Tendance de la profession, suite à la mise en place de la Charte de la VM + actualité + projets ou textes de lois envisagés ou adoptés</a:t>
            </a:r>
          </a:p>
          <a:p>
            <a:r>
              <a:rPr lang="fr-FR" sz="1050" dirty="0"/>
              <a:t>La difficulté d'atteindre les objectifs </a:t>
            </a:r>
            <a:r>
              <a:rPr lang="fr-FR" sz="1050" dirty="0" err="1"/>
              <a:t>quali</a:t>
            </a:r>
            <a:r>
              <a:rPr lang="fr-FR" sz="1050" dirty="0"/>
              <a:t>.  La "crainte" vis à vis de la charte qui dit que le VM ne doit pas faire de vente mais délivrer de l'information médicale.</a:t>
            </a:r>
          </a:p>
        </p:txBody>
      </p:sp>
      <p:sp>
        <p:nvSpPr>
          <p:cNvPr id="8" name="ZoneTexte 7"/>
          <p:cNvSpPr txBox="1"/>
          <p:nvPr/>
        </p:nvSpPr>
        <p:spPr>
          <a:xfrm>
            <a:off x="115136" y="4122420"/>
            <a:ext cx="4273985" cy="523220"/>
          </a:xfrm>
          <a:prstGeom prst="rect">
            <a:avLst/>
          </a:prstGeom>
          <a:noFill/>
        </p:spPr>
        <p:txBody>
          <a:bodyPr wrap="square" rtlCol="0">
            <a:spAutoFit/>
          </a:bodyPr>
          <a:lstStyle/>
          <a:p>
            <a:r>
              <a:rPr lang="fr-FR" sz="1400" i="1" dirty="0" smtClean="0">
                <a:solidFill>
                  <a:srgbClr val="7030A0"/>
                </a:solidFill>
              </a:rPr>
              <a:t>Comme en 2014, sauf exceptions, le qualitatif est valorisé seulement financièrement</a:t>
            </a:r>
            <a:endParaRPr lang="fr-FR" sz="1400" i="1" dirty="0">
              <a:solidFill>
                <a:srgbClr val="7030A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136" y="83820"/>
            <a:ext cx="4365424" cy="640833"/>
          </a:xfrm>
        </p:spPr>
        <p:txBody>
          <a:bodyPr>
            <a:noAutofit/>
          </a:bodyPr>
          <a:lstStyle/>
          <a:p>
            <a:r>
              <a:rPr sz="1200" dirty="0"/>
              <a:t>Q6: Qui </a:t>
            </a:r>
            <a:r>
              <a:rPr sz="1200" dirty="0" err="1"/>
              <a:t>est</a:t>
            </a:r>
            <a:r>
              <a:rPr sz="1200" dirty="0"/>
              <a:t> </a:t>
            </a:r>
            <a:r>
              <a:rPr sz="1200" dirty="0" err="1"/>
              <a:t>impliqué</a:t>
            </a:r>
            <a:r>
              <a:rPr sz="1200" dirty="0"/>
              <a:t> </a:t>
            </a:r>
            <a:r>
              <a:rPr sz="1200" dirty="0" err="1"/>
              <a:t>dans</a:t>
            </a:r>
            <a:r>
              <a:rPr sz="1200" dirty="0"/>
              <a:t> </a:t>
            </a:r>
            <a:r>
              <a:rPr sz="1200" dirty="0" err="1"/>
              <a:t>l'élaboration</a:t>
            </a:r>
            <a:r>
              <a:rPr sz="1200" dirty="0"/>
              <a:t> et la validation du </a:t>
            </a:r>
            <a:r>
              <a:rPr sz="1200" dirty="0" err="1"/>
              <a:t>système</a:t>
            </a:r>
            <a:r>
              <a:rPr sz="1200" dirty="0"/>
              <a:t> des </a:t>
            </a:r>
            <a:r>
              <a:rPr sz="1200" dirty="0" err="1"/>
              <a:t>récompenses</a:t>
            </a:r>
            <a:r>
              <a:rPr sz="1200" dirty="0"/>
              <a:t> </a:t>
            </a:r>
            <a:r>
              <a:rPr sz="1200" dirty="0" err="1"/>
              <a:t>basées</a:t>
            </a:r>
            <a:r>
              <a:rPr sz="1200" dirty="0"/>
              <a:t> </a:t>
            </a:r>
            <a:r>
              <a:rPr sz="1200" dirty="0" err="1"/>
              <a:t>sur</a:t>
            </a:r>
            <a:r>
              <a:rPr sz="1200" dirty="0"/>
              <a:t> les </a:t>
            </a:r>
            <a:r>
              <a:rPr sz="1200" dirty="0" err="1"/>
              <a:t>critères</a:t>
            </a:r>
            <a:r>
              <a:rPr sz="1200" dirty="0"/>
              <a:t> </a:t>
            </a:r>
            <a:r>
              <a:rPr sz="1200" dirty="0" err="1"/>
              <a:t>qualitatifs</a:t>
            </a:r>
            <a:r>
              <a:rPr sz="1200" dirty="0"/>
              <a:t> ? (</a:t>
            </a:r>
            <a:r>
              <a:rPr sz="1200" dirty="0" err="1"/>
              <a:t>plusieurs</a:t>
            </a:r>
            <a:r>
              <a:rPr sz="1200" dirty="0"/>
              <a:t> </a:t>
            </a:r>
            <a:r>
              <a:rPr sz="1200" dirty="0" err="1"/>
              <a:t>réponses</a:t>
            </a:r>
            <a:r>
              <a:rPr sz="1200" dirty="0"/>
              <a:t> </a:t>
            </a:r>
            <a:r>
              <a:rPr sz="1200" dirty="0" err="1"/>
              <a:t>possibles</a:t>
            </a:r>
            <a:r>
              <a:rPr sz="1200" dirty="0"/>
              <a:t>)</a:t>
            </a:r>
          </a:p>
        </p:txBody>
      </p:sp>
      <p:sp>
        <p:nvSpPr>
          <p:cNvPr id="3" name="Content Placeholder 2"/>
          <p:cNvSpPr>
            <a:spLocks noGrp="1"/>
          </p:cNvSpPr>
          <p:nvPr>
            <p:ph idx="1"/>
          </p:nvPr>
        </p:nvSpPr>
        <p:spPr>
          <a:xfrm>
            <a:off x="115136" y="736649"/>
            <a:ext cx="1149784" cy="249144"/>
          </a:xfrm>
        </p:spPr>
        <p:txBody>
          <a:bodyPr/>
          <a:lstStyle/>
          <a:p>
            <a:r>
              <a:rPr dirty="0" err="1"/>
              <a:t>Répondues</a:t>
            </a:r>
            <a:r>
              <a:rPr dirty="0"/>
              <a:t> : </a:t>
            </a:r>
            <a:r>
              <a:rPr dirty="0" smtClean="0"/>
              <a:t>12</a:t>
            </a:r>
            <a:endParaRPr dirty="0"/>
          </a:p>
        </p:txBody>
      </p:sp>
      <p:pic>
        <p:nvPicPr>
          <p:cNvPr id="4" name="Picture 3" descr="chart7540497480.png"/>
          <p:cNvPicPr>
            <a:picLocks noChangeAspect="1"/>
          </p:cNvPicPr>
          <p:nvPr/>
        </p:nvPicPr>
        <p:blipFill>
          <a:blip r:embed="rId2"/>
          <a:stretch>
            <a:fillRect/>
          </a:stretch>
        </p:blipFill>
        <p:spPr>
          <a:xfrm>
            <a:off x="195029" y="1242060"/>
            <a:ext cx="4224528" cy="3200400"/>
          </a:xfrm>
          <a:prstGeom prst="rect">
            <a:avLst/>
          </a:prstGeom>
        </p:spPr>
      </p:pic>
      <p:sp>
        <p:nvSpPr>
          <p:cNvPr id="5" name="Title 1"/>
          <p:cNvSpPr txBox="1">
            <a:spLocks/>
          </p:cNvSpPr>
          <p:nvPr/>
        </p:nvSpPr>
        <p:spPr>
          <a:xfrm>
            <a:off x="4824296" y="137745"/>
            <a:ext cx="3656764" cy="391272"/>
          </a:xfrm>
          <a:prstGeom prst="rect">
            <a:avLst/>
          </a:prstGeom>
        </p:spPr>
        <p:txBody>
          <a:bodyPr vert="horz" lIns="91440" tIns="45720" rIns="91440" bIns="45720" rtlCol="0" anchor="b">
            <a:normAutofit/>
          </a:bodyPr>
          <a:lstStyle>
            <a:lvl1pPr algn="l" defTabSz="457200" rtl="0" eaLnBrk="1" latinLnBrk="0" hangingPunct="1">
              <a:spcBef>
                <a:spcPct val="0"/>
              </a:spcBef>
              <a:buNone/>
              <a:defRPr sz="2000" b="1" kern="1200">
                <a:solidFill>
                  <a:schemeClr val="tx1"/>
                </a:solidFill>
                <a:latin typeface="Arial"/>
                <a:ea typeface="+mj-ea"/>
                <a:cs typeface="Arial"/>
              </a:defRPr>
            </a:lvl1pPr>
          </a:lstStyle>
          <a:p>
            <a:r>
              <a:rPr lang="fr-FR" sz="1200" dirty="0" smtClean="0"/>
              <a:t>Q7: Qui sont les bénéficiaires ?</a:t>
            </a:r>
            <a:endParaRPr lang="fr-FR" sz="1200" dirty="0"/>
          </a:p>
        </p:txBody>
      </p:sp>
      <p:sp>
        <p:nvSpPr>
          <p:cNvPr id="6" name="Content Placeholder 2"/>
          <p:cNvSpPr txBox="1">
            <a:spLocks/>
          </p:cNvSpPr>
          <p:nvPr/>
        </p:nvSpPr>
        <p:spPr>
          <a:xfrm>
            <a:off x="4824296" y="736649"/>
            <a:ext cx="1173062" cy="249144"/>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sz="10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fr-FR" dirty="0" smtClean="0"/>
              <a:t>Répondues : 12</a:t>
            </a:r>
            <a:endParaRPr lang="fr-FR" dirty="0"/>
          </a:p>
        </p:txBody>
      </p:sp>
      <p:pic>
        <p:nvPicPr>
          <p:cNvPr id="7" name="Picture 3" descr="chart7540497490.png"/>
          <p:cNvPicPr>
            <a:picLocks noChangeAspect="1"/>
          </p:cNvPicPr>
          <p:nvPr/>
        </p:nvPicPr>
        <p:blipFill>
          <a:blip r:embed="rId3"/>
          <a:stretch>
            <a:fillRect/>
          </a:stretch>
        </p:blipFill>
        <p:spPr>
          <a:xfrm>
            <a:off x="4617719" y="1188721"/>
            <a:ext cx="4084321" cy="324612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136" y="333381"/>
            <a:ext cx="3130984" cy="391272"/>
          </a:xfrm>
        </p:spPr>
        <p:txBody>
          <a:bodyPr>
            <a:normAutofit/>
          </a:bodyPr>
          <a:lstStyle/>
          <a:p>
            <a:r>
              <a:rPr sz="1400" dirty="0"/>
              <a:t>Q8: </a:t>
            </a:r>
            <a:r>
              <a:rPr sz="1400" dirty="0" err="1"/>
              <a:t>Quelle</a:t>
            </a:r>
            <a:r>
              <a:rPr sz="1400" dirty="0"/>
              <a:t> </a:t>
            </a:r>
            <a:r>
              <a:rPr sz="1400" dirty="0" err="1"/>
              <a:t>est</a:t>
            </a:r>
            <a:r>
              <a:rPr sz="1400" dirty="0"/>
              <a:t> </a:t>
            </a:r>
            <a:r>
              <a:rPr sz="1400" dirty="0" err="1"/>
              <a:t>leur</a:t>
            </a:r>
            <a:r>
              <a:rPr sz="1400" dirty="0"/>
              <a:t> </a:t>
            </a:r>
            <a:r>
              <a:rPr sz="1400" dirty="0" err="1"/>
              <a:t>fréquence</a:t>
            </a:r>
            <a:r>
              <a:rPr sz="1400" dirty="0"/>
              <a:t> ?</a:t>
            </a:r>
          </a:p>
        </p:txBody>
      </p:sp>
      <p:sp>
        <p:nvSpPr>
          <p:cNvPr id="3" name="Content Placeholder 2"/>
          <p:cNvSpPr>
            <a:spLocks noGrp="1"/>
          </p:cNvSpPr>
          <p:nvPr>
            <p:ph idx="1"/>
          </p:nvPr>
        </p:nvSpPr>
        <p:spPr>
          <a:xfrm>
            <a:off x="115136" y="736649"/>
            <a:ext cx="1111684" cy="249144"/>
          </a:xfrm>
        </p:spPr>
        <p:txBody>
          <a:bodyPr/>
          <a:lstStyle/>
          <a:p>
            <a:r>
              <a:rPr dirty="0" err="1"/>
              <a:t>Répondues</a:t>
            </a:r>
            <a:r>
              <a:rPr dirty="0"/>
              <a:t> : </a:t>
            </a:r>
            <a:r>
              <a:rPr dirty="0" smtClean="0"/>
              <a:t>12</a:t>
            </a:r>
            <a:endParaRPr dirty="0"/>
          </a:p>
        </p:txBody>
      </p:sp>
      <p:pic>
        <p:nvPicPr>
          <p:cNvPr id="4" name="Picture 3" descr="chart7540497510.png"/>
          <p:cNvPicPr>
            <a:picLocks noChangeAspect="1"/>
          </p:cNvPicPr>
          <p:nvPr/>
        </p:nvPicPr>
        <p:blipFill>
          <a:blip r:embed="rId2"/>
          <a:stretch>
            <a:fillRect/>
          </a:stretch>
        </p:blipFill>
        <p:spPr>
          <a:xfrm>
            <a:off x="115136" y="1178451"/>
            <a:ext cx="4220402" cy="2486769"/>
          </a:xfrm>
          <a:prstGeom prst="rect">
            <a:avLst/>
          </a:prstGeom>
        </p:spPr>
      </p:pic>
      <p:pic>
        <p:nvPicPr>
          <p:cNvPr id="4098"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7500"/>
          <a:stretch/>
        </p:blipFill>
        <p:spPr bwMode="auto">
          <a:xfrm>
            <a:off x="4929505" y="1988820"/>
            <a:ext cx="3840163" cy="23964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5593079" y="1844040"/>
            <a:ext cx="1501141" cy="28956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smtClean="0">
                <a:solidFill>
                  <a:srgbClr val="7030A0"/>
                </a:solidFill>
              </a:rPr>
              <a:t>Rappel 2014</a:t>
            </a:r>
            <a:endParaRPr lang="fr-FR" dirty="0">
              <a:solidFill>
                <a:srgbClr val="7030A0"/>
              </a:solidFill>
            </a:endParaRPr>
          </a:p>
        </p:txBody>
      </p:sp>
      <p:sp>
        <p:nvSpPr>
          <p:cNvPr id="7" name="ZoneTexte 6"/>
          <p:cNvSpPr txBox="1"/>
          <p:nvPr/>
        </p:nvSpPr>
        <p:spPr>
          <a:xfrm>
            <a:off x="282775" y="3787140"/>
            <a:ext cx="4646729" cy="1061829"/>
          </a:xfrm>
          <a:prstGeom prst="rect">
            <a:avLst/>
          </a:prstGeom>
          <a:noFill/>
        </p:spPr>
        <p:txBody>
          <a:bodyPr wrap="square" rtlCol="0">
            <a:spAutoFit/>
          </a:bodyPr>
          <a:lstStyle/>
          <a:p>
            <a:r>
              <a:rPr lang="fr-FR" sz="1400" i="1" dirty="0" smtClean="0">
                <a:solidFill>
                  <a:srgbClr val="7030A0"/>
                </a:solidFill>
              </a:rPr>
              <a:t>Les réponses des 2 vagues ne sont pas superposables, mais les fréquences longues (année ou semestre) sont toujours privilégiées</a:t>
            </a:r>
          </a:p>
          <a:p>
            <a:r>
              <a:rPr lang="fr-FR" sz="1050" i="1" dirty="0" smtClean="0">
                <a:solidFill>
                  <a:srgbClr val="7030A0"/>
                </a:solidFill>
              </a:rPr>
              <a:t>NB : le total est supérieur à 100%, un répondant ayant donné 2 réponses différentes, qui concernent sûrement 2 types d’interlocuteurs éligibles aux primes</a:t>
            </a:r>
            <a:endParaRPr lang="fr-FR" sz="1050" i="1" dirty="0">
              <a:solidFill>
                <a:srgbClr val="7030A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136" y="60960"/>
            <a:ext cx="4167304" cy="663693"/>
          </a:xfrm>
        </p:spPr>
        <p:txBody>
          <a:bodyPr>
            <a:normAutofit fontScale="90000"/>
          </a:bodyPr>
          <a:lstStyle/>
          <a:p>
            <a:r>
              <a:rPr sz="1400" dirty="0" smtClean="0"/>
              <a:t>Q</a:t>
            </a:r>
            <a:r>
              <a:rPr lang="fr-FR" sz="1400" dirty="0" smtClean="0"/>
              <a:t>9 </a:t>
            </a:r>
            <a:r>
              <a:rPr sz="1400" dirty="0" smtClean="0"/>
              <a:t>: </a:t>
            </a:r>
            <a:r>
              <a:rPr lang="fr-FR" sz="1400" dirty="0"/>
              <a:t>Quelle part approximative représentent-elles sur le total de la rémunération variable (en %) </a:t>
            </a:r>
            <a:r>
              <a:rPr sz="1400" dirty="0" smtClean="0"/>
              <a:t>?</a:t>
            </a:r>
            <a:endParaRPr sz="1400" dirty="0"/>
          </a:p>
        </p:txBody>
      </p:sp>
      <p:sp>
        <p:nvSpPr>
          <p:cNvPr id="3" name="Content Placeholder 2"/>
          <p:cNvSpPr>
            <a:spLocks noGrp="1"/>
          </p:cNvSpPr>
          <p:nvPr>
            <p:ph idx="1"/>
          </p:nvPr>
        </p:nvSpPr>
        <p:spPr>
          <a:xfrm>
            <a:off x="115136" y="736649"/>
            <a:ext cx="1088824" cy="249144"/>
          </a:xfrm>
        </p:spPr>
        <p:txBody>
          <a:bodyPr/>
          <a:lstStyle/>
          <a:p>
            <a:r>
              <a:rPr dirty="0" err="1"/>
              <a:t>Répondues</a:t>
            </a:r>
            <a:r>
              <a:rPr dirty="0"/>
              <a:t> : </a:t>
            </a:r>
            <a:r>
              <a:rPr dirty="0" smtClean="0"/>
              <a:t>1</a:t>
            </a:r>
            <a:r>
              <a:rPr lang="fr-FR" dirty="0" smtClean="0"/>
              <a:t>1</a:t>
            </a:r>
            <a:endParaRPr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2333" r="11001"/>
          <a:stretch/>
        </p:blipFill>
        <p:spPr bwMode="auto">
          <a:xfrm>
            <a:off x="115136" y="1193800"/>
            <a:ext cx="3505200" cy="290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12145" t="16580" r="31596"/>
          <a:stretch/>
        </p:blipFill>
        <p:spPr bwMode="auto">
          <a:xfrm>
            <a:off x="5440680" y="1758950"/>
            <a:ext cx="2294413" cy="2044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5837315" y="1499870"/>
            <a:ext cx="1501141" cy="28956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smtClean="0">
                <a:solidFill>
                  <a:srgbClr val="7030A0"/>
                </a:solidFill>
              </a:rPr>
              <a:t>Rappel 2014</a:t>
            </a:r>
            <a:endParaRPr lang="fr-FR" dirty="0">
              <a:solidFill>
                <a:srgbClr val="7030A0"/>
              </a:solidFill>
            </a:endParaRPr>
          </a:p>
        </p:txBody>
      </p:sp>
      <p:pic>
        <p:nvPicPr>
          <p:cNvPr id="8"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77540" t="38964" b="22797"/>
          <a:stretch/>
        </p:blipFill>
        <p:spPr bwMode="auto">
          <a:xfrm>
            <a:off x="7559040" y="2781300"/>
            <a:ext cx="915987" cy="9372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ZoneTexte 8"/>
          <p:cNvSpPr txBox="1"/>
          <p:nvPr/>
        </p:nvSpPr>
        <p:spPr>
          <a:xfrm>
            <a:off x="1822014" y="4079240"/>
            <a:ext cx="4959785" cy="523220"/>
          </a:xfrm>
          <a:prstGeom prst="rect">
            <a:avLst/>
          </a:prstGeom>
          <a:noFill/>
        </p:spPr>
        <p:txBody>
          <a:bodyPr wrap="square" rtlCol="0">
            <a:spAutoFit/>
          </a:bodyPr>
          <a:lstStyle/>
          <a:p>
            <a:r>
              <a:rPr lang="fr-FR" sz="1400" i="1" dirty="0" smtClean="0">
                <a:solidFill>
                  <a:srgbClr val="7030A0"/>
                </a:solidFill>
              </a:rPr>
              <a:t>Le nombre de répondants incite à la prudence, mais il semble que la part du </a:t>
            </a:r>
            <a:r>
              <a:rPr lang="fr-FR" sz="1400" i="1" dirty="0" err="1" smtClean="0">
                <a:solidFill>
                  <a:srgbClr val="7030A0"/>
                </a:solidFill>
              </a:rPr>
              <a:t>quali</a:t>
            </a:r>
            <a:r>
              <a:rPr lang="fr-FR" sz="1400" i="1" dirty="0" smtClean="0">
                <a:solidFill>
                  <a:srgbClr val="7030A0"/>
                </a:solidFill>
              </a:rPr>
              <a:t> soit de plus en plus importante dans les primes</a:t>
            </a:r>
          </a:p>
        </p:txBody>
      </p:sp>
    </p:spTree>
    <p:extLst>
      <p:ext uri="{BB962C8B-B14F-4D97-AF65-F5344CB8AC3E}">
        <p14:creationId xmlns:p14="http://schemas.microsoft.com/office/powerpoint/2010/main" val="41190615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136" y="333381"/>
            <a:ext cx="3687244" cy="391272"/>
          </a:xfrm>
        </p:spPr>
        <p:txBody>
          <a:bodyPr>
            <a:normAutofit fontScale="90000"/>
          </a:bodyPr>
          <a:lstStyle/>
          <a:p>
            <a:r>
              <a:rPr sz="1400" dirty="0"/>
              <a:t>Q10: Sur </a:t>
            </a:r>
            <a:r>
              <a:rPr sz="1400" dirty="0" err="1"/>
              <a:t>quels</a:t>
            </a:r>
            <a:r>
              <a:rPr sz="1400" dirty="0"/>
              <a:t> </a:t>
            </a:r>
            <a:r>
              <a:rPr sz="1400" dirty="0" err="1"/>
              <a:t>critères</a:t>
            </a:r>
            <a:r>
              <a:rPr sz="1400" dirty="0"/>
              <a:t> repose </a:t>
            </a:r>
            <a:r>
              <a:rPr sz="1400" dirty="0" err="1"/>
              <a:t>cette</a:t>
            </a:r>
            <a:r>
              <a:rPr sz="1400" dirty="0"/>
              <a:t> </a:t>
            </a:r>
            <a:r>
              <a:rPr sz="1400" dirty="0" err="1"/>
              <a:t>composante</a:t>
            </a:r>
            <a:r>
              <a:rPr sz="1400" dirty="0"/>
              <a:t> qualitative (</a:t>
            </a:r>
            <a:r>
              <a:rPr sz="1400" dirty="0" err="1"/>
              <a:t>plusieurs</a:t>
            </a:r>
            <a:r>
              <a:rPr sz="1400" dirty="0"/>
              <a:t> </a:t>
            </a:r>
            <a:r>
              <a:rPr sz="1400" dirty="0" err="1"/>
              <a:t>réponses</a:t>
            </a:r>
            <a:r>
              <a:rPr sz="1400" dirty="0"/>
              <a:t> </a:t>
            </a:r>
            <a:r>
              <a:rPr sz="1400" dirty="0" err="1"/>
              <a:t>possibles</a:t>
            </a:r>
            <a:r>
              <a:rPr sz="1400" dirty="0"/>
              <a:t>) ?</a:t>
            </a:r>
          </a:p>
        </p:txBody>
      </p:sp>
      <p:sp>
        <p:nvSpPr>
          <p:cNvPr id="3" name="Content Placeholder 2"/>
          <p:cNvSpPr>
            <a:spLocks noGrp="1"/>
          </p:cNvSpPr>
          <p:nvPr>
            <p:ph idx="1"/>
          </p:nvPr>
        </p:nvSpPr>
        <p:spPr>
          <a:xfrm>
            <a:off x="115136" y="736649"/>
            <a:ext cx="1134544" cy="249144"/>
          </a:xfrm>
        </p:spPr>
        <p:txBody>
          <a:bodyPr/>
          <a:lstStyle/>
          <a:p>
            <a:r>
              <a:rPr dirty="0" err="1"/>
              <a:t>Répondues</a:t>
            </a:r>
            <a:r>
              <a:rPr dirty="0"/>
              <a:t> : </a:t>
            </a:r>
            <a:r>
              <a:rPr dirty="0" smtClean="0"/>
              <a:t>11</a:t>
            </a:r>
            <a:endParaRPr dirty="0"/>
          </a:p>
        </p:txBody>
      </p:sp>
      <p:pic>
        <p:nvPicPr>
          <p:cNvPr id="4" name="Picture 3" descr="chart7540497530.png"/>
          <p:cNvPicPr>
            <a:picLocks noChangeAspect="1"/>
          </p:cNvPicPr>
          <p:nvPr/>
        </p:nvPicPr>
        <p:blipFill>
          <a:blip r:embed="rId2"/>
          <a:stretch>
            <a:fillRect/>
          </a:stretch>
        </p:blipFill>
        <p:spPr>
          <a:xfrm>
            <a:off x="115136" y="1193691"/>
            <a:ext cx="4200522" cy="2837289"/>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136" y="-76200"/>
            <a:ext cx="4403524" cy="800853"/>
          </a:xfrm>
        </p:spPr>
        <p:txBody>
          <a:bodyPr>
            <a:noAutofit/>
          </a:bodyPr>
          <a:lstStyle/>
          <a:p>
            <a:r>
              <a:rPr sz="1200" dirty="0"/>
              <a:t>Q11: Les </a:t>
            </a:r>
            <a:r>
              <a:rPr sz="1200" dirty="0" err="1"/>
              <a:t>bénéficiaires</a:t>
            </a:r>
            <a:r>
              <a:rPr sz="1200" dirty="0"/>
              <a:t> </a:t>
            </a:r>
            <a:r>
              <a:rPr sz="1200" dirty="0" err="1"/>
              <a:t>peuvent-ils</a:t>
            </a:r>
            <a:r>
              <a:rPr sz="1200" dirty="0"/>
              <a:t> consulter la </a:t>
            </a:r>
            <a:r>
              <a:rPr sz="1200" dirty="0" err="1"/>
              <a:t>définition</a:t>
            </a:r>
            <a:r>
              <a:rPr sz="1200" dirty="0"/>
              <a:t> </a:t>
            </a:r>
            <a:r>
              <a:rPr sz="1200" dirty="0" err="1"/>
              <a:t>précise</a:t>
            </a:r>
            <a:r>
              <a:rPr sz="1200" dirty="0"/>
              <a:t> du </a:t>
            </a:r>
            <a:r>
              <a:rPr sz="1200" dirty="0" err="1"/>
              <a:t>système</a:t>
            </a:r>
            <a:r>
              <a:rPr sz="1200" dirty="0"/>
              <a:t> de </a:t>
            </a:r>
            <a:r>
              <a:rPr sz="1200" dirty="0" err="1"/>
              <a:t>récompense</a:t>
            </a:r>
            <a:r>
              <a:rPr sz="1200" dirty="0"/>
              <a:t>/</a:t>
            </a:r>
            <a:r>
              <a:rPr sz="1200" dirty="0" err="1"/>
              <a:t>rémunération</a:t>
            </a:r>
            <a:r>
              <a:rPr sz="1200" dirty="0"/>
              <a:t> </a:t>
            </a:r>
            <a:r>
              <a:rPr sz="1200" dirty="0" err="1"/>
              <a:t>dans</a:t>
            </a:r>
            <a:r>
              <a:rPr sz="1200" dirty="0"/>
              <a:t> un document </a:t>
            </a:r>
            <a:r>
              <a:rPr sz="1200" dirty="0" err="1"/>
              <a:t>en</a:t>
            </a:r>
            <a:r>
              <a:rPr sz="1200" dirty="0"/>
              <a:t> </a:t>
            </a:r>
            <a:r>
              <a:rPr sz="1200" dirty="0" err="1"/>
              <a:t>accès</a:t>
            </a:r>
            <a:r>
              <a:rPr sz="1200" dirty="0"/>
              <a:t> </a:t>
            </a:r>
            <a:r>
              <a:rPr sz="1200" dirty="0" err="1"/>
              <a:t>libre</a:t>
            </a:r>
            <a:r>
              <a:rPr sz="1200" dirty="0"/>
              <a:t>  ?</a:t>
            </a:r>
          </a:p>
        </p:txBody>
      </p:sp>
      <p:sp>
        <p:nvSpPr>
          <p:cNvPr id="3" name="Content Placeholder 2"/>
          <p:cNvSpPr>
            <a:spLocks noGrp="1"/>
          </p:cNvSpPr>
          <p:nvPr>
            <p:ph idx="1"/>
          </p:nvPr>
        </p:nvSpPr>
        <p:spPr>
          <a:xfrm>
            <a:off x="115136" y="736649"/>
            <a:ext cx="1111684" cy="249144"/>
          </a:xfrm>
        </p:spPr>
        <p:txBody>
          <a:bodyPr/>
          <a:lstStyle/>
          <a:p>
            <a:r>
              <a:rPr dirty="0" err="1"/>
              <a:t>Répondues</a:t>
            </a:r>
            <a:r>
              <a:rPr dirty="0"/>
              <a:t> : </a:t>
            </a:r>
            <a:r>
              <a:rPr dirty="0" smtClean="0"/>
              <a:t>12</a:t>
            </a:r>
            <a:endParaRPr dirty="0"/>
          </a:p>
        </p:txBody>
      </p:sp>
      <p:pic>
        <p:nvPicPr>
          <p:cNvPr id="4" name="Picture 3" descr="chart7540497540.png"/>
          <p:cNvPicPr>
            <a:picLocks noChangeAspect="1"/>
          </p:cNvPicPr>
          <p:nvPr/>
        </p:nvPicPr>
        <p:blipFill rotWithShape="1">
          <a:blip r:embed="rId2"/>
          <a:srcRect l="12763" r="12571"/>
          <a:stretch/>
        </p:blipFill>
        <p:spPr>
          <a:xfrm>
            <a:off x="281939" y="1474060"/>
            <a:ext cx="3459481" cy="2496018"/>
          </a:xfrm>
          <a:prstGeom prst="rect">
            <a:avLst/>
          </a:prstGeom>
        </p:spPr>
      </p:pic>
      <p:sp>
        <p:nvSpPr>
          <p:cNvPr id="5" name="Title 1"/>
          <p:cNvSpPr txBox="1">
            <a:spLocks/>
          </p:cNvSpPr>
          <p:nvPr/>
        </p:nvSpPr>
        <p:spPr>
          <a:xfrm>
            <a:off x="4900496" y="226701"/>
            <a:ext cx="3628736" cy="391272"/>
          </a:xfrm>
          <a:prstGeom prst="rect">
            <a:avLst/>
          </a:prstGeom>
        </p:spPr>
        <p:txBody>
          <a:bodyPr vert="horz" lIns="91440" tIns="45720" rIns="91440" bIns="45720" rtlCol="0" anchor="b">
            <a:noAutofit/>
          </a:bodyPr>
          <a:lstStyle>
            <a:lvl1pPr algn="l" defTabSz="457200" rtl="0" eaLnBrk="1" latinLnBrk="0" hangingPunct="1">
              <a:spcBef>
                <a:spcPct val="0"/>
              </a:spcBef>
              <a:buNone/>
              <a:defRPr sz="2000" b="1" kern="1200">
                <a:solidFill>
                  <a:schemeClr val="tx1"/>
                </a:solidFill>
                <a:latin typeface="Arial"/>
                <a:ea typeface="+mj-ea"/>
                <a:cs typeface="Arial"/>
              </a:defRPr>
            </a:lvl1pPr>
          </a:lstStyle>
          <a:p>
            <a:r>
              <a:rPr lang="fr-FR" sz="1200" dirty="0" smtClean="0"/>
              <a:t>Q12: Le suivi des indicateurs qualitatifs est-il réalisé et communiqué aux bénéficiaires ?</a:t>
            </a:r>
            <a:endParaRPr lang="fr-FR" sz="1200" dirty="0"/>
          </a:p>
        </p:txBody>
      </p:sp>
      <p:sp>
        <p:nvSpPr>
          <p:cNvPr id="6" name="Content Placeholder 2"/>
          <p:cNvSpPr txBox="1">
            <a:spLocks/>
          </p:cNvSpPr>
          <p:nvPr/>
        </p:nvSpPr>
        <p:spPr>
          <a:xfrm>
            <a:off x="4900496" y="736649"/>
            <a:ext cx="2125144" cy="249144"/>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sz="10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fr-FR" dirty="0" smtClean="0"/>
              <a:t>Répondues : 12</a:t>
            </a:r>
            <a:endParaRPr lang="fr-FR" dirty="0"/>
          </a:p>
        </p:txBody>
      </p:sp>
      <p:pic>
        <p:nvPicPr>
          <p:cNvPr id="7" name="Picture 3" descr="chart7540532060.png"/>
          <p:cNvPicPr>
            <a:picLocks noChangeAspect="1"/>
          </p:cNvPicPr>
          <p:nvPr/>
        </p:nvPicPr>
        <p:blipFill rotWithShape="1">
          <a:blip r:embed="rId3"/>
          <a:srcRect l="15449" r="9460"/>
          <a:stretch/>
        </p:blipFill>
        <p:spPr>
          <a:xfrm>
            <a:off x="4719934" y="1315612"/>
            <a:ext cx="4226781" cy="3032396"/>
          </a:xfrm>
          <a:prstGeom prst="rect">
            <a:avLst/>
          </a:prstGeom>
        </p:spPr>
      </p:pic>
    </p:spTree>
  </p:cSld>
  <p:clrMapOvr>
    <a:masterClrMapping/>
  </p:clrMapOvr>
</p:sld>
</file>

<file path=ppt/theme/theme1.xml><?xml version="1.0" encoding="utf-8"?>
<a:theme xmlns:a="http://schemas.openxmlformats.org/drawingml/2006/main" name="SM-template-20140529">
  <a:themeElements>
    <a:clrScheme name="Custom 1">
      <a:dk1>
        <a:srgbClr val="333333"/>
      </a:dk1>
      <a:lt1>
        <a:sysClr val="window" lastClr="FFFFFF"/>
      </a:lt1>
      <a:dk2>
        <a:srgbClr val="666666"/>
      </a:dk2>
      <a:lt2>
        <a:srgbClr val="EEECE1"/>
      </a:lt2>
      <a:accent1>
        <a:srgbClr val="8BAB42"/>
      </a:accent1>
      <a:accent2>
        <a:srgbClr val="CCCCCC"/>
      </a:accent2>
      <a:accent3>
        <a:srgbClr val="60574C"/>
      </a:accent3>
      <a:accent4>
        <a:srgbClr val="31859C"/>
      </a:accent4>
      <a:accent5>
        <a:srgbClr val="A8BC33"/>
      </a:accent5>
      <a:accent6>
        <a:srgbClr val="FFFFFF"/>
      </a:accent6>
      <a:hlink>
        <a:srgbClr val="31859C"/>
      </a:hlink>
      <a:folHlink>
        <a:srgbClr val="31859C"/>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Data slides">
  <a:themeElements>
    <a:clrScheme name="Custom 1">
      <a:dk1>
        <a:srgbClr val="333333"/>
      </a:dk1>
      <a:lt1>
        <a:sysClr val="window" lastClr="FFFFFF"/>
      </a:lt1>
      <a:dk2>
        <a:srgbClr val="666666"/>
      </a:dk2>
      <a:lt2>
        <a:srgbClr val="EEECE1"/>
      </a:lt2>
      <a:accent1>
        <a:srgbClr val="8BAB42"/>
      </a:accent1>
      <a:accent2>
        <a:srgbClr val="CCCCCC"/>
      </a:accent2>
      <a:accent3>
        <a:srgbClr val="60574C"/>
      </a:accent3>
      <a:accent4>
        <a:srgbClr val="31859C"/>
      </a:accent4>
      <a:accent5>
        <a:srgbClr val="A8BC33"/>
      </a:accent5>
      <a:accent6>
        <a:srgbClr val="FFFFFF"/>
      </a:accent6>
      <a:hlink>
        <a:srgbClr val="31859C"/>
      </a:hlink>
      <a:folHlink>
        <a:srgbClr val="31859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Response Summary">
  <a:themeElements>
    <a:clrScheme name="Custom 1">
      <a:dk1>
        <a:srgbClr val="333333"/>
      </a:dk1>
      <a:lt1>
        <a:sysClr val="window" lastClr="FFFFFF"/>
      </a:lt1>
      <a:dk2>
        <a:srgbClr val="666666"/>
      </a:dk2>
      <a:lt2>
        <a:srgbClr val="EEECE1"/>
      </a:lt2>
      <a:accent1>
        <a:srgbClr val="8BAB42"/>
      </a:accent1>
      <a:accent2>
        <a:srgbClr val="CCCCCC"/>
      </a:accent2>
      <a:accent3>
        <a:srgbClr val="60574C"/>
      </a:accent3>
      <a:accent4>
        <a:srgbClr val="31859C"/>
      </a:accent4>
      <a:accent5>
        <a:srgbClr val="A8BC33"/>
      </a:accent5>
      <a:accent6>
        <a:srgbClr val="FFFFFF"/>
      </a:accent6>
      <a:hlink>
        <a:srgbClr val="31859C"/>
      </a:hlink>
      <a:folHlink>
        <a:srgbClr val="31859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SM-template-20140529.potx</Template>
  <TotalTime>680</TotalTime>
  <Words>733</Words>
  <Application>Microsoft Office PowerPoint</Application>
  <PresentationFormat>Affichage à l'écran (16:9)</PresentationFormat>
  <Paragraphs>96</Paragraphs>
  <Slides>12</Slides>
  <Notes>0</Notes>
  <HiddenSlides>0</HiddenSlides>
  <MMClips>0</MMClips>
  <ScaleCrop>false</ScaleCrop>
  <HeadingPairs>
    <vt:vector size="4" baseType="variant">
      <vt:variant>
        <vt:lpstr>Thème</vt:lpstr>
      </vt:variant>
      <vt:variant>
        <vt:i4>3</vt:i4>
      </vt:variant>
      <vt:variant>
        <vt:lpstr>Titres des diapositives</vt:lpstr>
      </vt:variant>
      <vt:variant>
        <vt:i4>12</vt:i4>
      </vt:variant>
    </vt:vector>
  </HeadingPairs>
  <TitlesOfParts>
    <vt:vector size="15" baseType="lpstr">
      <vt:lpstr>SM-template-20140529</vt:lpstr>
      <vt:lpstr>Data slides</vt:lpstr>
      <vt:lpstr>Response Summary</vt:lpstr>
      <vt:lpstr>Présentation PowerPoint</vt:lpstr>
      <vt:lpstr>Q1: Existe-t'il dans votre laboratoire des récompenses ou des primes basées sur des critères qualitatifs pour tout ou partie de vos personnels itinérants ?</vt:lpstr>
      <vt:lpstr>Q2: Si Non, pour quelle(s) raison(s) ?</vt:lpstr>
      <vt:lpstr>Q4: Est-ce que ces récompenses sont :</vt:lpstr>
      <vt:lpstr>Q6: Qui est impliqué dans l'élaboration et la validation du système des récompenses basées sur les critères qualitatifs ? (plusieurs réponses possibles)</vt:lpstr>
      <vt:lpstr>Q8: Quelle est leur fréquence ?</vt:lpstr>
      <vt:lpstr>Q9 : Quelle part approximative représentent-elles sur le total de la rémunération variable (en %) ?</vt:lpstr>
      <vt:lpstr>Q10: Sur quels critères repose cette composante qualitative (plusieurs réponses possibles) ?</vt:lpstr>
      <vt:lpstr>Q11: Les bénéficiaires peuvent-ils consulter la définition précise du système de récompense/rémunération dans un document en accès libre  ?</vt:lpstr>
      <vt:lpstr>Q13 : Quelles sont les critiques les plus fréquemment entendues sur les primes qualitatives dans votre laboratoire ?</vt:lpstr>
      <vt:lpstr>Q15: Depuis combien de temps ce "Quali" est-il en place ?</vt:lpstr>
      <vt:lpstr>Q16: Etes-vous en train de (re)travailler sur la composante qualitative de vos primes ?</vt:lpstr>
    </vt:vector>
  </TitlesOfParts>
  <Company>SurveyMonkey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Melissa Clarke</dc:creator>
  <cp:lastModifiedBy>DE GASPERI Christophe</cp:lastModifiedBy>
  <cp:revision>56</cp:revision>
  <dcterms:created xsi:type="dcterms:W3CDTF">2014-01-30T23:18:11Z</dcterms:created>
  <dcterms:modified xsi:type="dcterms:W3CDTF">2015-03-02T09:56:11Z</dcterms:modified>
</cp:coreProperties>
</file>