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Layouts/slideLayout57.xml" ContentType="application/vnd.openxmlformats-officedocument.presentationml.slideLayout+xml"/>
  <Override PartName="/ppt/theme/theme5.xml" ContentType="application/vnd.openxmlformats-officedocument.theme+xml"/>
  <Override PartName="/ppt/slideLayouts/slideLayout157.xml" ContentType="application/vnd.openxmlformats-officedocument.presentationml.slideLayout+xml"/>
  <Override PartName="/ppt/notesSlides/notesSlide2.xml" ContentType="application/vnd.openxmlformats-officedocument.presentationml.notesSlide+xml"/>
  <Override PartName="/ppt/slides/slide36.xml" ContentType="application/vnd.openxmlformats-officedocument.presentationml.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Layouts/slideLayout135.xml" ContentType="application/vnd.openxmlformats-officedocument.presentationml.slideLayout+xml"/>
  <Override PartName="/ppt/slideLayouts/slideLayout1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Override PartName="/ppt/slideLayouts/slideLayout171.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60.xml" ContentType="application/vnd.openxmlformats-officedocument.presentationml.slideLayout+xml"/>
  <Override PartName="/ppt/theme/theme18.xml" ContentType="application/vnd.openxmlformats-officedocument.theme+xml"/>
  <Override PartName="/ppt/notesSlides/notesSlide16.xml" ContentType="application/vnd.openxmlformats-officedocument.presentationml.notesSlide+xml"/>
  <Override PartName="/ppt/tableStyles.xml" ContentType="application/vnd.openxmlformats-officedocument.presentationml.tableStyles+xml"/>
  <Override PartName="/ppt/slideLayouts/slideLayout102.xml" ContentType="application/vnd.openxmlformats-officedocument.presentationml.slideLayout+xml"/>
  <Override PartName="/ppt/notesSlides/notesSlide41.xml" ContentType="application/vnd.openxmlformats-officedocument.presentationml.notesSlide+xml"/>
  <Override PartName="/ppt/slideMasters/slideMaster8.xml" ContentType="application/vnd.openxmlformats-officedocument.presentationml.slideMaster+xml"/>
  <Override PartName="/ppt/slideMasters/slideMaster11.xml" ContentType="application/vnd.openxmlformats-officedocument.presentationml.slideMaster+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Layouts/slideLayout165.xml" ContentType="application/vnd.openxmlformats-officedocument.presentationml.slideLayout+xml"/>
  <Override PartName="/ppt/slideLayouts/slideLayout176.xml" ContentType="application/vnd.openxmlformats-officedocument.presentationml.slideLayout+xml"/>
  <Default Extension="png" ContentType="image/png"/>
  <Override PartName="/ppt/slides/slide55.xml" ContentType="application/vnd.openxmlformats-officedocument.presentationml.slide+xml"/>
  <Override PartName="/ppt/slideLayouts/slideLayout18.xml" ContentType="application/vnd.openxmlformats-officedocument.presentationml.slideLayout+xml"/>
  <Override PartName="/ppt/theme/theme2.xml" ContentType="application/vnd.openxmlformats-officedocument.theme+xml"/>
  <Override PartName="/ppt/slideLayouts/slideLayout65.xml" ContentType="application/vnd.openxmlformats-officedocument.presentationml.slideLayout+xml"/>
  <Override PartName="/ppt/slideLayouts/slideLayout107.xml" ContentType="application/vnd.openxmlformats-officedocument.presentationml.slideLayout+xml"/>
  <Override PartName="/ppt/slideLayouts/slideLayout154.xml" ContentType="application/vnd.openxmlformats-officedocument.presentationml.slideLayout+xml"/>
  <Override PartName="/ppt/slides/slide33.xml" ContentType="application/vnd.openxmlformats-officedocument.presentationml.slide+xml"/>
  <Override PartName="/ppt/slides/slide44.xml" ContentType="application/vnd.openxmlformats-officedocument.presentationml.slide+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90.xml" ContentType="application/vnd.openxmlformats-officedocument.presentationml.slideLayout+xml"/>
  <Override PartName="/ppt/slideLayouts/slideLayout143.xml" ContentType="application/vnd.openxmlformats-officedocument.presentationml.slideLayout+xml"/>
  <Override PartName="/ppt/presentation.xml" ContentType="application/vnd.openxmlformats-officedocument.presentationml.presentation.main+xml"/>
  <Override PartName="/ppt/slideMasters/slideMaster16.xml" ContentType="application/vnd.openxmlformats-officedocument.presentationml.slideMaster+xml"/>
  <Override PartName="/ppt/slides/slide22.xml" ContentType="application/vnd.openxmlformats-officedocument.presentationml.slide+xml"/>
  <Override PartName="/ppt/slideLayouts/slideLayout32.xml" ContentType="application/vnd.openxmlformats-officedocument.presentationml.slideLayout+xml"/>
  <Override PartName="/ppt/slideLayouts/slideLayout1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theme/theme15.xml" ContentType="application/vnd.openxmlformats-officedocument.theme+xml"/>
  <Override PartName="/ppt/slideMasters/slideMaster5.xml" ContentType="application/vnd.openxmlformats-officedocument.presentationml.slideMaster+xml"/>
  <Override PartName="/ppt/slides/slide49.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slideLayouts/slideLayout159.xml" ContentType="application/vnd.openxmlformats-officedocument.presentationml.slideLayout+xml"/>
  <Override PartName="/ppt/notesSlides/notesSlide4.xml" ContentType="application/vnd.openxmlformats-officedocument.presentationml.notesSlide+xml"/>
  <Override PartName="/ppt/slides/slide38.xml" ContentType="application/vnd.openxmlformats-officedocument.presentationml.slide+xml"/>
  <Override PartName="/ppt/slideLayouts/slideLayout48.xml" ContentType="application/vnd.openxmlformats-officedocument.presentationml.slideLayout+xml"/>
  <Override PartName="/ppt/slideLayouts/slideLayout95.xml" ContentType="application/vnd.openxmlformats-officedocument.presentationml.slideLayout+xml"/>
  <Override PartName="/ppt/slideLayouts/slideLayout137.xml" ContentType="application/vnd.openxmlformats-officedocument.presentationml.slideLayout+xml"/>
  <Override PartName="/ppt/slideLayouts/slideLayout148.xml" ContentType="application/vnd.openxmlformats-officedocument.presentationml.slideLayout+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84.xml" ContentType="application/vnd.openxmlformats-officedocument.presentationml.slideLayout+xml"/>
  <Override PartName="/ppt/slideLayouts/slideLayout126.xml" ContentType="application/vnd.openxmlformats-officedocument.presentationml.slideLayout+xml"/>
  <Override PartName="/ppt/slideLayouts/slideLayout173.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115.xml" ContentType="application/vnd.openxmlformats-officedocument.presentationml.slideLayout+xml"/>
  <Override PartName="/ppt/slideLayouts/slideLayout162.xml" ContentType="application/vnd.openxmlformats-officedocument.presentationml.slideLayout+xml"/>
  <Override PartName="/ppt/notesSlides/notesSlide18.xml" ContentType="application/vnd.openxmlformats-officedocument.presentationml.notesSlide+xml"/>
  <Override PartName="/ppt/slides/slide41.xml" ContentType="application/vnd.openxmlformats-officedocument.presentationml.slide+xml"/>
  <Override PartName="/ppt/slideLayouts/slideLayout51.xml" ContentType="application/vnd.openxmlformats-officedocument.presentationml.slideLayout+xml"/>
  <Override PartName="/ppt/slideLayouts/slideLayout104.xml" ContentType="application/vnd.openxmlformats-officedocument.presentationml.slideLayout+xml"/>
  <Override PartName="/ppt/slideLayouts/slideLayout140.xml" ContentType="application/vnd.openxmlformats-officedocument.presentationml.slideLayout+xml"/>
  <Override PartName="/ppt/slideLayouts/slideLayout151.xml" ContentType="application/vnd.openxmlformats-officedocument.presentationml.slideLayout+xml"/>
  <Override PartName="/ppt/notesSlides/notesSlide43.xml" ContentType="application/vnd.openxmlformats-officedocument.presentationml.notesSlide+xml"/>
  <Override PartName="/ppt/slides/slide30.xml" ContentType="application/vnd.openxmlformats-officedocument.presentationml.slide+xml"/>
  <Override PartName="/ppt/slideLayouts/slideLayout40.xml" ContentType="application/vnd.openxmlformats-officedocument.presentationml.slideLayout+xml"/>
  <Override PartName="/ppt/notesSlides/notesSlide32.xml" ContentType="application/vnd.openxmlformats-officedocument.presentationml.notesSlide+xml"/>
  <Override PartName="/ppt/slideMasters/slideMaster13.xml" ContentType="application/vnd.openxmlformats-officedocument.presentationml.slideMaster+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Layouts/slideLayout89.xml" ContentType="application/vnd.openxmlformats-officedocument.presentationml.slideLayout+xml"/>
  <Override PartName="/ppt/theme/theme12.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slideLayouts/slideLayout149.xml" ContentType="application/vnd.openxmlformats-officedocument.presentationml.slideLayout+xml"/>
  <Override PartName="/ppt/slideLayouts/slideLayout1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Layouts/slideLayout138.xml" ContentType="application/vnd.openxmlformats-officedocument.presentationml.slideLayout+xml"/>
  <Override PartName="/ppt/slideLayouts/slideLayout156.xml" ContentType="application/vnd.openxmlformats-officedocument.presentationml.slideLayout+xml"/>
  <Override PartName="/ppt/slideLayouts/slideLayout1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Layouts/slideLayout145.xml" ContentType="application/vnd.openxmlformats-officedocument.presentationml.slideLayout+xml"/>
  <Override PartName="/ppt/slideLayouts/slideLayout163.xml" ContentType="application/vnd.openxmlformats-officedocument.presentationml.slideLayout+xml"/>
  <Override PartName="/ppt/slideLayouts/slideLayout174.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Override PartName="/ppt/slideLayouts/slideLayout152.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Layouts/slideLayout141.xml" ContentType="application/vnd.openxmlformats-officedocument.presentationml.slideLayout+xml"/>
  <Override PartName="/ppt/slideLayouts/slideLayout170.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Masters/slideMaster14.xml" ContentType="application/vnd.openxmlformats-officedocument.presentationml.slideMaster+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theme/theme17.xml" ContentType="application/vnd.openxmlformats-officedocument.them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theme/theme13.xml" ContentType="application/vnd.openxmlformats-officedocument.theme+xml"/>
  <Override PartName="/ppt/slideLayouts/slideLayout179.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slideLayouts/slideLayout139.xml" ContentType="application/vnd.openxmlformats-officedocument.presentationml.slideLayout+xml"/>
  <Override PartName="/ppt/slideLayouts/slideLayout168.xml" ContentType="application/vnd.openxmlformats-officedocument.presentationml.slideLayout+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Layouts/slideLayout175.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slideLayouts/slideLayout164.xml" ContentType="application/vnd.openxmlformats-officedocument.presentationml.slideLayout+xml"/>
  <Override PartName="/ppt/slides/slide43.xml" ContentType="application/vnd.openxmlformats-officedocument.presentationml.slid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142.xml" ContentType="application/vnd.openxmlformats-officedocument.presentationml.slideLayout+xml"/>
  <Override PartName="/ppt/slideLayouts/slideLayout153.xml" ContentType="application/vnd.openxmlformats-officedocument.presentationml.slideLayout+xml"/>
  <Override PartName="/ppt/slides/slide32.xml" ContentType="application/vnd.openxmlformats-officedocument.presentationml.slide+xml"/>
  <Override PartName="/ppt/slideLayouts/slideLayout42.xml" ContentType="application/vnd.openxmlformats-officedocument.presentationml.slideLayout+xml"/>
  <Override PartName="/ppt/slideLayouts/slideLayout131.xml" ContentType="application/vnd.openxmlformats-officedocument.presentationml.slideLayout+xml"/>
  <Override PartName="/ppt/notesSlides/notesSlide34.xml" ContentType="application/vnd.openxmlformats-officedocument.presentationml.notesSlide+xml"/>
  <Override PartName="/ppt/slideMasters/slideMaster15.xml" ContentType="application/vnd.openxmlformats-officedocument.presentationml.slideMaster+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20.xml" ContentType="application/vnd.openxmlformats-officedocument.presentationml.slideLayout+xml"/>
  <Override PartName="/ppt/notesSlides/notesSlide23.xml" ContentType="application/vnd.openxmlformats-officedocument.presentationml.notesSlide+xml"/>
  <Override PartName="/ppt/theme/theme14.xml" ContentType="application/vnd.openxmlformats-officedocument.theme+xml"/>
  <Override PartName="/ppt/notesSlides/notesSlide12.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158.xml" ContentType="application/vnd.openxmlformats-officedocument.presentationml.slideLayout+xml"/>
  <Override PartName="/ppt/slideLayouts/slideLayout169.xml" ContentType="application/vnd.openxmlformats-officedocument.presentationml.slideLayout+xml"/>
  <Override PartName="/ppt/slides/slide48.xml" ContentType="application/vnd.openxmlformats-officedocument.presentationml.slide+xml"/>
  <Override PartName="/ppt/slideLayouts/slideLayout58.xml" ContentType="application/vnd.openxmlformats-officedocument.presentationml.slideLayout+xml"/>
  <Override PartName="/ppt/slideLayouts/slideLayout14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72.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slideLayouts/slideLayout161.xml" ContentType="application/vnd.openxmlformats-officedocument.presentationml.slideLayout+xml"/>
  <Override PartName="/ppt/slideLayouts/slideLayout172.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50.xml" ContentType="application/vnd.openxmlformats-officedocument.presentationml.slideLayout+xml"/>
  <Override PartName="/ppt/slides/slide40.xml" ContentType="application/vnd.openxmlformats-officedocument.presentationml.slide+xml"/>
  <Override PartName="/ppt/slideLayouts/slideLayout50.xml" ContentType="application/vnd.openxmlformats-officedocument.presentationml.slideLayout+xml"/>
  <Override PartName="/ppt/notesSlides/notesSlide42.xml" ContentType="application/vnd.openxmlformats-officedocument.presentationml.notesSlide+xml"/>
  <Override PartName="/ppt/slideMasters/slideMaster9.xml" ContentType="application/vnd.openxmlformats-officedocument.presentationml.slideMaster+xml"/>
  <Override PartName="/ppt/slideMasters/slideMaster12.xml" ContentType="application/vnd.openxmlformats-officedocument.presentationml.slideMaster+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Layouts/slideLayout99.xml" ContentType="application/vnd.openxmlformats-officedocument.presentationml.slideLayout+xml"/>
  <Override PartName="/ppt/handoutMasters/handoutMaster1.xml" ContentType="application/vnd.openxmlformats-officedocument.presentationml.handoutMaster+xml"/>
  <Override PartName="/ppt/slideLayouts/slideLayout88.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119.xml" ContentType="application/vnd.openxmlformats-officedocument.presentationml.slideLayout+xml"/>
  <Override PartName="/ppt/slideLayouts/slideLayout166.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slideLayouts/slideLayout55.xml" ContentType="application/vnd.openxmlformats-officedocument.presentationml.slideLayout+xml"/>
  <Override PartName="/ppt/slideLayouts/slideLayout108.xml" ContentType="application/vnd.openxmlformats-officedocument.presentationml.slideLayout+xml"/>
  <Override PartName="/ppt/slideLayouts/slideLayout155.xml" ContentType="application/vnd.openxmlformats-officedocument.presentationml.slideLayout+xml"/>
  <Override PartName="/ppt/slides/slide34.xml" ContentType="application/vnd.openxmlformats-officedocument.presentationml.slide+xml"/>
  <Override PartName="/ppt/slideLayouts/slideLayout44.xml" ContentType="application/vnd.openxmlformats-officedocument.presentationml.slideLayout+xml"/>
  <Override PartName="/ppt/slideLayouts/slideLayout91.xml" ContentType="application/vnd.openxmlformats-officedocument.presentationml.slideLayout+xml"/>
  <Override PartName="/ppt/slideLayouts/slideLayout133.xml" ContentType="application/vnd.openxmlformats-officedocument.presentationml.slideLayout+xml"/>
  <Override PartName="/ppt/slideLayouts/slideLayout144.xml" ContentType="application/vnd.openxmlformats-officedocument.presentationml.slideLayout+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80.xml" ContentType="application/vnd.openxmlformats-officedocument.presentationml.slideLayout+xml"/>
  <Override PartName="/ppt/slideLayouts/slideLayout1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111.xml" ContentType="application/vnd.openxmlformats-officedocument.presentationml.slideLayout+xml"/>
  <Override PartName="/ppt/theme/theme16.xml" ContentType="application/vnd.openxmlformats-officedocument.theme+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58" r:id="rId2"/>
    <p:sldMasterId id="2147483659" r:id="rId3"/>
    <p:sldMasterId id="2147483660" r:id="rId4"/>
    <p:sldMasterId id="2147483661" r:id="rId5"/>
    <p:sldMasterId id="2147483662" r:id="rId6"/>
    <p:sldMasterId id="2147483664" r:id="rId7"/>
    <p:sldMasterId id="2147483665" r:id="rId8"/>
    <p:sldMasterId id="2147483668" r:id="rId9"/>
    <p:sldMasterId id="2147489732" r:id="rId10"/>
    <p:sldMasterId id="2147489744" r:id="rId11"/>
    <p:sldMasterId id="2147489757" r:id="rId12"/>
    <p:sldMasterId id="2147489920" r:id="rId13"/>
    <p:sldMasterId id="2147490081" r:id="rId14"/>
    <p:sldMasterId id="2147490413" r:id="rId15"/>
    <p:sldMasterId id="2147490425" r:id="rId16"/>
  </p:sldMasterIdLst>
  <p:notesMasterIdLst>
    <p:notesMasterId r:id="rId74"/>
  </p:notesMasterIdLst>
  <p:handoutMasterIdLst>
    <p:handoutMasterId r:id="rId75"/>
  </p:handoutMasterIdLst>
  <p:sldIdLst>
    <p:sldId id="741" r:id="rId17"/>
    <p:sldId id="1230" r:id="rId18"/>
    <p:sldId id="1250" r:id="rId19"/>
    <p:sldId id="1302" r:id="rId20"/>
    <p:sldId id="1328" r:id="rId21"/>
    <p:sldId id="1311" r:id="rId22"/>
    <p:sldId id="1460" r:id="rId23"/>
    <p:sldId id="1327" r:id="rId24"/>
    <p:sldId id="1326" r:id="rId25"/>
    <p:sldId id="1329" r:id="rId26"/>
    <p:sldId id="1369" r:id="rId27"/>
    <p:sldId id="1342" r:id="rId28"/>
    <p:sldId id="1459" r:id="rId29"/>
    <p:sldId id="1392" r:id="rId30"/>
    <p:sldId id="1393" r:id="rId31"/>
    <p:sldId id="1401" r:id="rId32"/>
    <p:sldId id="1404" r:id="rId33"/>
    <p:sldId id="1399" r:id="rId34"/>
    <p:sldId id="1400" r:id="rId35"/>
    <p:sldId id="1405" r:id="rId36"/>
    <p:sldId id="1413" r:id="rId37"/>
    <p:sldId id="1411" r:id="rId38"/>
    <p:sldId id="1398" r:id="rId39"/>
    <p:sldId id="1397" r:id="rId40"/>
    <p:sldId id="1421" r:id="rId41"/>
    <p:sldId id="1424" r:id="rId42"/>
    <p:sldId id="1422" r:id="rId43"/>
    <p:sldId id="1423" r:id="rId44"/>
    <p:sldId id="1454" r:id="rId45"/>
    <p:sldId id="1427" r:id="rId46"/>
    <p:sldId id="1313" r:id="rId47"/>
    <p:sldId id="1333" r:id="rId48"/>
    <p:sldId id="1345" r:id="rId49"/>
    <p:sldId id="1447" r:id="rId50"/>
    <p:sldId id="1434" r:id="rId51"/>
    <p:sldId id="1366" r:id="rId52"/>
    <p:sldId id="1438" r:id="rId53"/>
    <p:sldId id="1346" r:id="rId54"/>
    <p:sldId id="1375" r:id="rId55"/>
    <p:sldId id="1450" r:id="rId56"/>
    <p:sldId id="1449" r:id="rId57"/>
    <p:sldId id="1442" r:id="rId58"/>
    <p:sldId id="1347" r:id="rId59"/>
    <p:sldId id="1350" r:id="rId60"/>
    <p:sldId id="1352" r:id="rId61"/>
    <p:sldId id="1444" r:id="rId62"/>
    <p:sldId id="1356" r:id="rId63"/>
    <p:sldId id="1357" r:id="rId64"/>
    <p:sldId id="1443" r:id="rId65"/>
    <p:sldId id="1348" r:id="rId66"/>
    <p:sldId id="1380" r:id="rId67"/>
    <p:sldId id="1448" r:id="rId68"/>
    <p:sldId id="1441" r:id="rId69"/>
    <p:sldId id="1343" r:id="rId70"/>
    <p:sldId id="1458" r:id="rId71"/>
    <p:sldId id="1461" r:id="rId72"/>
    <p:sldId id="1462" r:id="rId73"/>
  </p:sldIdLst>
  <p:sldSz cx="9906000" cy="6858000" type="A4"/>
  <p:notesSz cx="6850063" cy="9982200"/>
  <p:defaultTextStyle>
    <a:defPPr>
      <a:defRPr lang="fr-FR"/>
    </a:defPPr>
    <a:lvl1pPr algn="l" rtl="0" fontAlgn="base">
      <a:spcBef>
        <a:spcPct val="0"/>
      </a:spcBef>
      <a:spcAft>
        <a:spcPct val="0"/>
      </a:spcAft>
      <a:defRPr sz="1400" kern="1200">
        <a:solidFill>
          <a:schemeClr val="tx1"/>
        </a:solidFill>
        <a:latin typeface="RotisSemiSans Light" charset="0"/>
        <a:ea typeface="+mn-ea"/>
        <a:cs typeface="Tahoma" pitchFamily="34" charset="0"/>
      </a:defRPr>
    </a:lvl1pPr>
    <a:lvl2pPr marL="457200" algn="l" rtl="0" fontAlgn="base">
      <a:spcBef>
        <a:spcPct val="0"/>
      </a:spcBef>
      <a:spcAft>
        <a:spcPct val="0"/>
      </a:spcAft>
      <a:defRPr sz="1400" kern="1200">
        <a:solidFill>
          <a:schemeClr val="tx1"/>
        </a:solidFill>
        <a:latin typeface="RotisSemiSans Light" charset="0"/>
        <a:ea typeface="+mn-ea"/>
        <a:cs typeface="Tahoma" pitchFamily="34" charset="0"/>
      </a:defRPr>
    </a:lvl2pPr>
    <a:lvl3pPr marL="914400" algn="l" rtl="0" fontAlgn="base">
      <a:spcBef>
        <a:spcPct val="0"/>
      </a:spcBef>
      <a:spcAft>
        <a:spcPct val="0"/>
      </a:spcAft>
      <a:defRPr sz="1400" kern="1200">
        <a:solidFill>
          <a:schemeClr val="tx1"/>
        </a:solidFill>
        <a:latin typeface="RotisSemiSans Light" charset="0"/>
        <a:ea typeface="+mn-ea"/>
        <a:cs typeface="Tahoma" pitchFamily="34" charset="0"/>
      </a:defRPr>
    </a:lvl3pPr>
    <a:lvl4pPr marL="1371600" algn="l" rtl="0" fontAlgn="base">
      <a:spcBef>
        <a:spcPct val="0"/>
      </a:spcBef>
      <a:spcAft>
        <a:spcPct val="0"/>
      </a:spcAft>
      <a:defRPr sz="1400" kern="1200">
        <a:solidFill>
          <a:schemeClr val="tx1"/>
        </a:solidFill>
        <a:latin typeface="RotisSemiSans Light" charset="0"/>
        <a:ea typeface="+mn-ea"/>
        <a:cs typeface="Tahoma" pitchFamily="34" charset="0"/>
      </a:defRPr>
    </a:lvl4pPr>
    <a:lvl5pPr marL="1828800" algn="l" rtl="0" fontAlgn="base">
      <a:spcBef>
        <a:spcPct val="0"/>
      </a:spcBef>
      <a:spcAft>
        <a:spcPct val="0"/>
      </a:spcAft>
      <a:defRPr sz="1400" kern="1200">
        <a:solidFill>
          <a:schemeClr val="tx1"/>
        </a:solidFill>
        <a:latin typeface="RotisSemiSans Light" charset="0"/>
        <a:ea typeface="+mn-ea"/>
        <a:cs typeface="Tahoma" pitchFamily="34" charset="0"/>
      </a:defRPr>
    </a:lvl5pPr>
    <a:lvl6pPr marL="2286000" algn="l" defTabSz="914400" rtl="0" eaLnBrk="1" latinLnBrk="0" hangingPunct="1">
      <a:defRPr sz="1400" kern="1200">
        <a:solidFill>
          <a:schemeClr val="tx1"/>
        </a:solidFill>
        <a:latin typeface="RotisSemiSans Light" charset="0"/>
        <a:ea typeface="+mn-ea"/>
        <a:cs typeface="Tahoma" pitchFamily="34" charset="0"/>
      </a:defRPr>
    </a:lvl6pPr>
    <a:lvl7pPr marL="2743200" algn="l" defTabSz="914400" rtl="0" eaLnBrk="1" latinLnBrk="0" hangingPunct="1">
      <a:defRPr sz="1400" kern="1200">
        <a:solidFill>
          <a:schemeClr val="tx1"/>
        </a:solidFill>
        <a:latin typeface="RotisSemiSans Light" charset="0"/>
        <a:ea typeface="+mn-ea"/>
        <a:cs typeface="Tahoma" pitchFamily="34" charset="0"/>
      </a:defRPr>
    </a:lvl7pPr>
    <a:lvl8pPr marL="3200400" algn="l" defTabSz="914400" rtl="0" eaLnBrk="1" latinLnBrk="0" hangingPunct="1">
      <a:defRPr sz="1400" kern="1200">
        <a:solidFill>
          <a:schemeClr val="tx1"/>
        </a:solidFill>
        <a:latin typeface="RotisSemiSans Light" charset="0"/>
        <a:ea typeface="+mn-ea"/>
        <a:cs typeface="Tahoma" pitchFamily="34" charset="0"/>
      </a:defRPr>
    </a:lvl8pPr>
    <a:lvl9pPr marL="3657600" algn="l" defTabSz="914400" rtl="0" eaLnBrk="1" latinLnBrk="0" hangingPunct="1">
      <a:defRPr sz="1400" kern="1200">
        <a:solidFill>
          <a:schemeClr val="tx1"/>
        </a:solidFill>
        <a:latin typeface="RotisSemiSans Light" charset="0"/>
        <a:ea typeface="+mn-ea"/>
        <a:cs typeface="Tahoma"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40064"/>
    <a:srgbClr val="C00000"/>
    <a:srgbClr val="8D9363"/>
    <a:srgbClr val="3A3A22"/>
    <a:srgbClr val="7B8056"/>
    <a:srgbClr val="C4C7AC"/>
    <a:srgbClr val="FF85FF"/>
    <a:srgbClr val="FF66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5" autoAdjust="0"/>
    <p:restoredTop sz="93907" autoAdjust="0"/>
  </p:normalViewPr>
  <p:slideViewPr>
    <p:cSldViewPr snapToGrid="0">
      <p:cViewPr>
        <p:scale>
          <a:sx n="70" d="100"/>
          <a:sy n="70" d="100"/>
        </p:scale>
        <p:origin x="-1848" y="-462"/>
      </p:cViewPr>
      <p:guideLst>
        <p:guide orient="horz" pos="240"/>
        <p:guide pos="6203"/>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48" d="100"/>
          <a:sy n="48" d="100"/>
        </p:scale>
        <p:origin x="-2988" y="-108"/>
      </p:cViewPr>
      <p:guideLst>
        <p:guide orient="horz" pos="3145"/>
        <p:guide pos="2159"/>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slide" Target="slides/slide34.xml"/><Relationship Id="rId55" Type="http://schemas.openxmlformats.org/officeDocument/2006/relationships/slide" Target="slides/slide39.xml"/><Relationship Id="rId63" Type="http://schemas.openxmlformats.org/officeDocument/2006/relationships/slide" Target="slides/slide47.xml"/><Relationship Id="rId68" Type="http://schemas.openxmlformats.org/officeDocument/2006/relationships/slide" Target="slides/slide52.xml"/><Relationship Id="rId76"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55.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3.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66" Type="http://schemas.openxmlformats.org/officeDocument/2006/relationships/slide" Target="slides/slide50.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45.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slide" Target="slides/slide44.xml"/><Relationship Id="rId65" Type="http://schemas.openxmlformats.org/officeDocument/2006/relationships/slide" Target="slides/slide49.xml"/><Relationship Id="rId73" Type="http://schemas.openxmlformats.org/officeDocument/2006/relationships/slide" Target="slides/slide57.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slide" Target="slides/slide48.xml"/><Relationship Id="rId69" Type="http://schemas.openxmlformats.org/officeDocument/2006/relationships/slide" Target="slides/slide53.xml"/><Relationship Id="rId77"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5.xml"/><Relationship Id="rId72" Type="http://schemas.openxmlformats.org/officeDocument/2006/relationships/slide" Target="slides/slide56.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slide" Target="slides/slide43.xml"/><Relationship Id="rId67" Type="http://schemas.openxmlformats.org/officeDocument/2006/relationships/slide" Target="slides/slide51.xml"/><Relationship Id="rId20" Type="http://schemas.openxmlformats.org/officeDocument/2006/relationships/slide" Target="slides/slide4.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slide" Target="slides/slide46.xml"/><Relationship Id="rId70" Type="http://schemas.openxmlformats.org/officeDocument/2006/relationships/slide" Target="slides/slide54.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0213" cy="498475"/>
          </a:xfrm>
          <a:prstGeom prst="rect">
            <a:avLst/>
          </a:prstGeom>
          <a:noFill/>
          <a:ln w="9525">
            <a:noFill/>
            <a:miter lim="800000"/>
            <a:headEnd/>
            <a:tailEnd/>
          </a:ln>
          <a:effectLst/>
        </p:spPr>
        <p:txBody>
          <a:bodyPr vert="horz" wrap="square" lIns="93254" tIns="46626" rIns="93254" bIns="46626" numCol="1" anchor="t" anchorCtr="0" compatLnSpc="1">
            <a:prstTxWarp prst="textNoShape">
              <a:avLst/>
            </a:prstTxWarp>
          </a:bodyPr>
          <a:lstStyle>
            <a:lvl1pPr defTabSz="932628">
              <a:defRPr sz="1200">
                <a:latin typeface="Times New Roman" pitchFamily="18" charset="0"/>
              </a:defRPr>
            </a:lvl1pPr>
          </a:lstStyle>
          <a:p>
            <a:pPr>
              <a:defRPr/>
            </a:pPr>
            <a:endParaRPr lang="fr-FR" altLang="fr-FR"/>
          </a:p>
        </p:txBody>
      </p:sp>
      <p:sp>
        <p:nvSpPr>
          <p:cNvPr id="45059" name="Rectangle 3"/>
          <p:cNvSpPr>
            <a:spLocks noGrp="1" noChangeArrowheads="1"/>
          </p:cNvSpPr>
          <p:nvPr>
            <p:ph type="dt" sz="quarter" idx="1"/>
          </p:nvPr>
        </p:nvSpPr>
        <p:spPr bwMode="auto">
          <a:xfrm>
            <a:off x="3879850" y="0"/>
            <a:ext cx="2970213" cy="498475"/>
          </a:xfrm>
          <a:prstGeom prst="rect">
            <a:avLst/>
          </a:prstGeom>
          <a:noFill/>
          <a:ln w="9525">
            <a:noFill/>
            <a:miter lim="800000"/>
            <a:headEnd/>
            <a:tailEnd/>
          </a:ln>
          <a:effectLst/>
        </p:spPr>
        <p:txBody>
          <a:bodyPr vert="horz" wrap="square" lIns="93254" tIns="46626" rIns="93254" bIns="46626" numCol="1" anchor="t" anchorCtr="0" compatLnSpc="1">
            <a:prstTxWarp prst="textNoShape">
              <a:avLst/>
            </a:prstTxWarp>
          </a:bodyPr>
          <a:lstStyle>
            <a:lvl1pPr algn="r" defTabSz="932628">
              <a:defRPr sz="1200">
                <a:latin typeface="Times New Roman" pitchFamily="18" charset="0"/>
              </a:defRPr>
            </a:lvl1pPr>
          </a:lstStyle>
          <a:p>
            <a:pPr>
              <a:defRPr/>
            </a:pPr>
            <a:endParaRPr lang="fr-FR" altLang="fr-FR"/>
          </a:p>
        </p:txBody>
      </p:sp>
      <p:sp>
        <p:nvSpPr>
          <p:cNvPr id="45060" name="Rectangle 4"/>
          <p:cNvSpPr>
            <a:spLocks noGrp="1" noChangeArrowheads="1"/>
          </p:cNvSpPr>
          <p:nvPr>
            <p:ph type="ftr" sz="quarter" idx="2"/>
          </p:nvPr>
        </p:nvSpPr>
        <p:spPr bwMode="auto">
          <a:xfrm>
            <a:off x="0" y="9483725"/>
            <a:ext cx="2970213" cy="498475"/>
          </a:xfrm>
          <a:prstGeom prst="rect">
            <a:avLst/>
          </a:prstGeom>
          <a:noFill/>
          <a:ln w="9525">
            <a:noFill/>
            <a:miter lim="800000"/>
            <a:headEnd/>
            <a:tailEnd/>
          </a:ln>
          <a:effectLst/>
        </p:spPr>
        <p:txBody>
          <a:bodyPr vert="horz" wrap="square" lIns="93254" tIns="46626" rIns="93254" bIns="46626" numCol="1" anchor="b" anchorCtr="0" compatLnSpc="1">
            <a:prstTxWarp prst="textNoShape">
              <a:avLst/>
            </a:prstTxWarp>
          </a:bodyPr>
          <a:lstStyle>
            <a:lvl1pPr defTabSz="932628">
              <a:defRPr sz="1200">
                <a:latin typeface="Times New Roman" pitchFamily="18" charset="0"/>
              </a:defRPr>
            </a:lvl1pPr>
          </a:lstStyle>
          <a:p>
            <a:pPr>
              <a:defRPr/>
            </a:pPr>
            <a:endParaRPr lang="fr-FR" altLang="fr-FR"/>
          </a:p>
        </p:txBody>
      </p:sp>
      <p:sp>
        <p:nvSpPr>
          <p:cNvPr id="45061" name="Rectangle 5"/>
          <p:cNvSpPr>
            <a:spLocks noGrp="1" noChangeArrowheads="1"/>
          </p:cNvSpPr>
          <p:nvPr>
            <p:ph type="sldNum" sz="quarter" idx="3"/>
          </p:nvPr>
        </p:nvSpPr>
        <p:spPr bwMode="auto">
          <a:xfrm>
            <a:off x="3879850" y="9483725"/>
            <a:ext cx="2970213" cy="498475"/>
          </a:xfrm>
          <a:prstGeom prst="rect">
            <a:avLst/>
          </a:prstGeom>
          <a:noFill/>
          <a:ln w="9525">
            <a:noFill/>
            <a:miter lim="800000"/>
            <a:headEnd/>
            <a:tailEnd/>
          </a:ln>
          <a:effectLst/>
        </p:spPr>
        <p:txBody>
          <a:bodyPr vert="horz" wrap="square" lIns="93254" tIns="46626" rIns="93254" bIns="46626" numCol="1" anchor="b" anchorCtr="0" compatLnSpc="1">
            <a:prstTxWarp prst="textNoShape">
              <a:avLst/>
            </a:prstTxWarp>
          </a:bodyPr>
          <a:lstStyle>
            <a:lvl1pPr algn="r" defTabSz="932628">
              <a:defRPr sz="1200">
                <a:latin typeface="Times New Roman" pitchFamily="18" charset="0"/>
              </a:defRPr>
            </a:lvl1pPr>
          </a:lstStyle>
          <a:p>
            <a:pPr>
              <a:defRPr/>
            </a:pPr>
            <a:fld id="{ED0F3A2B-B6F7-460B-8F54-B7702DAB1F79}"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0213" cy="498475"/>
          </a:xfrm>
          <a:prstGeom prst="rect">
            <a:avLst/>
          </a:prstGeom>
          <a:noFill/>
          <a:ln w="9525">
            <a:noFill/>
            <a:miter lim="800000"/>
            <a:headEnd/>
            <a:tailEnd/>
          </a:ln>
          <a:effectLst/>
        </p:spPr>
        <p:txBody>
          <a:bodyPr vert="horz" wrap="square" lIns="93254" tIns="46626" rIns="93254" bIns="46626" numCol="1" anchor="t" anchorCtr="0" compatLnSpc="1">
            <a:prstTxWarp prst="textNoShape">
              <a:avLst/>
            </a:prstTxWarp>
          </a:bodyPr>
          <a:lstStyle>
            <a:lvl1pPr defTabSz="932628">
              <a:defRPr sz="1200">
                <a:latin typeface="Times New Roman" pitchFamily="18" charset="0"/>
              </a:defRPr>
            </a:lvl1pPr>
          </a:lstStyle>
          <a:p>
            <a:pPr>
              <a:defRPr/>
            </a:pPr>
            <a:endParaRPr lang="fr-FR" altLang="fr-FR"/>
          </a:p>
        </p:txBody>
      </p:sp>
      <p:sp>
        <p:nvSpPr>
          <p:cNvPr id="4099" name="Rectangle 3"/>
          <p:cNvSpPr>
            <a:spLocks noGrp="1" noChangeArrowheads="1"/>
          </p:cNvSpPr>
          <p:nvPr>
            <p:ph type="dt" idx="1"/>
          </p:nvPr>
        </p:nvSpPr>
        <p:spPr bwMode="auto">
          <a:xfrm>
            <a:off x="3879850" y="0"/>
            <a:ext cx="2970213" cy="498475"/>
          </a:xfrm>
          <a:prstGeom prst="rect">
            <a:avLst/>
          </a:prstGeom>
          <a:noFill/>
          <a:ln w="9525">
            <a:noFill/>
            <a:miter lim="800000"/>
            <a:headEnd/>
            <a:tailEnd/>
          </a:ln>
          <a:effectLst/>
        </p:spPr>
        <p:txBody>
          <a:bodyPr vert="horz" wrap="square" lIns="93254" tIns="46626" rIns="93254" bIns="46626" numCol="1" anchor="t" anchorCtr="0" compatLnSpc="1">
            <a:prstTxWarp prst="textNoShape">
              <a:avLst/>
            </a:prstTxWarp>
          </a:bodyPr>
          <a:lstStyle>
            <a:lvl1pPr algn="r" defTabSz="932628">
              <a:defRPr sz="1200">
                <a:latin typeface="Times New Roman" pitchFamily="18" charset="0"/>
              </a:defRPr>
            </a:lvl1pPr>
          </a:lstStyle>
          <a:p>
            <a:pPr>
              <a:defRPr/>
            </a:pPr>
            <a:endParaRPr lang="fr-FR" altLang="fr-FR"/>
          </a:p>
        </p:txBody>
      </p:sp>
      <p:sp>
        <p:nvSpPr>
          <p:cNvPr id="78852" name="Rectangle 4"/>
          <p:cNvSpPr>
            <a:spLocks noGrp="1" noRot="1" noChangeAspect="1" noChangeArrowheads="1" noTextEdit="1"/>
          </p:cNvSpPr>
          <p:nvPr>
            <p:ph type="sldImg" idx="2"/>
          </p:nvPr>
        </p:nvSpPr>
        <p:spPr bwMode="auto">
          <a:xfrm>
            <a:off x="725488" y="749300"/>
            <a:ext cx="5403850" cy="37417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2813" y="4740275"/>
            <a:ext cx="5024437" cy="4492625"/>
          </a:xfrm>
          <a:prstGeom prst="rect">
            <a:avLst/>
          </a:prstGeom>
          <a:noFill/>
          <a:ln w="9525">
            <a:noFill/>
            <a:miter lim="800000"/>
            <a:headEnd/>
            <a:tailEnd/>
          </a:ln>
          <a:effectLst/>
        </p:spPr>
        <p:txBody>
          <a:bodyPr vert="horz" wrap="square" lIns="93254" tIns="46626" rIns="93254" bIns="46626"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4102" name="Rectangle 6"/>
          <p:cNvSpPr>
            <a:spLocks noGrp="1" noChangeArrowheads="1"/>
          </p:cNvSpPr>
          <p:nvPr>
            <p:ph type="ftr" sz="quarter" idx="4"/>
          </p:nvPr>
        </p:nvSpPr>
        <p:spPr bwMode="auto">
          <a:xfrm>
            <a:off x="0" y="9483725"/>
            <a:ext cx="2970213" cy="498475"/>
          </a:xfrm>
          <a:prstGeom prst="rect">
            <a:avLst/>
          </a:prstGeom>
          <a:noFill/>
          <a:ln w="9525">
            <a:noFill/>
            <a:miter lim="800000"/>
            <a:headEnd/>
            <a:tailEnd/>
          </a:ln>
          <a:effectLst/>
        </p:spPr>
        <p:txBody>
          <a:bodyPr vert="horz" wrap="square" lIns="93254" tIns="46626" rIns="93254" bIns="46626" numCol="1" anchor="b" anchorCtr="0" compatLnSpc="1">
            <a:prstTxWarp prst="textNoShape">
              <a:avLst/>
            </a:prstTxWarp>
          </a:bodyPr>
          <a:lstStyle>
            <a:lvl1pPr defTabSz="932628">
              <a:defRPr sz="1200">
                <a:latin typeface="Times New Roman" pitchFamily="18" charset="0"/>
              </a:defRPr>
            </a:lvl1pPr>
          </a:lstStyle>
          <a:p>
            <a:pPr>
              <a:defRPr/>
            </a:pPr>
            <a:endParaRPr lang="fr-FR" altLang="fr-FR"/>
          </a:p>
        </p:txBody>
      </p:sp>
      <p:sp>
        <p:nvSpPr>
          <p:cNvPr id="4103" name="Rectangle 7"/>
          <p:cNvSpPr>
            <a:spLocks noGrp="1" noChangeArrowheads="1"/>
          </p:cNvSpPr>
          <p:nvPr>
            <p:ph type="sldNum" sz="quarter" idx="5"/>
          </p:nvPr>
        </p:nvSpPr>
        <p:spPr bwMode="auto">
          <a:xfrm>
            <a:off x="3879850" y="9483725"/>
            <a:ext cx="2970213" cy="498475"/>
          </a:xfrm>
          <a:prstGeom prst="rect">
            <a:avLst/>
          </a:prstGeom>
          <a:noFill/>
          <a:ln w="9525">
            <a:noFill/>
            <a:miter lim="800000"/>
            <a:headEnd/>
            <a:tailEnd/>
          </a:ln>
          <a:effectLst/>
        </p:spPr>
        <p:txBody>
          <a:bodyPr vert="horz" wrap="square" lIns="93254" tIns="46626" rIns="93254" bIns="46626" numCol="1" anchor="b" anchorCtr="0" compatLnSpc="1">
            <a:prstTxWarp prst="textNoShape">
              <a:avLst/>
            </a:prstTxWarp>
          </a:bodyPr>
          <a:lstStyle>
            <a:lvl1pPr algn="r" defTabSz="932628">
              <a:defRPr sz="1200">
                <a:latin typeface="Times New Roman" pitchFamily="18" charset="0"/>
              </a:defRPr>
            </a:lvl1pPr>
          </a:lstStyle>
          <a:p>
            <a:pPr>
              <a:defRPr/>
            </a:pPr>
            <a:fld id="{9638F700-315B-4A63-8DA2-19A1F24B4B5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pPr defTabSz="930275"/>
            <a:fld id="{A2ED1D74-1575-4415-B782-1906A180D050}" type="slidenum">
              <a:rPr lang="fr-FR" altLang="fr-FR" smtClean="0"/>
              <a:pPr defTabSz="930275"/>
              <a:t>1</a:t>
            </a:fld>
            <a:endParaRPr lang="fr-FR" altLang="fr-FR"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10</a:t>
            </a:fld>
            <a:endParaRPr lang="fr-FR"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11</a:t>
            </a:fld>
            <a:endParaRPr lang="fr-FR" alt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12</a:t>
            </a:fld>
            <a:endParaRPr lang="fr-FR" alt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13</a:t>
            </a:fld>
            <a:endParaRPr lang="fr-FR" alt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14</a:t>
            </a:fld>
            <a:endParaRPr lang="fr-FR" alt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15</a:t>
            </a:fld>
            <a:endParaRPr lang="fr-FR" alt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16</a:t>
            </a:fld>
            <a:endParaRPr lang="fr-FR" alt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17</a:t>
            </a:fld>
            <a:endParaRPr lang="fr-FR" alt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18</a:t>
            </a:fld>
            <a:endParaRPr lang="fr-FR" alt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19</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pPr defTabSz="930275"/>
            <a:fld id="{99156C15-490B-483D-AA89-84F1C8E5BFC6}" type="slidenum">
              <a:rPr lang="fr-FR" altLang="fr-FR" smtClean="0"/>
              <a:pPr defTabSz="930275"/>
              <a:t>2</a:t>
            </a:fld>
            <a:endParaRPr lang="fr-FR" altLang="fr-FR" smtClean="0"/>
          </a:p>
        </p:txBody>
      </p:sp>
      <p:sp>
        <p:nvSpPr>
          <p:cNvPr id="80899" name="Rectangle 2"/>
          <p:cNvSpPr>
            <a:spLocks noGrp="1" noRot="1" noChangeAspect="1" noChangeArrowheads="1" noTextEdit="1"/>
          </p:cNvSpPr>
          <p:nvPr>
            <p:ph type="sldImg"/>
          </p:nvPr>
        </p:nvSpPr>
        <p:spPr>
          <a:xfrm>
            <a:off x="725488" y="749300"/>
            <a:ext cx="5402262" cy="3740150"/>
          </a:xfrm>
          <a:ln/>
        </p:spPr>
      </p:sp>
      <p:sp>
        <p:nvSpPr>
          <p:cNvPr id="80900" name="Rectangle 3"/>
          <p:cNvSpPr>
            <a:spLocks noGrp="1" noChangeArrowheads="1"/>
          </p:cNvSpPr>
          <p:nvPr>
            <p:ph type="body" idx="1"/>
          </p:nvPr>
        </p:nvSpPr>
        <p:spPr>
          <a:xfrm>
            <a:off x="914400" y="4740275"/>
            <a:ext cx="5021263" cy="4492625"/>
          </a:xfrm>
          <a:noFill/>
          <a:ln/>
        </p:spPr>
        <p:txBody>
          <a:bodyPr lIns="93251" tIns="46625" rIns="93251" bIns="46625"/>
          <a:lstStyle/>
          <a:p>
            <a:pPr eaLnBrk="1" hangingPunct="1"/>
            <a:endParaRPr lang="fr-FR" alt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20</a:t>
            </a:fld>
            <a:endParaRPr lang="fr-FR" alt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21</a:t>
            </a:fld>
            <a:endParaRPr lang="fr-FR" alt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Espace réservé de l'image des diapositives 1"/>
          <p:cNvSpPr>
            <a:spLocks noGrp="1" noRot="1" noChangeAspect="1" noTextEdit="1"/>
          </p:cNvSpPr>
          <p:nvPr>
            <p:ph type="sldImg"/>
          </p:nvPr>
        </p:nvSpPr>
        <p:spPr>
          <a:ln/>
        </p:spPr>
      </p:sp>
      <p:sp>
        <p:nvSpPr>
          <p:cNvPr id="84995" name="Espace réservé des commentaires 2"/>
          <p:cNvSpPr>
            <a:spLocks noGrp="1"/>
          </p:cNvSpPr>
          <p:nvPr>
            <p:ph type="body" idx="1"/>
          </p:nvPr>
        </p:nvSpPr>
        <p:spPr>
          <a:noFill/>
          <a:ln/>
        </p:spPr>
        <p:txBody>
          <a:bodyPr/>
          <a:lstStyle/>
          <a:p>
            <a:endParaRPr lang="fr-FR" smtClean="0"/>
          </a:p>
        </p:txBody>
      </p:sp>
      <p:sp>
        <p:nvSpPr>
          <p:cNvPr id="84996" name="Espace réservé du numéro de diapositive 3"/>
          <p:cNvSpPr>
            <a:spLocks noGrp="1"/>
          </p:cNvSpPr>
          <p:nvPr>
            <p:ph type="sldNum" sz="quarter" idx="5"/>
          </p:nvPr>
        </p:nvSpPr>
        <p:spPr>
          <a:noFill/>
        </p:spPr>
        <p:txBody>
          <a:bodyPr/>
          <a:lstStyle/>
          <a:p>
            <a:pPr defTabSz="931863"/>
            <a:fld id="{D2596740-2FC5-4FE4-B649-0078BBD2F083}" type="slidenum">
              <a:rPr lang="fr-FR" altLang="fr-FR" smtClean="0"/>
              <a:pPr defTabSz="931863"/>
              <a:t>22</a:t>
            </a:fld>
            <a:endParaRPr lang="fr-FR" alt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23</a:t>
            </a:fld>
            <a:endParaRPr lang="fr-FR" altLang="fr-F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24</a:t>
            </a:fld>
            <a:endParaRPr lang="fr-FR" altLang="fr-F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25</a:t>
            </a:fld>
            <a:endParaRPr lang="fr-FR" altLang="fr-F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26</a:t>
            </a:fld>
            <a:endParaRPr lang="fr-FR" alt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27</a:t>
            </a:fld>
            <a:endParaRPr lang="fr-FR" alt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28</a:t>
            </a:fld>
            <a:endParaRPr lang="fr-FR" alt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Espace réservé de l'image des diapositives 1"/>
          <p:cNvSpPr>
            <a:spLocks noGrp="1" noRot="1" noChangeAspect="1" noTextEdit="1"/>
          </p:cNvSpPr>
          <p:nvPr>
            <p:ph type="sldImg"/>
          </p:nvPr>
        </p:nvSpPr>
        <p:spPr>
          <a:ln/>
        </p:spPr>
      </p:sp>
      <p:sp>
        <p:nvSpPr>
          <p:cNvPr id="86019" name="Espace réservé des commentaires 2"/>
          <p:cNvSpPr>
            <a:spLocks noGrp="1"/>
          </p:cNvSpPr>
          <p:nvPr>
            <p:ph type="body" idx="1"/>
          </p:nvPr>
        </p:nvSpPr>
        <p:spPr>
          <a:noFill/>
          <a:ln/>
        </p:spPr>
        <p:txBody>
          <a:bodyPr/>
          <a:lstStyle/>
          <a:p>
            <a:endParaRPr lang="fr-FR" smtClean="0"/>
          </a:p>
        </p:txBody>
      </p:sp>
      <p:sp>
        <p:nvSpPr>
          <p:cNvPr id="86020" name="Espace réservé du numéro de diapositive 3"/>
          <p:cNvSpPr>
            <a:spLocks noGrp="1"/>
          </p:cNvSpPr>
          <p:nvPr>
            <p:ph type="sldNum" sz="quarter" idx="5"/>
          </p:nvPr>
        </p:nvSpPr>
        <p:spPr>
          <a:noFill/>
        </p:spPr>
        <p:txBody>
          <a:bodyPr/>
          <a:lstStyle/>
          <a:p>
            <a:pPr defTabSz="931863"/>
            <a:fld id="{09726AD8-D91E-47A9-9F3C-77FE2C437A2A}" type="slidenum">
              <a:rPr lang="fr-FR" altLang="fr-FR" smtClean="0"/>
              <a:pPr defTabSz="931863"/>
              <a:t>29</a:t>
            </a:fld>
            <a:endParaRPr lang="fr-FR" alt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79850" y="9483725"/>
            <a:ext cx="2970213" cy="498475"/>
          </a:xfrm>
          <a:prstGeom prst="rect">
            <a:avLst/>
          </a:prstGeom>
          <a:noFill/>
          <a:ln w="9525">
            <a:noFill/>
            <a:miter lim="800000"/>
            <a:headEnd/>
            <a:tailEnd/>
          </a:ln>
        </p:spPr>
        <p:txBody>
          <a:bodyPr lIns="93254" tIns="46626" rIns="93254" bIns="46626" anchor="b"/>
          <a:lstStyle/>
          <a:p>
            <a:pPr algn="r"/>
            <a:fld id="{B66ADCB9-F2D9-4949-A247-1170655F3542}" type="slidenum">
              <a:rPr lang="fr-FR" sz="1200">
                <a:latin typeface="Times New Roman" pitchFamily="18" charset="0"/>
              </a:rPr>
              <a:pPr algn="r"/>
              <a:t>3</a:t>
            </a:fld>
            <a:endParaRPr lang="fr-FR" sz="1200">
              <a:latin typeface="Times New Roman" pitchFamily="18" charset="0"/>
            </a:endParaRPr>
          </a:p>
        </p:txBody>
      </p:sp>
      <p:sp>
        <p:nvSpPr>
          <p:cNvPr id="81923" name="Rectangle 2"/>
          <p:cNvSpPr>
            <a:spLocks noGrp="1" noRot="1" noChangeAspect="1" noChangeArrowheads="1" noTextEdit="1"/>
          </p:cNvSpPr>
          <p:nvPr>
            <p:ph type="sldImg"/>
          </p:nvPr>
        </p:nvSpPr>
        <p:spPr>
          <a:xfrm>
            <a:off x="725488" y="749300"/>
            <a:ext cx="5402262" cy="3740150"/>
          </a:xfrm>
          <a:ln/>
        </p:spPr>
      </p:sp>
      <p:sp>
        <p:nvSpPr>
          <p:cNvPr id="81924" name="Rectangle 3"/>
          <p:cNvSpPr>
            <a:spLocks noGrp="1" noChangeArrowheads="1"/>
          </p:cNvSpPr>
          <p:nvPr>
            <p:ph type="body" idx="1"/>
          </p:nvPr>
        </p:nvSpPr>
        <p:spPr>
          <a:xfrm>
            <a:off x="914400" y="4740275"/>
            <a:ext cx="5021263" cy="4492625"/>
          </a:xfrm>
          <a:noFill/>
          <a:ln/>
        </p:spPr>
        <p:txBody>
          <a:bodyPr lIns="93251" tIns="46625" rIns="93251" bIns="46625"/>
          <a:lstStyle/>
          <a:p>
            <a:pPr eaLnBrk="1" hangingPunct="1"/>
            <a:endParaRPr lang="en-GB"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30</a:t>
            </a:fld>
            <a:endParaRPr lang="fr-FR" alt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31</a:t>
            </a:fld>
            <a:endParaRPr lang="fr-FR" alt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32</a:t>
            </a:fld>
            <a:endParaRPr lang="fr-FR" alt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Espace réservé de l'image des diapositives 1"/>
          <p:cNvSpPr>
            <a:spLocks noGrp="1" noRot="1" noChangeAspect="1" noTextEdit="1"/>
          </p:cNvSpPr>
          <p:nvPr>
            <p:ph type="sldImg"/>
          </p:nvPr>
        </p:nvSpPr>
        <p:spPr>
          <a:ln/>
        </p:spPr>
      </p:sp>
      <p:sp>
        <p:nvSpPr>
          <p:cNvPr id="87043" name="Espace réservé des commentaires 2"/>
          <p:cNvSpPr>
            <a:spLocks noGrp="1"/>
          </p:cNvSpPr>
          <p:nvPr>
            <p:ph type="body" idx="1"/>
          </p:nvPr>
        </p:nvSpPr>
        <p:spPr>
          <a:noFill/>
          <a:ln/>
        </p:spPr>
        <p:txBody>
          <a:bodyPr/>
          <a:lstStyle/>
          <a:p>
            <a:endParaRPr lang="fr-FR" smtClean="0"/>
          </a:p>
        </p:txBody>
      </p:sp>
      <p:sp>
        <p:nvSpPr>
          <p:cNvPr id="87044" name="Espace réservé du numéro de diapositive 3"/>
          <p:cNvSpPr>
            <a:spLocks noGrp="1"/>
          </p:cNvSpPr>
          <p:nvPr>
            <p:ph type="sldNum" sz="quarter" idx="5"/>
          </p:nvPr>
        </p:nvSpPr>
        <p:spPr>
          <a:noFill/>
        </p:spPr>
        <p:txBody>
          <a:bodyPr/>
          <a:lstStyle/>
          <a:p>
            <a:pPr defTabSz="931863"/>
            <a:fld id="{459870B4-2701-4121-B8A4-353F66AF0602}" type="slidenum">
              <a:rPr lang="fr-FR" altLang="fr-FR" smtClean="0"/>
              <a:pPr defTabSz="931863"/>
              <a:t>33</a:t>
            </a:fld>
            <a:endParaRPr lang="fr-FR" altLang="fr-F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34</a:t>
            </a:fld>
            <a:endParaRPr lang="fr-FR" alt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35</a:t>
            </a:fld>
            <a:endParaRPr lang="fr-FR" alt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36</a:t>
            </a:fld>
            <a:endParaRPr lang="fr-FR" alt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37</a:t>
            </a:fld>
            <a:endParaRPr lang="fr-FR" alt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38</a:t>
            </a:fld>
            <a:endParaRPr lang="fr-FR" alt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39</a:t>
            </a:fld>
            <a:endParaRPr lang="fr-FR"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pPr defTabSz="928688"/>
            <a:fld id="{BE1AD587-C946-486E-8C19-849B3C313842}" type="slidenum">
              <a:rPr lang="fr-FR" altLang="fr-FR" smtClean="0">
                <a:solidFill>
                  <a:srgbClr val="000000"/>
                </a:solidFill>
              </a:rPr>
              <a:pPr defTabSz="928688"/>
              <a:t>4</a:t>
            </a:fld>
            <a:endParaRPr lang="fr-FR" altLang="fr-FR" smtClean="0">
              <a:solidFill>
                <a:srgbClr val="000000"/>
              </a:solidFill>
            </a:endParaRPr>
          </a:p>
        </p:txBody>
      </p:sp>
      <p:sp>
        <p:nvSpPr>
          <p:cNvPr id="82947" name="Rectangle 2"/>
          <p:cNvSpPr>
            <a:spLocks noGrp="1" noRot="1" noChangeAspect="1" noChangeArrowheads="1" noTextEdit="1"/>
          </p:cNvSpPr>
          <p:nvPr>
            <p:ph type="sldImg"/>
          </p:nvPr>
        </p:nvSpPr>
        <p:spPr>
          <a:xfrm>
            <a:off x="725488" y="750888"/>
            <a:ext cx="5402262" cy="3740150"/>
          </a:xfrm>
          <a:ln/>
        </p:spPr>
      </p:sp>
      <p:sp>
        <p:nvSpPr>
          <p:cNvPr id="82948" name="Rectangle 3"/>
          <p:cNvSpPr>
            <a:spLocks noGrp="1" noChangeArrowheads="1"/>
          </p:cNvSpPr>
          <p:nvPr>
            <p:ph type="body" idx="1"/>
          </p:nvPr>
        </p:nvSpPr>
        <p:spPr>
          <a:xfrm>
            <a:off x="912813" y="4738688"/>
            <a:ext cx="5024437" cy="4492625"/>
          </a:xfrm>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40</a:t>
            </a:fld>
            <a:endParaRPr lang="fr-FR" alt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Espace réservé de l'image des diapositives 1"/>
          <p:cNvSpPr>
            <a:spLocks noGrp="1" noRot="1" noChangeAspect="1" noTextEdit="1"/>
          </p:cNvSpPr>
          <p:nvPr>
            <p:ph type="sldImg"/>
          </p:nvPr>
        </p:nvSpPr>
        <p:spPr>
          <a:ln/>
        </p:spPr>
      </p:sp>
      <p:sp>
        <p:nvSpPr>
          <p:cNvPr id="88067" name="Espace réservé des commentaires 2"/>
          <p:cNvSpPr>
            <a:spLocks noGrp="1"/>
          </p:cNvSpPr>
          <p:nvPr>
            <p:ph type="body" idx="1"/>
          </p:nvPr>
        </p:nvSpPr>
        <p:spPr>
          <a:noFill/>
          <a:ln/>
        </p:spPr>
        <p:txBody>
          <a:bodyPr/>
          <a:lstStyle/>
          <a:p>
            <a:endParaRPr lang="fr-FR" smtClean="0"/>
          </a:p>
        </p:txBody>
      </p:sp>
      <p:sp>
        <p:nvSpPr>
          <p:cNvPr id="88068" name="Espace réservé du numéro de diapositive 3"/>
          <p:cNvSpPr>
            <a:spLocks noGrp="1"/>
          </p:cNvSpPr>
          <p:nvPr>
            <p:ph type="sldNum" sz="quarter" idx="5"/>
          </p:nvPr>
        </p:nvSpPr>
        <p:spPr>
          <a:noFill/>
        </p:spPr>
        <p:txBody>
          <a:bodyPr/>
          <a:lstStyle/>
          <a:p>
            <a:pPr defTabSz="931863"/>
            <a:fld id="{D5073511-5E20-4507-8458-C1A38BB5E41D}" type="slidenum">
              <a:rPr lang="fr-FR" altLang="fr-FR" smtClean="0"/>
              <a:pPr defTabSz="931863"/>
              <a:t>45</a:t>
            </a:fld>
            <a:endParaRPr lang="fr-FR" altLang="fr-F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Espace réservé de l'image des diapositives 1"/>
          <p:cNvSpPr>
            <a:spLocks noGrp="1" noRot="1" noChangeAspect="1" noTextEdit="1"/>
          </p:cNvSpPr>
          <p:nvPr>
            <p:ph type="sldImg"/>
          </p:nvPr>
        </p:nvSpPr>
        <p:spPr>
          <a:ln/>
        </p:spPr>
      </p:sp>
      <p:sp>
        <p:nvSpPr>
          <p:cNvPr id="89091" name="Espace réservé des commentaires 2"/>
          <p:cNvSpPr>
            <a:spLocks noGrp="1"/>
          </p:cNvSpPr>
          <p:nvPr>
            <p:ph type="body" idx="1"/>
          </p:nvPr>
        </p:nvSpPr>
        <p:spPr>
          <a:noFill/>
          <a:ln/>
        </p:spPr>
        <p:txBody>
          <a:bodyPr/>
          <a:lstStyle/>
          <a:p>
            <a:endParaRPr lang="fr-FR" smtClean="0"/>
          </a:p>
        </p:txBody>
      </p:sp>
      <p:sp>
        <p:nvSpPr>
          <p:cNvPr id="89092" name="Espace réservé du numéro de diapositive 3"/>
          <p:cNvSpPr>
            <a:spLocks noGrp="1"/>
          </p:cNvSpPr>
          <p:nvPr>
            <p:ph type="sldNum" sz="quarter" idx="5"/>
          </p:nvPr>
        </p:nvSpPr>
        <p:spPr>
          <a:noFill/>
        </p:spPr>
        <p:txBody>
          <a:bodyPr/>
          <a:lstStyle/>
          <a:p>
            <a:pPr defTabSz="931863"/>
            <a:fld id="{7E638AFF-BC38-489F-91C3-34F5C233F118}" type="slidenum">
              <a:rPr lang="fr-FR" altLang="fr-FR" smtClean="0"/>
              <a:pPr defTabSz="931863"/>
              <a:t>50</a:t>
            </a:fld>
            <a:endParaRPr lang="fr-FR" altLang="fr-F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pPr defTabSz="928688"/>
            <a:fld id="{44189925-03FD-48B6-96E6-5F38CE463F7E}" type="slidenum">
              <a:rPr lang="fr-FR" altLang="fr-FR" smtClean="0">
                <a:solidFill>
                  <a:srgbClr val="000000"/>
                </a:solidFill>
              </a:rPr>
              <a:pPr defTabSz="928688"/>
              <a:t>54</a:t>
            </a:fld>
            <a:endParaRPr lang="fr-FR" altLang="fr-FR" smtClean="0">
              <a:solidFill>
                <a:srgbClr val="000000"/>
              </a:solidFill>
            </a:endParaRPr>
          </a:p>
        </p:txBody>
      </p:sp>
      <p:sp>
        <p:nvSpPr>
          <p:cNvPr id="90115" name="Rectangle 2"/>
          <p:cNvSpPr>
            <a:spLocks noGrp="1" noRot="1" noChangeAspect="1" noChangeArrowheads="1" noTextEdit="1"/>
          </p:cNvSpPr>
          <p:nvPr>
            <p:ph type="sldImg"/>
          </p:nvPr>
        </p:nvSpPr>
        <p:spPr>
          <a:xfrm>
            <a:off x="725488" y="750888"/>
            <a:ext cx="5402262" cy="3740150"/>
          </a:xfrm>
          <a:ln/>
        </p:spPr>
      </p:sp>
      <p:sp>
        <p:nvSpPr>
          <p:cNvPr id="90116" name="Rectangle 3"/>
          <p:cNvSpPr>
            <a:spLocks noGrp="1" noChangeArrowheads="1"/>
          </p:cNvSpPr>
          <p:nvPr>
            <p:ph type="body" idx="1"/>
          </p:nvPr>
        </p:nvSpPr>
        <p:spPr>
          <a:xfrm>
            <a:off x="912813" y="4738688"/>
            <a:ext cx="5024437" cy="4492625"/>
          </a:xfrm>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Espace réservé de l'image des diapositives 1"/>
          <p:cNvSpPr>
            <a:spLocks noGrp="1" noRot="1" noChangeAspect="1" noTextEdit="1"/>
          </p:cNvSpPr>
          <p:nvPr>
            <p:ph type="sldImg"/>
          </p:nvPr>
        </p:nvSpPr>
        <p:spPr>
          <a:ln/>
        </p:spPr>
      </p:sp>
      <p:sp>
        <p:nvSpPr>
          <p:cNvPr id="91139" name="Espace réservé des commentaires 2"/>
          <p:cNvSpPr>
            <a:spLocks noGrp="1"/>
          </p:cNvSpPr>
          <p:nvPr>
            <p:ph type="body" idx="1"/>
          </p:nvPr>
        </p:nvSpPr>
        <p:spPr>
          <a:noFill/>
          <a:ln/>
        </p:spPr>
        <p:txBody>
          <a:bodyPr/>
          <a:lstStyle/>
          <a:p>
            <a:endParaRPr lang="fr-FR" smtClean="0"/>
          </a:p>
        </p:txBody>
      </p:sp>
      <p:sp>
        <p:nvSpPr>
          <p:cNvPr id="91140" name="Espace réservé du numéro de diapositive 3"/>
          <p:cNvSpPr>
            <a:spLocks noGrp="1"/>
          </p:cNvSpPr>
          <p:nvPr>
            <p:ph type="sldNum" sz="quarter" idx="5"/>
          </p:nvPr>
        </p:nvSpPr>
        <p:spPr>
          <a:noFill/>
        </p:spPr>
        <p:txBody>
          <a:bodyPr/>
          <a:lstStyle/>
          <a:p>
            <a:pPr defTabSz="931863"/>
            <a:fld id="{55D1ED63-376F-48DC-A2D8-BB43B47302C9}" type="slidenum">
              <a:rPr lang="fr-FR" altLang="fr-FR" smtClean="0"/>
              <a:pPr defTabSz="931863"/>
              <a:t>57</a:t>
            </a:fld>
            <a:endParaRPr lang="fr-FR" alt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5</a:t>
            </a:fld>
            <a:endParaRPr lang="fr-FR" alt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6</a:t>
            </a:fld>
            <a:endParaRPr lang="fr-FR" alt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Espace réservé de l'image des diapositives 1"/>
          <p:cNvSpPr>
            <a:spLocks noGrp="1" noRot="1" noChangeAspect="1" noTextEdit="1"/>
          </p:cNvSpPr>
          <p:nvPr>
            <p:ph type="sldImg"/>
          </p:nvPr>
        </p:nvSpPr>
        <p:spPr>
          <a:ln/>
        </p:spPr>
      </p:sp>
      <p:sp>
        <p:nvSpPr>
          <p:cNvPr id="83971" name="Espace réservé des commentaires 2"/>
          <p:cNvSpPr>
            <a:spLocks noGrp="1"/>
          </p:cNvSpPr>
          <p:nvPr>
            <p:ph type="body" idx="1"/>
          </p:nvPr>
        </p:nvSpPr>
        <p:spPr>
          <a:noFill/>
          <a:ln/>
        </p:spPr>
        <p:txBody>
          <a:bodyPr/>
          <a:lstStyle/>
          <a:p>
            <a:endParaRPr lang="fr-FR" smtClean="0"/>
          </a:p>
        </p:txBody>
      </p:sp>
      <p:sp>
        <p:nvSpPr>
          <p:cNvPr id="83972" name="Espace réservé du numéro de diapositive 3"/>
          <p:cNvSpPr>
            <a:spLocks noGrp="1"/>
          </p:cNvSpPr>
          <p:nvPr>
            <p:ph type="sldNum" sz="quarter" idx="5"/>
          </p:nvPr>
        </p:nvSpPr>
        <p:spPr>
          <a:noFill/>
        </p:spPr>
        <p:txBody>
          <a:bodyPr/>
          <a:lstStyle/>
          <a:p>
            <a:pPr defTabSz="931863"/>
            <a:fld id="{D59FA3D7-BC95-4061-A51A-2EE36DDB6054}" type="slidenum">
              <a:rPr lang="fr-FR" altLang="fr-FR" smtClean="0">
                <a:solidFill>
                  <a:srgbClr val="000000"/>
                </a:solidFill>
              </a:rPr>
              <a:pPr defTabSz="931863"/>
              <a:t>7</a:t>
            </a:fld>
            <a:endParaRPr lang="fr-FR" altLang="fr-FR"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8</a:t>
            </a:fld>
            <a:endParaRPr lang="fr-FR"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9638F700-315B-4A63-8DA2-19A1F24B4B5B}" type="slidenum">
              <a:rPr lang="fr-FR" altLang="fr-FR" smtClean="0"/>
              <a:pPr>
                <a:defRPr/>
              </a:pPr>
              <a:t>9</a:t>
            </a:fld>
            <a:endParaRPr lang="fr-FR"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35173" name="Rectangle 5"/>
          <p:cNvSpPr>
            <a:spLocks noGrp="1" noChangeArrowheads="1"/>
          </p:cNvSpPr>
          <p:nvPr>
            <p:ph type="subTitle" idx="1"/>
          </p:nvPr>
        </p:nvSpPr>
        <p:spPr>
          <a:xfrm>
            <a:off x="1665288" y="4648200"/>
            <a:ext cx="5310187" cy="1206500"/>
          </a:xfrm>
        </p:spPr>
        <p:txBody>
          <a:bodyPr/>
          <a:lstStyle>
            <a:lvl1pPr marL="0" indent="0">
              <a:lnSpc>
                <a:spcPct val="85000"/>
              </a:lnSpc>
              <a:buFontTx/>
              <a:buNone/>
              <a:defRPr/>
            </a:lvl1pPr>
          </a:lstStyle>
          <a:p>
            <a:r>
              <a:rPr lang="fr-FR" alt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8025" y="165100"/>
            <a:ext cx="2105025" cy="59309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42950" y="165100"/>
            <a:ext cx="6162675" cy="59309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8025" y="165100"/>
            <a:ext cx="2105025" cy="59309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42950" y="165100"/>
            <a:ext cx="6162675" cy="59309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3290114" name="Rectangle 2"/>
          <p:cNvSpPr>
            <a:spLocks noGrp="1" noChangeArrowheads="1"/>
          </p:cNvSpPr>
          <p:nvPr>
            <p:ph type="subTitle" idx="1"/>
          </p:nvPr>
        </p:nvSpPr>
        <p:spPr>
          <a:xfrm>
            <a:off x="1665288" y="4648200"/>
            <a:ext cx="5310187" cy="1206500"/>
          </a:xfrm>
        </p:spPr>
        <p:txBody>
          <a:bodyPr/>
          <a:lstStyle>
            <a:lvl1pPr marL="0" indent="0">
              <a:lnSpc>
                <a:spcPct val="85000"/>
              </a:lnSpc>
              <a:buFontTx/>
              <a:buNone/>
              <a:defRPr/>
            </a:lvl1pPr>
          </a:lstStyle>
          <a:p>
            <a:r>
              <a:rPr lang="fr-FR" altLang="fr-FR" dirty="0"/>
              <a:t>Cliquez pour modifier le style des sous-titres du masque</a:t>
            </a:r>
          </a:p>
        </p:txBody>
      </p:sp>
      <p:sp>
        <p:nvSpPr>
          <p:cNvPr id="3" name="Rectangle 4"/>
          <p:cNvSpPr>
            <a:spLocks noGrp="1" noChangeArrowheads="1"/>
          </p:cNvSpPr>
          <p:nvPr>
            <p:ph type="sldNum" sz="quarter" idx="10"/>
          </p:nvPr>
        </p:nvSpPr>
        <p:spPr bwMode="auto">
          <a:xfrm>
            <a:off x="7099300" y="6248400"/>
            <a:ext cx="20637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a:solidFill>
                  <a:srgbClr val="000000"/>
                </a:solidFill>
                <a:latin typeface="Garamond" pitchFamily="18" charset="0"/>
              </a:defRPr>
            </a:lvl1pPr>
          </a:lstStyle>
          <a:p>
            <a:pPr>
              <a:defRPr/>
            </a:pPr>
            <a:fld id="{1A230F64-D25A-4E6C-801D-6886BFC6C60A}" type="slidenum">
              <a:rPr lang="fr-FR" altLang="fr-FR"/>
              <a:pPr>
                <a:defRPr/>
              </a:pPr>
              <a:t>‹N°›</a:t>
            </a:fld>
            <a:endParaRPr lang="fr-FR" altLang="fr-FR"/>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4295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742950" y="165100"/>
            <a:ext cx="8420100" cy="59309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8025" y="165100"/>
            <a:ext cx="2105025" cy="59309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42950" y="165100"/>
            <a:ext cx="6162675" cy="59309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742950" y="165100"/>
            <a:ext cx="8420100" cy="59309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3290114" name="Rectangle 2"/>
          <p:cNvSpPr>
            <a:spLocks noGrp="1" noChangeArrowheads="1"/>
          </p:cNvSpPr>
          <p:nvPr>
            <p:ph type="subTitle" idx="1"/>
          </p:nvPr>
        </p:nvSpPr>
        <p:spPr>
          <a:xfrm>
            <a:off x="1665288" y="4648200"/>
            <a:ext cx="5310187" cy="1206500"/>
          </a:xfrm>
        </p:spPr>
        <p:txBody>
          <a:bodyPr/>
          <a:lstStyle>
            <a:lvl1pPr marL="0" indent="0">
              <a:lnSpc>
                <a:spcPct val="85000"/>
              </a:lnSpc>
              <a:buFontTx/>
              <a:buNone/>
              <a:defRPr/>
            </a:lvl1pPr>
          </a:lstStyle>
          <a:p>
            <a:r>
              <a:rPr lang="fr-FR" altLang="fr-FR" dirty="0"/>
              <a:t>Cliquez pour modifier le style des sous-titres du masque</a:t>
            </a:r>
          </a:p>
        </p:txBody>
      </p:sp>
      <p:sp>
        <p:nvSpPr>
          <p:cNvPr id="3" name="Rectangle 4"/>
          <p:cNvSpPr>
            <a:spLocks noGrp="1" noChangeArrowheads="1"/>
          </p:cNvSpPr>
          <p:nvPr>
            <p:ph type="sldNum" sz="quarter" idx="10"/>
          </p:nvPr>
        </p:nvSpPr>
        <p:spPr bwMode="auto">
          <a:xfrm>
            <a:off x="7099300" y="6248400"/>
            <a:ext cx="20637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a:solidFill>
                  <a:srgbClr val="000000"/>
                </a:solidFill>
                <a:latin typeface="Garamond" pitchFamily="18" charset="0"/>
              </a:defRPr>
            </a:lvl1pPr>
          </a:lstStyle>
          <a:p>
            <a:pPr>
              <a:defRPr/>
            </a:pPr>
            <a:fld id="{8EBEAE4C-6B26-47B4-AE06-0B243979230E}" type="slidenum">
              <a:rPr lang="fr-FR" altLang="fr-FR"/>
              <a:pPr>
                <a:defRPr/>
              </a:pPr>
              <a:t>‹N°›</a:t>
            </a:fld>
            <a:endParaRPr lang="fr-FR" alt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4295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8025" y="165100"/>
            <a:ext cx="2105025" cy="59309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742950" y="165100"/>
            <a:ext cx="6162675" cy="59309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4295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742950" y="165100"/>
            <a:ext cx="8420100" cy="5930900"/>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5"/>
            <a:ext cx="84201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95300" y="1600200"/>
            <a:ext cx="89154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1600200"/>
            <a:ext cx="89154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8"/>
            <a:ext cx="222885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95300" y="274638"/>
            <a:ext cx="653415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3290114" name="Rectangle 2"/>
          <p:cNvSpPr>
            <a:spLocks noGrp="1" noChangeArrowheads="1"/>
          </p:cNvSpPr>
          <p:nvPr>
            <p:ph type="subTitle" idx="1"/>
          </p:nvPr>
        </p:nvSpPr>
        <p:spPr>
          <a:xfrm>
            <a:off x="1665288" y="4648200"/>
            <a:ext cx="5310187" cy="1206500"/>
          </a:xfrm>
        </p:spPr>
        <p:txBody>
          <a:bodyPr/>
          <a:lstStyle>
            <a:lvl1pPr marL="0" indent="0">
              <a:lnSpc>
                <a:spcPct val="85000"/>
              </a:lnSpc>
              <a:buFontTx/>
              <a:buNone/>
              <a:defRPr/>
            </a:lvl1pPr>
          </a:lstStyle>
          <a:p>
            <a:r>
              <a:rPr lang="fr-FR" altLang="fr-FR" dirty="0"/>
              <a:t>Cliquez pour modifier le style des sous-titres du masque</a:t>
            </a:r>
          </a:p>
        </p:txBody>
      </p:sp>
      <p:sp>
        <p:nvSpPr>
          <p:cNvPr id="3" name="Rectangle 4"/>
          <p:cNvSpPr>
            <a:spLocks noGrp="1" noChangeArrowheads="1"/>
          </p:cNvSpPr>
          <p:nvPr>
            <p:ph type="sldNum" sz="quarter" idx="10"/>
          </p:nvPr>
        </p:nvSpPr>
        <p:spPr bwMode="auto">
          <a:xfrm>
            <a:off x="7099300" y="6248400"/>
            <a:ext cx="20637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a:solidFill>
                  <a:schemeClr val="tx2"/>
                </a:solidFill>
                <a:latin typeface="Garamond" pitchFamily="18" charset="0"/>
              </a:defRPr>
            </a:lvl1pPr>
          </a:lstStyle>
          <a:p>
            <a:pPr>
              <a:defRPr/>
            </a:pPr>
            <a:fld id="{04FE38B3-D3D5-446F-9DC5-8D88AB923C1C}" type="slidenum">
              <a:rPr lang="fr-FR" altLang="fr-FR"/>
              <a:pPr>
                <a:defRPr/>
              </a:pPr>
              <a:t>‹N°›</a:t>
            </a:fld>
            <a:endParaRPr lang="fr-FR" altLang="fr-F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638" y="4406900"/>
            <a:ext cx="84201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74295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29200" y="1082675"/>
            <a:ext cx="4133850" cy="5013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138"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513" y="4800600"/>
            <a:ext cx="59436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13" Type="http://schemas.openxmlformats.org/officeDocument/2006/relationships/image" Target="../media/image3.jpeg"/><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3.jpe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2.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image" Target="../media/image3.jpeg"/><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theme" Target="../theme/theme13.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4.xml"/><Relationship Id="rId13" Type="http://schemas.openxmlformats.org/officeDocument/2006/relationships/image" Target="../media/image3.jpeg"/><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theme" Target="../theme/theme14.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5.xml"/><Relationship Id="rId13" Type="http://schemas.openxmlformats.org/officeDocument/2006/relationships/image" Target="../media/image3.jpeg"/><Relationship Id="rId3" Type="http://schemas.openxmlformats.org/officeDocument/2006/relationships/slideLayout" Target="../slideLayouts/slideLayout160.xml"/><Relationship Id="rId7" Type="http://schemas.openxmlformats.org/officeDocument/2006/relationships/slideLayout" Target="../slideLayouts/slideLayout164.xml"/><Relationship Id="rId12" Type="http://schemas.openxmlformats.org/officeDocument/2006/relationships/theme" Target="../theme/theme15.xml"/><Relationship Id="rId2" Type="http://schemas.openxmlformats.org/officeDocument/2006/relationships/slideLayout" Target="../slideLayouts/slideLayout159.xml"/><Relationship Id="rId1" Type="http://schemas.openxmlformats.org/officeDocument/2006/relationships/slideLayout" Target="../slideLayouts/slideLayout158.xml"/><Relationship Id="rId6" Type="http://schemas.openxmlformats.org/officeDocument/2006/relationships/slideLayout" Target="../slideLayouts/slideLayout163.xml"/><Relationship Id="rId11" Type="http://schemas.openxmlformats.org/officeDocument/2006/relationships/slideLayout" Target="../slideLayouts/slideLayout168.xml"/><Relationship Id="rId5" Type="http://schemas.openxmlformats.org/officeDocument/2006/relationships/slideLayout" Target="../slideLayouts/slideLayout162.xml"/><Relationship Id="rId10" Type="http://schemas.openxmlformats.org/officeDocument/2006/relationships/slideLayout" Target="../slideLayouts/slideLayout167.xml"/><Relationship Id="rId4" Type="http://schemas.openxmlformats.org/officeDocument/2006/relationships/slideLayout" Target="../slideLayouts/slideLayout161.xml"/><Relationship Id="rId9" Type="http://schemas.openxmlformats.org/officeDocument/2006/relationships/slideLayout" Target="../slideLayouts/slideLayout166.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6.xml"/><Relationship Id="rId3" Type="http://schemas.openxmlformats.org/officeDocument/2006/relationships/slideLayout" Target="../slideLayouts/slideLayout171.xml"/><Relationship Id="rId7" Type="http://schemas.openxmlformats.org/officeDocument/2006/relationships/slideLayout" Target="../slideLayouts/slideLayout175.xml"/><Relationship Id="rId12" Type="http://schemas.openxmlformats.org/officeDocument/2006/relationships/theme" Target="../theme/theme16.xml"/><Relationship Id="rId2" Type="http://schemas.openxmlformats.org/officeDocument/2006/relationships/slideLayout" Target="../slideLayouts/slideLayout170.xml"/><Relationship Id="rId1" Type="http://schemas.openxmlformats.org/officeDocument/2006/relationships/slideLayout" Target="../slideLayouts/slideLayout169.xml"/><Relationship Id="rId6" Type="http://schemas.openxmlformats.org/officeDocument/2006/relationships/slideLayout" Target="../slideLayouts/slideLayout174.xml"/><Relationship Id="rId11" Type="http://schemas.openxmlformats.org/officeDocument/2006/relationships/slideLayout" Target="../slideLayouts/slideLayout179.xml"/><Relationship Id="rId5" Type="http://schemas.openxmlformats.org/officeDocument/2006/relationships/slideLayout" Target="../slideLayouts/slideLayout173.xml"/><Relationship Id="rId10" Type="http://schemas.openxmlformats.org/officeDocument/2006/relationships/slideLayout" Target="../slideLayouts/slideLayout178.xml"/><Relationship Id="rId4" Type="http://schemas.openxmlformats.org/officeDocument/2006/relationships/slideLayout" Target="../slideLayouts/slideLayout172.xml"/><Relationship Id="rId9" Type="http://schemas.openxmlformats.org/officeDocument/2006/relationships/slideLayout" Target="../slideLayouts/slideLayout17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jpe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3.jpe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3.jpe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3.jpe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52"/>
          <p:cNvGrpSpPr>
            <a:grpSpLocks/>
          </p:cNvGrpSpPr>
          <p:nvPr userDrawn="1"/>
        </p:nvGrpSpPr>
        <p:grpSpPr bwMode="auto">
          <a:xfrm>
            <a:off x="0" y="0"/>
            <a:ext cx="9909175" cy="6858000"/>
            <a:chOff x="0" y="0"/>
            <a:chExt cx="6242" cy="4320"/>
          </a:xfrm>
        </p:grpSpPr>
        <p:sp>
          <p:nvSpPr>
            <p:cNvPr id="1031" name="Rectangle 1050"/>
            <p:cNvSpPr>
              <a:spLocks noChangeArrowheads="1"/>
            </p:cNvSpPr>
            <p:nvPr userDrawn="1"/>
          </p:nvSpPr>
          <p:spPr bwMode="auto">
            <a:xfrm>
              <a:off x="0" y="472"/>
              <a:ext cx="6242" cy="3848"/>
            </a:xfrm>
            <a:prstGeom prst="rect">
              <a:avLst/>
            </a:prstGeom>
            <a:solidFill>
              <a:srgbClr val="E7E8DC"/>
            </a:solidFill>
            <a:ln w="9525">
              <a:noFill/>
              <a:miter lim="800000"/>
              <a:headEnd/>
              <a:tailEnd/>
            </a:ln>
          </p:spPr>
          <p:txBody>
            <a:bodyPr wrap="none" anchor="ctr"/>
            <a:lstStyle/>
            <a:p>
              <a:endParaRPr lang="fr-FR"/>
            </a:p>
          </p:txBody>
        </p:sp>
        <p:sp>
          <p:nvSpPr>
            <p:cNvPr id="1032" name="Rectangle 1049"/>
            <p:cNvSpPr>
              <a:spLocks noChangeArrowheads="1"/>
            </p:cNvSpPr>
            <p:nvPr userDrawn="1"/>
          </p:nvSpPr>
          <p:spPr bwMode="auto">
            <a:xfrm>
              <a:off x="2" y="0"/>
              <a:ext cx="6240" cy="474"/>
            </a:xfrm>
            <a:prstGeom prst="rect">
              <a:avLst/>
            </a:prstGeom>
            <a:solidFill>
              <a:srgbClr val="86877D"/>
            </a:solidFill>
            <a:ln w="9525">
              <a:noFill/>
              <a:miter lim="800000"/>
              <a:headEnd/>
              <a:tailEnd/>
            </a:ln>
          </p:spPr>
          <p:txBody>
            <a:bodyPr wrap="none" anchor="ctr"/>
            <a:lstStyle/>
            <a:p>
              <a:endParaRPr lang="fr-FR"/>
            </a:p>
          </p:txBody>
        </p:sp>
      </p:grpSp>
      <p:sp>
        <p:nvSpPr>
          <p:cNvPr id="1027" name="Rectangle 2"/>
          <p:cNvSpPr>
            <a:spLocks noGrp="1" noChangeArrowheads="1"/>
          </p:cNvSpPr>
          <p:nvPr>
            <p:ph type="title"/>
          </p:nvPr>
        </p:nvSpPr>
        <p:spPr bwMode="auto">
          <a:xfrm>
            <a:off x="742950" y="165100"/>
            <a:ext cx="8420100" cy="739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028" name="Rectangle 3"/>
          <p:cNvSpPr>
            <a:spLocks noGrp="1" noChangeArrowheads="1"/>
          </p:cNvSpPr>
          <p:nvPr>
            <p:ph type="body" idx="1"/>
          </p:nvPr>
        </p:nvSpPr>
        <p:spPr bwMode="auto">
          <a:xfrm>
            <a:off x="742950" y="1082675"/>
            <a:ext cx="8420100" cy="5013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9" name="FormatShape" descr="PICNIC" hidden="1"/>
          <p:cNvSpPr>
            <a:spLocks noChangeArrowheads="1"/>
          </p:cNvSpPr>
          <p:nvPr/>
        </p:nvSpPr>
        <p:spPr bwMode="auto">
          <a:xfrm>
            <a:off x="-1169988" y="2374900"/>
            <a:ext cx="896938" cy="584200"/>
          </a:xfrm>
          <a:prstGeom prst="rect">
            <a:avLst/>
          </a:prstGeom>
          <a:noFill/>
          <a:ln w="38100" cmpd="dbl">
            <a:solidFill>
              <a:schemeClr val="tx2"/>
            </a:solidFill>
            <a:miter lim="800000"/>
            <a:headEnd/>
            <a:tailEnd/>
          </a:ln>
        </p:spPr>
        <p:txBody>
          <a:bodyPr wrap="none" anchor="ctr"/>
          <a:lstStyle/>
          <a:p>
            <a:pPr algn="ctr"/>
            <a:endParaRPr lang="en-US" sz="2400">
              <a:latin typeface="Garamond" pitchFamily="18" charset="0"/>
            </a:endParaRPr>
          </a:p>
        </p:txBody>
      </p:sp>
      <p:sp>
        <p:nvSpPr>
          <p:cNvPr id="2499613" name="Text Box 29"/>
          <p:cNvSpPr txBox="1">
            <a:spLocks noChangeArrowheads="1"/>
          </p:cNvSpPr>
          <p:nvPr userDrawn="1"/>
        </p:nvSpPr>
        <p:spPr bwMode="gray">
          <a:xfrm>
            <a:off x="742950" y="65532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chemeClr val="bg2"/>
                </a:solidFill>
                <a:latin typeface="Tahoma" pitchFamily="34" charset="0"/>
              </a:rPr>
              <a:t>OpinionWay</a:t>
            </a:r>
            <a:r>
              <a:rPr lang="fr-FR" sz="1000" dirty="0" smtClean="0">
                <a:solidFill>
                  <a:schemeClr val="bg2"/>
                </a:solidFill>
                <a:latin typeface="Tahoma" pitchFamily="34" charset="0"/>
              </a:rPr>
              <a:t> pour l’ASOCS- Image de l’industrie pharmaceutique auprès des syndicats	</a:t>
            </a:r>
            <a:r>
              <a:rPr lang="fr-FR" sz="1000" b="1" dirty="0" smtClean="0">
                <a:solidFill>
                  <a:schemeClr val="bg2"/>
                </a:solidFill>
                <a:latin typeface="Tahoma" pitchFamily="34" charset="0"/>
              </a:rPr>
              <a:t>page </a:t>
            </a:r>
            <a:fld id="{83FCD521-9DA3-4FD6-BF42-3708F440307F}" type="slidenum">
              <a:rPr lang="fr-FR" sz="1000" b="1" smtClean="0">
                <a:solidFill>
                  <a:schemeClr val="bg2"/>
                </a:solidFill>
                <a:latin typeface="Tahoma" pitchFamily="34" charset="0"/>
              </a:rPr>
              <a:pPr eaLnBrk="1" hangingPunct="1">
                <a:defRPr/>
              </a:pPr>
              <a:t>‹N°›</a:t>
            </a:fld>
            <a:endParaRPr lang="fr-FR" sz="1000" b="1" dirty="0"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896" r:id="rId1"/>
    <p:sldLayoutId id="2147491897" r:id="rId2"/>
    <p:sldLayoutId id="2147491898" r:id="rId3"/>
    <p:sldLayoutId id="2147491899" r:id="rId4"/>
    <p:sldLayoutId id="2147491900" r:id="rId5"/>
    <p:sldLayoutId id="2147491901" r:id="rId6"/>
    <p:sldLayoutId id="2147491902" r:id="rId7"/>
    <p:sldLayoutId id="2147491903" r:id="rId8"/>
    <p:sldLayoutId id="2147491904" r:id="rId9"/>
    <p:sldLayoutId id="2147491905" r:id="rId10"/>
    <p:sldLayoutId id="2147491906" r:id="rId11"/>
    <p:sldLayoutId id="2147491907" r:id="rId12"/>
  </p:sldLayoutIdLst>
  <p:timing>
    <p:tnLst>
      <p:par>
        <p:cTn id="1" dur="indefinite" restart="never" nodeType="tmRoot"/>
      </p:par>
    </p:tnLst>
  </p:timing>
  <p:hf sldNum="0" hdr="0" dt="0"/>
  <p:txStyles>
    <p:titleStyle>
      <a:lvl1pPr algn="l" rtl="0" eaLnBrk="0" fontAlgn="base" hangingPunct="0">
        <a:lnSpc>
          <a:spcPct val="85000"/>
        </a:lnSpc>
        <a:spcBef>
          <a:spcPct val="0"/>
        </a:spcBef>
        <a:spcAft>
          <a:spcPct val="0"/>
        </a:spcAft>
        <a:defRPr sz="2800">
          <a:solidFill>
            <a:schemeClr val="tx2"/>
          </a:solidFill>
          <a:latin typeface="+mj-lt"/>
          <a:ea typeface="+mj-ea"/>
          <a:cs typeface="+mj-cs"/>
        </a:defRPr>
      </a:lvl1pPr>
      <a:lvl2pPr algn="l" rtl="0" eaLnBrk="0" fontAlgn="base" hangingPunct="0">
        <a:lnSpc>
          <a:spcPct val="85000"/>
        </a:lnSpc>
        <a:spcBef>
          <a:spcPct val="0"/>
        </a:spcBef>
        <a:spcAft>
          <a:spcPct val="0"/>
        </a:spcAft>
        <a:defRPr sz="2800">
          <a:solidFill>
            <a:schemeClr val="tx2"/>
          </a:solidFill>
          <a:latin typeface="Tahoma" pitchFamily="34" charset="0"/>
          <a:cs typeface="Tahoma" pitchFamily="34" charset="0"/>
        </a:defRPr>
      </a:lvl2pPr>
      <a:lvl3pPr algn="l" rtl="0" eaLnBrk="0" fontAlgn="base" hangingPunct="0">
        <a:lnSpc>
          <a:spcPct val="85000"/>
        </a:lnSpc>
        <a:spcBef>
          <a:spcPct val="0"/>
        </a:spcBef>
        <a:spcAft>
          <a:spcPct val="0"/>
        </a:spcAft>
        <a:defRPr sz="2800">
          <a:solidFill>
            <a:schemeClr val="tx2"/>
          </a:solidFill>
          <a:latin typeface="Tahoma" pitchFamily="34" charset="0"/>
          <a:cs typeface="Tahoma" pitchFamily="34" charset="0"/>
        </a:defRPr>
      </a:lvl3pPr>
      <a:lvl4pPr algn="l" rtl="0" eaLnBrk="0" fontAlgn="base" hangingPunct="0">
        <a:lnSpc>
          <a:spcPct val="85000"/>
        </a:lnSpc>
        <a:spcBef>
          <a:spcPct val="0"/>
        </a:spcBef>
        <a:spcAft>
          <a:spcPct val="0"/>
        </a:spcAft>
        <a:defRPr sz="2800">
          <a:solidFill>
            <a:schemeClr val="tx2"/>
          </a:solidFill>
          <a:latin typeface="Tahoma" pitchFamily="34" charset="0"/>
          <a:cs typeface="Tahoma" pitchFamily="34" charset="0"/>
        </a:defRPr>
      </a:lvl4pPr>
      <a:lvl5pPr algn="l" rtl="0" eaLnBrk="0" fontAlgn="base" hangingPunct="0">
        <a:lnSpc>
          <a:spcPct val="85000"/>
        </a:lnSpc>
        <a:spcBef>
          <a:spcPct val="0"/>
        </a:spcBef>
        <a:spcAft>
          <a:spcPct val="0"/>
        </a:spcAft>
        <a:defRPr sz="2800">
          <a:solidFill>
            <a:schemeClr val="tx2"/>
          </a:solidFill>
          <a:latin typeface="Tahoma" pitchFamily="34" charset="0"/>
          <a:cs typeface="Tahoma" pitchFamily="34" charset="0"/>
        </a:defRPr>
      </a:lvl5pPr>
      <a:lvl6pPr marL="457200" algn="l" rtl="0" fontAlgn="base">
        <a:lnSpc>
          <a:spcPct val="85000"/>
        </a:lnSpc>
        <a:spcBef>
          <a:spcPct val="0"/>
        </a:spcBef>
        <a:spcAft>
          <a:spcPct val="0"/>
        </a:spcAft>
        <a:defRPr sz="2800">
          <a:solidFill>
            <a:schemeClr val="tx2"/>
          </a:solidFill>
          <a:latin typeface="Tahoma" pitchFamily="34" charset="0"/>
          <a:cs typeface="Tahoma" pitchFamily="34" charset="0"/>
        </a:defRPr>
      </a:lvl6pPr>
      <a:lvl7pPr marL="914400" algn="l" rtl="0" fontAlgn="base">
        <a:lnSpc>
          <a:spcPct val="85000"/>
        </a:lnSpc>
        <a:spcBef>
          <a:spcPct val="0"/>
        </a:spcBef>
        <a:spcAft>
          <a:spcPct val="0"/>
        </a:spcAft>
        <a:defRPr sz="2800">
          <a:solidFill>
            <a:schemeClr val="tx2"/>
          </a:solidFill>
          <a:latin typeface="Tahoma" pitchFamily="34" charset="0"/>
          <a:cs typeface="Tahoma" pitchFamily="34" charset="0"/>
        </a:defRPr>
      </a:lvl7pPr>
      <a:lvl8pPr marL="1371600" algn="l" rtl="0" fontAlgn="base">
        <a:lnSpc>
          <a:spcPct val="85000"/>
        </a:lnSpc>
        <a:spcBef>
          <a:spcPct val="0"/>
        </a:spcBef>
        <a:spcAft>
          <a:spcPct val="0"/>
        </a:spcAft>
        <a:defRPr sz="2800">
          <a:solidFill>
            <a:schemeClr val="tx2"/>
          </a:solidFill>
          <a:latin typeface="Tahoma" pitchFamily="34" charset="0"/>
          <a:cs typeface="Tahoma" pitchFamily="34" charset="0"/>
        </a:defRPr>
      </a:lvl8pPr>
      <a:lvl9pPr marL="1828800" algn="l" rtl="0" fontAlgn="base">
        <a:lnSpc>
          <a:spcPct val="85000"/>
        </a:lnSpc>
        <a:spcBef>
          <a:spcPct val="0"/>
        </a:spcBef>
        <a:spcAft>
          <a:spcPct val="0"/>
        </a:spcAft>
        <a:defRPr sz="2800">
          <a:solidFill>
            <a:schemeClr val="tx2"/>
          </a:solidFill>
          <a:latin typeface="Tahoma" pitchFamily="34" charset="0"/>
          <a:cs typeface="Tahom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92140" name="Group 12"/>
          <p:cNvGraphicFramePr>
            <a:graphicFrameLocks noGrp="1"/>
          </p:cNvGraphicFramePr>
          <p:nvPr/>
        </p:nvGraphicFramePr>
        <p:xfrm>
          <a:off x="1328738" y="3605213"/>
          <a:ext cx="8577262" cy="854075"/>
        </p:xfrm>
        <a:graphic>
          <a:graphicData uri="http://schemas.openxmlformats.org/drawingml/2006/table">
            <a:tbl>
              <a:tblPr/>
              <a:tblGrid>
                <a:gridCol w="85772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ahoma" pitchFamily="34" charset="0"/>
                          <a:cs typeface="Tahoma" pitchFamily="34" charset="0"/>
                        </a:rPr>
                        <a:t>Contexte &amp; objectifs</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rgbClr val="808080"/>
                </a:solidFill>
                <a:latin typeface="Tahoma" pitchFamily="34" charset="0"/>
              </a:rPr>
              <a:t>	</a:t>
            </a:r>
            <a:r>
              <a:rPr lang="en-US" sz="1000" b="1" smtClean="0">
                <a:solidFill>
                  <a:srgbClr val="808080"/>
                </a:solidFill>
                <a:latin typeface="Tahoma" pitchFamily="34" charset="0"/>
              </a:rPr>
              <a:t>page </a:t>
            </a:r>
            <a:fld id="{BF899571-50B7-413F-A9E0-A17D6C9AD8B6}" type="slidenum">
              <a:rPr lang="en-US" sz="1000" b="1" smtClean="0">
                <a:solidFill>
                  <a:srgbClr val="808080"/>
                </a:solidFill>
                <a:latin typeface="Tahoma" pitchFamily="34" charset="0"/>
              </a:rPr>
              <a:pPr eaLnBrk="1" hangingPunct="1">
                <a:defRPr/>
              </a:pPr>
              <a:t>‹N°›</a:t>
            </a:fld>
            <a:endParaRPr lang="en-US" sz="1000" b="1" smtClean="0">
              <a:solidFill>
                <a:srgbClr val="808080"/>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996" r:id="rId1"/>
    <p:sldLayoutId id="2147491997" r:id="rId2"/>
    <p:sldLayoutId id="2147491998" r:id="rId3"/>
    <p:sldLayoutId id="2147491999" r:id="rId4"/>
    <p:sldLayoutId id="2147492000" r:id="rId5"/>
    <p:sldLayoutId id="2147492001" r:id="rId6"/>
    <p:sldLayoutId id="2147492002" r:id="rId7"/>
    <p:sldLayoutId id="2147492003" r:id="rId8"/>
    <p:sldLayoutId id="2147492004" r:id="rId9"/>
    <p:sldLayoutId id="2147492005" r:id="rId10"/>
    <p:sldLayoutId id="2147492006"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userDrawn="1"/>
        </p:nvGrpSpPr>
        <p:grpSpPr bwMode="auto">
          <a:xfrm>
            <a:off x="0" y="0"/>
            <a:ext cx="9909175" cy="6858000"/>
            <a:chOff x="0" y="0"/>
            <a:chExt cx="6242" cy="4320"/>
          </a:xfrm>
        </p:grpSpPr>
        <p:sp>
          <p:nvSpPr>
            <p:cNvPr id="11271" name="Rectangle 3"/>
            <p:cNvSpPr>
              <a:spLocks noChangeArrowheads="1"/>
            </p:cNvSpPr>
            <p:nvPr userDrawn="1"/>
          </p:nvSpPr>
          <p:spPr bwMode="auto">
            <a:xfrm>
              <a:off x="0" y="472"/>
              <a:ext cx="6242" cy="3848"/>
            </a:xfrm>
            <a:prstGeom prst="rect">
              <a:avLst/>
            </a:prstGeom>
            <a:solidFill>
              <a:srgbClr val="E7E8DC"/>
            </a:solidFill>
            <a:ln w="9525">
              <a:noFill/>
              <a:miter lim="800000"/>
              <a:headEnd/>
              <a:tailEnd/>
            </a:ln>
          </p:spPr>
          <p:txBody>
            <a:bodyPr wrap="none" anchor="ctr"/>
            <a:lstStyle/>
            <a:p>
              <a:endParaRPr lang="fr-FR">
                <a:solidFill>
                  <a:srgbClr val="000000"/>
                </a:solidFill>
              </a:endParaRPr>
            </a:p>
          </p:txBody>
        </p:sp>
        <p:sp>
          <p:nvSpPr>
            <p:cNvPr id="11272" name="Rectangle 4"/>
            <p:cNvSpPr>
              <a:spLocks noChangeArrowheads="1"/>
            </p:cNvSpPr>
            <p:nvPr userDrawn="1"/>
          </p:nvSpPr>
          <p:spPr bwMode="auto">
            <a:xfrm>
              <a:off x="2" y="0"/>
              <a:ext cx="6240" cy="474"/>
            </a:xfrm>
            <a:prstGeom prst="rect">
              <a:avLst/>
            </a:prstGeom>
            <a:solidFill>
              <a:srgbClr val="86877D"/>
            </a:solidFill>
            <a:ln w="9525">
              <a:noFill/>
              <a:miter lim="800000"/>
              <a:headEnd/>
              <a:tailEnd/>
            </a:ln>
          </p:spPr>
          <p:txBody>
            <a:bodyPr wrap="none" anchor="ctr"/>
            <a:lstStyle/>
            <a:p>
              <a:endParaRPr lang="fr-FR">
                <a:solidFill>
                  <a:srgbClr val="000000"/>
                </a:solidFill>
              </a:endParaRPr>
            </a:p>
          </p:txBody>
        </p:sp>
      </p:grpSp>
      <p:sp>
        <p:nvSpPr>
          <p:cNvPr id="11267" name="Rectangle 5"/>
          <p:cNvSpPr>
            <a:spLocks noGrp="1" noChangeArrowheads="1"/>
          </p:cNvSpPr>
          <p:nvPr>
            <p:ph type="title"/>
          </p:nvPr>
        </p:nvSpPr>
        <p:spPr bwMode="auto">
          <a:xfrm>
            <a:off x="742950" y="165100"/>
            <a:ext cx="8420100" cy="739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1268" name="Rectangle 6"/>
          <p:cNvSpPr>
            <a:spLocks noGrp="1" noChangeArrowheads="1"/>
          </p:cNvSpPr>
          <p:nvPr>
            <p:ph type="body" idx="1"/>
          </p:nvPr>
        </p:nvSpPr>
        <p:spPr bwMode="auto">
          <a:xfrm>
            <a:off x="742950" y="1082675"/>
            <a:ext cx="8420100" cy="5013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1269" name="FormatShape" descr="PICNIC" hidden="1"/>
          <p:cNvSpPr>
            <a:spLocks noChangeArrowheads="1"/>
          </p:cNvSpPr>
          <p:nvPr/>
        </p:nvSpPr>
        <p:spPr bwMode="auto">
          <a:xfrm>
            <a:off x="-1169988" y="2374900"/>
            <a:ext cx="896938" cy="584200"/>
          </a:xfrm>
          <a:prstGeom prst="rect">
            <a:avLst/>
          </a:prstGeom>
          <a:noFill/>
          <a:ln w="38100" cmpd="dbl">
            <a:solidFill>
              <a:schemeClr val="tx2"/>
            </a:solidFill>
            <a:miter lim="800000"/>
            <a:headEnd/>
            <a:tailEnd/>
          </a:ln>
        </p:spPr>
        <p:txBody>
          <a:bodyPr wrap="none" anchor="ctr"/>
          <a:lstStyle/>
          <a:p>
            <a:pPr algn="ctr"/>
            <a:endParaRPr lang="en-US" sz="2400">
              <a:solidFill>
                <a:srgbClr val="000000"/>
              </a:solidFill>
              <a:latin typeface="Garamond" pitchFamily="18" charset="0"/>
            </a:endParaRPr>
          </a:p>
        </p:txBody>
      </p:sp>
      <p:sp>
        <p:nvSpPr>
          <p:cNvPr id="9" name="Text Box 29"/>
          <p:cNvSpPr txBox="1">
            <a:spLocks noChangeArrowheads="1"/>
          </p:cNvSpPr>
          <p:nvPr userDrawn="1"/>
        </p:nvSpPr>
        <p:spPr bwMode="gray">
          <a:xfrm>
            <a:off x="742950" y="6408738"/>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rgbClr val="777777"/>
                </a:solidFill>
                <a:latin typeface="Tahoma" pitchFamily="34" charset="0"/>
              </a:rPr>
              <a:t>OpinionWay</a:t>
            </a:r>
            <a:r>
              <a:rPr lang="fr-FR" sz="1000" dirty="0" smtClean="0">
                <a:solidFill>
                  <a:srgbClr val="777777"/>
                </a:solidFill>
                <a:latin typeface="Tahoma" pitchFamily="34" charset="0"/>
              </a:rPr>
              <a:t> pour l’ASOCS- Image de l’industrie pharmaceutique auprès des syndicats 	</a:t>
            </a:r>
            <a:r>
              <a:rPr lang="fr-FR" sz="1000" b="1" dirty="0" smtClean="0">
                <a:solidFill>
                  <a:srgbClr val="777777"/>
                </a:solidFill>
                <a:latin typeface="Tahoma" pitchFamily="34" charset="0"/>
              </a:rPr>
              <a:t>page </a:t>
            </a:r>
            <a:fld id="{7BA602E0-7FAA-422F-95CD-E43F6CA96C4E}" type="slidenum">
              <a:rPr lang="fr-FR" sz="1000" b="1" smtClean="0">
                <a:solidFill>
                  <a:srgbClr val="777777"/>
                </a:solidFill>
                <a:latin typeface="Tahoma" pitchFamily="34" charset="0"/>
              </a:rPr>
              <a:pPr eaLnBrk="1" hangingPunct="1">
                <a:defRPr/>
              </a:pPr>
              <a:t>‹N°›</a:t>
            </a:fld>
            <a:endParaRPr lang="fr-FR" sz="1000" b="1" dirty="0" smtClean="0">
              <a:solidFill>
                <a:srgbClr val="777777"/>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73" r:id="rId1"/>
    <p:sldLayoutId id="2147492007" r:id="rId2"/>
    <p:sldLayoutId id="2147492008" r:id="rId3"/>
    <p:sldLayoutId id="2147492009" r:id="rId4"/>
    <p:sldLayoutId id="2147492010" r:id="rId5"/>
    <p:sldLayoutId id="2147492011" r:id="rId6"/>
    <p:sldLayoutId id="2147492012" r:id="rId7"/>
    <p:sldLayoutId id="2147492013" r:id="rId8"/>
    <p:sldLayoutId id="2147492014" r:id="rId9"/>
    <p:sldLayoutId id="2147492015" r:id="rId10"/>
    <p:sldLayoutId id="2147492016" r:id="rId11"/>
    <p:sldLayoutId id="2147492017" r:id="rId12"/>
  </p:sldLayoutIdLst>
  <p:timing>
    <p:tnLst>
      <p:par>
        <p:cTn id="1" dur="indefinite" restart="never" nodeType="tmRoot"/>
      </p:par>
    </p:tnLst>
  </p:timing>
  <p:hf sldNum="0" hdr="0" dt="0"/>
  <p:txStyles>
    <p:titleStyle>
      <a:lvl1pPr algn="l" rtl="0" eaLnBrk="0" fontAlgn="base" hangingPunct="0">
        <a:lnSpc>
          <a:spcPct val="85000"/>
        </a:lnSpc>
        <a:spcBef>
          <a:spcPct val="0"/>
        </a:spcBef>
        <a:spcAft>
          <a:spcPct val="0"/>
        </a:spcAft>
        <a:defRPr sz="2800">
          <a:solidFill>
            <a:schemeClr val="tx2"/>
          </a:solidFill>
          <a:latin typeface="+mj-lt"/>
          <a:ea typeface="+mj-ea"/>
          <a:cs typeface="+mj-cs"/>
        </a:defRPr>
      </a:lvl1pPr>
      <a:lvl2pPr algn="l" rtl="0" eaLnBrk="0" fontAlgn="base" hangingPunct="0">
        <a:lnSpc>
          <a:spcPct val="85000"/>
        </a:lnSpc>
        <a:spcBef>
          <a:spcPct val="0"/>
        </a:spcBef>
        <a:spcAft>
          <a:spcPct val="0"/>
        </a:spcAft>
        <a:defRPr sz="2800">
          <a:solidFill>
            <a:schemeClr val="tx2"/>
          </a:solidFill>
          <a:latin typeface="Tahoma" pitchFamily="34" charset="0"/>
          <a:cs typeface="Arial" charset="0"/>
        </a:defRPr>
      </a:lvl2pPr>
      <a:lvl3pPr algn="l" rtl="0" eaLnBrk="0" fontAlgn="base" hangingPunct="0">
        <a:lnSpc>
          <a:spcPct val="85000"/>
        </a:lnSpc>
        <a:spcBef>
          <a:spcPct val="0"/>
        </a:spcBef>
        <a:spcAft>
          <a:spcPct val="0"/>
        </a:spcAft>
        <a:defRPr sz="2800">
          <a:solidFill>
            <a:schemeClr val="tx2"/>
          </a:solidFill>
          <a:latin typeface="Tahoma" pitchFamily="34" charset="0"/>
          <a:cs typeface="Arial" charset="0"/>
        </a:defRPr>
      </a:lvl3pPr>
      <a:lvl4pPr algn="l" rtl="0" eaLnBrk="0" fontAlgn="base" hangingPunct="0">
        <a:lnSpc>
          <a:spcPct val="85000"/>
        </a:lnSpc>
        <a:spcBef>
          <a:spcPct val="0"/>
        </a:spcBef>
        <a:spcAft>
          <a:spcPct val="0"/>
        </a:spcAft>
        <a:defRPr sz="2800">
          <a:solidFill>
            <a:schemeClr val="tx2"/>
          </a:solidFill>
          <a:latin typeface="Tahoma" pitchFamily="34" charset="0"/>
          <a:cs typeface="Arial" charset="0"/>
        </a:defRPr>
      </a:lvl4pPr>
      <a:lvl5pPr algn="l" rtl="0" eaLnBrk="0" fontAlgn="base" hangingPunct="0">
        <a:lnSpc>
          <a:spcPct val="85000"/>
        </a:lnSpc>
        <a:spcBef>
          <a:spcPct val="0"/>
        </a:spcBef>
        <a:spcAft>
          <a:spcPct val="0"/>
        </a:spcAft>
        <a:defRPr sz="2800">
          <a:solidFill>
            <a:schemeClr val="tx2"/>
          </a:solidFill>
          <a:latin typeface="Tahoma" pitchFamily="34" charset="0"/>
          <a:cs typeface="Arial" charset="0"/>
        </a:defRPr>
      </a:lvl5pPr>
      <a:lvl6pPr marL="457200" algn="l" rtl="0" fontAlgn="base">
        <a:lnSpc>
          <a:spcPct val="85000"/>
        </a:lnSpc>
        <a:spcBef>
          <a:spcPct val="0"/>
        </a:spcBef>
        <a:spcAft>
          <a:spcPct val="0"/>
        </a:spcAft>
        <a:defRPr sz="2800">
          <a:solidFill>
            <a:schemeClr val="tx2"/>
          </a:solidFill>
          <a:latin typeface="Tahoma" pitchFamily="34" charset="0"/>
          <a:cs typeface="Arial" charset="0"/>
        </a:defRPr>
      </a:lvl6pPr>
      <a:lvl7pPr marL="914400" algn="l" rtl="0" fontAlgn="base">
        <a:lnSpc>
          <a:spcPct val="85000"/>
        </a:lnSpc>
        <a:spcBef>
          <a:spcPct val="0"/>
        </a:spcBef>
        <a:spcAft>
          <a:spcPct val="0"/>
        </a:spcAft>
        <a:defRPr sz="2800">
          <a:solidFill>
            <a:schemeClr val="tx2"/>
          </a:solidFill>
          <a:latin typeface="Tahoma" pitchFamily="34" charset="0"/>
          <a:cs typeface="Arial" charset="0"/>
        </a:defRPr>
      </a:lvl7pPr>
      <a:lvl8pPr marL="1371600" algn="l" rtl="0" fontAlgn="base">
        <a:lnSpc>
          <a:spcPct val="85000"/>
        </a:lnSpc>
        <a:spcBef>
          <a:spcPct val="0"/>
        </a:spcBef>
        <a:spcAft>
          <a:spcPct val="0"/>
        </a:spcAft>
        <a:defRPr sz="2800">
          <a:solidFill>
            <a:schemeClr val="tx2"/>
          </a:solidFill>
          <a:latin typeface="Tahoma" pitchFamily="34" charset="0"/>
          <a:cs typeface="Arial" charset="0"/>
        </a:defRPr>
      </a:lvl8pPr>
      <a:lvl9pPr marL="1828800" algn="l" rtl="0" fontAlgn="base">
        <a:lnSpc>
          <a:spcPct val="85000"/>
        </a:lnSpc>
        <a:spcBef>
          <a:spcPct val="0"/>
        </a:spcBef>
        <a:spcAft>
          <a:spcPct val="0"/>
        </a:spcAft>
        <a:defRPr sz="28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92140" name="Group 12"/>
          <p:cNvGraphicFramePr>
            <a:graphicFrameLocks noGrp="1"/>
          </p:cNvGraphicFramePr>
          <p:nvPr/>
        </p:nvGraphicFramePr>
        <p:xfrm>
          <a:off x="1328738" y="3605213"/>
          <a:ext cx="8577262" cy="854075"/>
        </p:xfrm>
        <a:graphic>
          <a:graphicData uri="http://schemas.openxmlformats.org/drawingml/2006/table">
            <a:tbl>
              <a:tblPr/>
              <a:tblGrid>
                <a:gridCol w="85772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ahoma" pitchFamily="34" charset="0"/>
                          <a:cs typeface="Tahoma" pitchFamily="34" charset="0"/>
                        </a:rPr>
                        <a:t>Contexte &amp; objectifs</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rgbClr val="808080"/>
                </a:solidFill>
                <a:latin typeface="Tahoma" pitchFamily="34" charset="0"/>
              </a:rPr>
              <a:t>	</a:t>
            </a:r>
            <a:r>
              <a:rPr lang="en-US" sz="1000" b="1" smtClean="0">
                <a:solidFill>
                  <a:srgbClr val="808080"/>
                </a:solidFill>
                <a:latin typeface="Tahoma" pitchFamily="34" charset="0"/>
              </a:rPr>
              <a:t>page </a:t>
            </a:r>
            <a:fld id="{E083460C-9438-448E-9F7A-2B4372DF1113}" type="slidenum">
              <a:rPr lang="en-US" sz="1000" b="1" smtClean="0">
                <a:solidFill>
                  <a:srgbClr val="808080"/>
                </a:solidFill>
                <a:latin typeface="Tahoma" pitchFamily="34" charset="0"/>
              </a:rPr>
              <a:pPr eaLnBrk="1" hangingPunct="1">
                <a:defRPr/>
              </a:pPr>
              <a:t>‹N°›</a:t>
            </a:fld>
            <a:endParaRPr lang="en-US" sz="1000" b="1" smtClean="0">
              <a:solidFill>
                <a:srgbClr val="808080"/>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18" r:id="rId1"/>
    <p:sldLayoutId id="2147492019" r:id="rId2"/>
    <p:sldLayoutId id="2147492020" r:id="rId3"/>
    <p:sldLayoutId id="2147492021" r:id="rId4"/>
    <p:sldLayoutId id="2147492022" r:id="rId5"/>
    <p:sldLayoutId id="2147492023" r:id="rId6"/>
    <p:sldLayoutId id="2147492024" r:id="rId7"/>
    <p:sldLayoutId id="2147492025" r:id="rId8"/>
    <p:sldLayoutId id="2147492026" r:id="rId9"/>
    <p:sldLayoutId id="2147492027" r:id="rId10"/>
    <p:sldLayoutId id="2147492028"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92140" name="Group 12"/>
          <p:cNvGraphicFramePr>
            <a:graphicFrameLocks noGrp="1"/>
          </p:cNvGraphicFramePr>
          <p:nvPr/>
        </p:nvGraphicFramePr>
        <p:xfrm>
          <a:off x="1328738" y="3605213"/>
          <a:ext cx="8577262" cy="854075"/>
        </p:xfrm>
        <a:graphic>
          <a:graphicData uri="http://schemas.openxmlformats.org/drawingml/2006/table">
            <a:tbl>
              <a:tblPr/>
              <a:tblGrid>
                <a:gridCol w="85772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ahoma" pitchFamily="34" charset="0"/>
                          <a:cs typeface="Tahoma" pitchFamily="34" charset="0"/>
                        </a:rPr>
                        <a:t>Contexte &amp; objectifs</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rgbClr val="808080"/>
                </a:solidFill>
                <a:latin typeface="Tahoma" pitchFamily="34" charset="0"/>
              </a:rPr>
              <a:t>	</a:t>
            </a:r>
            <a:r>
              <a:rPr lang="en-US" sz="1000" b="1" smtClean="0">
                <a:solidFill>
                  <a:srgbClr val="808080"/>
                </a:solidFill>
                <a:latin typeface="Tahoma" pitchFamily="34" charset="0"/>
              </a:rPr>
              <a:t>page </a:t>
            </a:r>
            <a:fld id="{2DFCBAFA-3292-4966-8184-7CA793DBC637}" type="slidenum">
              <a:rPr lang="en-US" sz="1000" b="1" smtClean="0">
                <a:solidFill>
                  <a:srgbClr val="808080"/>
                </a:solidFill>
                <a:latin typeface="Tahoma" pitchFamily="34" charset="0"/>
              </a:rPr>
              <a:pPr eaLnBrk="1" hangingPunct="1">
                <a:defRPr/>
              </a:pPr>
              <a:t>‹N°›</a:t>
            </a:fld>
            <a:endParaRPr lang="en-US" sz="1000" b="1" smtClean="0">
              <a:solidFill>
                <a:srgbClr val="808080"/>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29" r:id="rId1"/>
    <p:sldLayoutId id="2147492030" r:id="rId2"/>
    <p:sldLayoutId id="2147492031" r:id="rId3"/>
    <p:sldLayoutId id="2147492032" r:id="rId4"/>
    <p:sldLayoutId id="2147492033" r:id="rId5"/>
    <p:sldLayoutId id="2147492034" r:id="rId6"/>
    <p:sldLayoutId id="2147492035" r:id="rId7"/>
    <p:sldLayoutId id="2147492036" r:id="rId8"/>
    <p:sldLayoutId id="2147492037" r:id="rId9"/>
    <p:sldLayoutId id="2147492038" r:id="rId10"/>
    <p:sldLayoutId id="2147492039"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92140" name="Group 12"/>
          <p:cNvGraphicFramePr>
            <a:graphicFrameLocks noGrp="1"/>
          </p:cNvGraphicFramePr>
          <p:nvPr/>
        </p:nvGraphicFramePr>
        <p:xfrm>
          <a:off x="1328738" y="3605213"/>
          <a:ext cx="8577262" cy="854075"/>
        </p:xfrm>
        <a:graphic>
          <a:graphicData uri="http://schemas.openxmlformats.org/drawingml/2006/table">
            <a:tbl>
              <a:tblPr/>
              <a:tblGrid>
                <a:gridCol w="85772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ahoma" pitchFamily="34" charset="0"/>
                          <a:cs typeface="Tahoma" pitchFamily="34" charset="0"/>
                        </a:rPr>
                        <a:t>Contexte &amp; objectifs</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rgbClr val="808080"/>
                </a:solidFill>
                <a:latin typeface="Tahoma" pitchFamily="34" charset="0"/>
              </a:rPr>
              <a:t>	</a:t>
            </a:r>
            <a:r>
              <a:rPr lang="en-US" sz="1000" b="1" smtClean="0">
                <a:solidFill>
                  <a:srgbClr val="808080"/>
                </a:solidFill>
                <a:latin typeface="Tahoma" pitchFamily="34" charset="0"/>
              </a:rPr>
              <a:t>page </a:t>
            </a:r>
            <a:fld id="{2220F7AE-5570-40E7-B566-FD725104B87C}" type="slidenum">
              <a:rPr lang="en-US" sz="1000" b="1" smtClean="0">
                <a:solidFill>
                  <a:srgbClr val="808080"/>
                </a:solidFill>
                <a:latin typeface="Tahoma" pitchFamily="34" charset="0"/>
              </a:rPr>
              <a:pPr eaLnBrk="1" hangingPunct="1">
                <a:defRPr/>
              </a:pPr>
              <a:t>‹N°›</a:t>
            </a:fld>
            <a:endParaRPr lang="en-US" sz="1000" b="1" smtClean="0">
              <a:solidFill>
                <a:srgbClr val="808080"/>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40" r:id="rId1"/>
    <p:sldLayoutId id="2147492041" r:id="rId2"/>
    <p:sldLayoutId id="2147492042" r:id="rId3"/>
    <p:sldLayoutId id="2147492043" r:id="rId4"/>
    <p:sldLayoutId id="2147492044" r:id="rId5"/>
    <p:sldLayoutId id="2147492045" r:id="rId6"/>
    <p:sldLayoutId id="2147492046" r:id="rId7"/>
    <p:sldLayoutId id="2147492047" r:id="rId8"/>
    <p:sldLayoutId id="2147492048" r:id="rId9"/>
    <p:sldLayoutId id="2147492049" r:id="rId10"/>
    <p:sldLayoutId id="2147492050"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92140" name="Group 12"/>
          <p:cNvGraphicFramePr>
            <a:graphicFrameLocks noGrp="1"/>
          </p:cNvGraphicFramePr>
          <p:nvPr/>
        </p:nvGraphicFramePr>
        <p:xfrm>
          <a:off x="1328738" y="3605213"/>
          <a:ext cx="8577262" cy="854075"/>
        </p:xfrm>
        <a:graphic>
          <a:graphicData uri="http://schemas.openxmlformats.org/drawingml/2006/table">
            <a:tbl>
              <a:tblPr/>
              <a:tblGrid>
                <a:gridCol w="85772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ahoma" pitchFamily="34" charset="0"/>
                          <a:cs typeface="Tahoma" pitchFamily="34" charset="0"/>
                        </a:rPr>
                        <a:t>Contexte &amp; objectifs</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rgbClr val="808080"/>
                </a:solidFill>
                <a:latin typeface="Tahoma" pitchFamily="34" charset="0"/>
              </a:rPr>
              <a:t>	</a:t>
            </a:r>
            <a:r>
              <a:rPr lang="en-US" sz="1000" b="1" smtClean="0">
                <a:solidFill>
                  <a:srgbClr val="808080"/>
                </a:solidFill>
                <a:latin typeface="Tahoma" pitchFamily="34" charset="0"/>
              </a:rPr>
              <a:t>page </a:t>
            </a:r>
            <a:fld id="{1F60437F-3C59-4053-8A60-9F37DE34EAB0}" type="slidenum">
              <a:rPr lang="en-US" sz="1000" b="1" smtClean="0">
                <a:solidFill>
                  <a:srgbClr val="808080"/>
                </a:solidFill>
                <a:latin typeface="Tahoma" pitchFamily="34" charset="0"/>
              </a:rPr>
              <a:pPr eaLnBrk="1" hangingPunct="1">
                <a:defRPr/>
              </a:pPr>
              <a:t>‹N°›</a:t>
            </a:fld>
            <a:endParaRPr lang="en-US" sz="1000" b="1" smtClean="0">
              <a:solidFill>
                <a:srgbClr val="808080"/>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51" r:id="rId1"/>
    <p:sldLayoutId id="2147492052" r:id="rId2"/>
    <p:sldLayoutId id="2147492053" r:id="rId3"/>
    <p:sldLayoutId id="2147492054" r:id="rId4"/>
    <p:sldLayoutId id="2147492055" r:id="rId5"/>
    <p:sldLayoutId id="2147492056" r:id="rId6"/>
    <p:sldLayoutId id="2147492057" r:id="rId7"/>
    <p:sldLayoutId id="2147492058" r:id="rId8"/>
    <p:sldLayoutId id="2147492059" r:id="rId9"/>
    <p:sldLayoutId id="2147492060" r:id="rId10"/>
    <p:sldLayoutId id="2147492061"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386" name="Group 2"/>
          <p:cNvGrpSpPr>
            <a:grpSpLocks/>
          </p:cNvGrpSpPr>
          <p:nvPr userDrawn="1"/>
        </p:nvGrpSpPr>
        <p:grpSpPr bwMode="auto">
          <a:xfrm>
            <a:off x="0" y="0"/>
            <a:ext cx="9909175" cy="6858000"/>
            <a:chOff x="0" y="0"/>
            <a:chExt cx="6242" cy="4320"/>
          </a:xfrm>
        </p:grpSpPr>
        <p:sp>
          <p:nvSpPr>
            <p:cNvPr id="16391" name="Rectangle 3"/>
            <p:cNvSpPr>
              <a:spLocks noChangeArrowheads="1"/>
            </p:cNvSpPr>
            <p:nvPr userDrawn="1"/>
          </p:nvSpPr>
          <p:spPr bwMode="auto">
            <a:xfrm>
              <a:off x="0" y="472"/>
              <a:ext cx="6242" cy="3848"/>
            </a:xfrm>
            <a:prstGeom prst="rect">
              <a:avLst/>
            </a:prstGeom>
            <a:solidFill>
              <a:srgbClr val="E7E8DC"/>
            </a:solidFill>
            <a:ln w="9525">
              <a:noFill/>
              <a:miter lim="800000"/>
              <a:headEnd/>
              <a:tailEnd/>
            </a:ln>
          </p:spPr>
          <p:txBody>
            <a:bodyPr wrap="none" anchor="ctr"/>
            <a:lstStyle/>
            <a:p>
              <a:endParaRPr lang="fr-FR">
                <a:solidFill>
                  <a:srgbClr val="000000"/>
                </a:solidFill>
              </a:endParaRPr>
            </a:p>
          </p:txBody>
        </p:sp>
        <p:sp>
          <p:nvSpPr>
            <p:cNvPr id="16392" name="Rectangle 4"/>
            <p:cNvSpPr>
              <a:spLocks noChangeArrowheads="1"/>
            </p:cNvSpPr>
            <p:nvPr userDrawn="1"/>
          </p:nvSpPr>
          <p:spPr bwMode="auto">
            <a:xfrm>
              <a:off x="2" y="0"/>
              <a:ext cx="6240" cy="474"/>
            </a:xfrm>
            <a:prstGeom prst="rect">
              <a:avLst/>
            </a:prstGeom>
            <a:solidFill>
              <a:srgbClr val="86877D"/>
            </a:solidFill>
            <a:ln w="9525">
              <a:noFill/>
              <a:miter lim="800000"/>
              <a:headEnd/>
              <a:tailEnd/>
            </a:ln>
          </p:spPr>
          <p:txBody>
            <a:bodyPr wrap="none" anchor="ctr"/>
            <a:lstStyle/>
            <a:p>
              <a:endParaRPr lang="fr-FR">
                <a:solidFill>
                  <a:srgbClr val="000000"/>
                </a:solidFill>
              </a:endParaRPr>
            </a:p>
          </p:txBody>
        </p:sp>
      </p:grpSp>
      <p:sp>
        <p:nvSpPr>
          <p:cNvPr id="16387" name="Rectangle 5"/>
          <p:cNvSpPr>
            <a:spLocks noGrp="1" noChangeArrowheads="1"/>
          </p:cNvSpPr>
          <p:nvPr>
            <p:ph type="title"/>
          </p:nvPr>
        </p:nvSpPr>
        <p:spPr bwMode="auto">
          <a:xfrm>
            <a:off x="742950" y="165100"/>
            <a:ext cx="8420100" cy="739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16388" name="Rectangle 6"/>
          <p:cNvSpPr>
            <a:spLocks noGrp="1" noChangeArrowheads="1"/>
          </p:cNvSpPr>
          <p:nvPr>
            <p:ph type="body" idx="1"/>
          </p:nvPr>
        </p:nvSpPr>
        <p:spPr bwMode="auto">
          <a:xfrm>
            <a:off x="742950" y="1082675"/>
            <a:ext cx="8420100" cy="5013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6389" name="FormatShape" descr="PICNIC" hidden="1"/>
          <p:cNvSpPr>
            <a:spLocks noChangeArrowheads="1"/>
          </p:cNvSpPr>
          <p:nvPr/>
        </p:nvSpPr>
        <p:spPr bwMode="auto">
          <a:xfrm>
            <a:off x="-1169988" y="2374900"/>
            <a:ext cx="896938" cy="584200"/>
          </a:xfrm>
          <a:prstGeom prst="rect">
            <a:avLst/>
          </a:prstGeom>
          <a:noFill/>
          <a:ln w="38100" cmpd="dbl">
            <a:solidFill>
              <a:schemeClr val="tx2"/>
            </a:solidFill>
            <a:miter lim="800000"/>
            <a:headEnd/>
            <a:tailEnd/>
          </a:ln>
        </p:spPr>
        <p:txBody>
          <a:bodyPr wrap="none" anchor="ctr"/>
          <a:lstStyle/>
          <a:p>
            <a:pPr algn="ctr"/>
            <a:endParaRPr lang="en-US" sz="2400">
              <a:solidFill>
                <a:srgbClr val="000000"/>
              </a:solidFill>
              <a:latin typeface="Garamond" pitchFamily="18" charset="0"/>
            </a:endParaRPr>
          </a:p>
        </p:txBody>
      </p:sp>
      <p:sp>
        <p:nvSpPr>
          <p:cNvPr id="9" name="Text Box 29"/>
          <p:cNvSpPr txBox="1">
            <a:spLocks noChangeArrowheads="1"/>
          </p:cNvSpPr>
          <p:nvPr userDrawn="1"/>
        </p:nvSpPr>
        <p:spPr bwMode="gray">
          <a:xfrm>
            <a:off x="742950" y="6408738"/>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rgbClr val="777777"/>
                </a:solidFill>
                <a:latin typeface="Tahoma" pitchFamily="34" charset="0"/>
              </a:rPr>
              <a:t>OpinionWay</a:t>
            </a:r>
            <a:r>
              <a:rPr lang="fr-FR" sz="1000" dirty="0" smtClean="0">
                <a:solidFill>
                  <a:srgbClr val="777777"/>
                </a:solidFill>
                <a:latin typeface="Tahoma" pitchFamily="34" charset="0"/>
              </a:rPr>
              <a:t> pour l’ASOCS- Image de l’industrie pharmaceutique auprès des syndicats 	</a:t>
            </a:r>
            <a:r>
              <a:rPr lang="fr-FR" sz="1000" b="1" dirty="0" smtClean="0">
                <a:solidFill>
                  <a:srgbClr val="777777"/>
                </a:solidFill>
                <a:latin typeface="Tahoma" pitchFamily="34" charset="0"/>
              </a:rPr>
              <a:t>page </a:t>
            </a:r>
            <a:fld id="{D37C0C3C-E392-4708-B88E-47651F7924A3}" type="slidenum">
              <a:rPr lang="fr-FR" sz="1000" b="1" smtClean="0">
                <a:solidFill>
                  <a:srgbClr val="777777"/>
                </a:solidFill>
                <a:latin typeface="Tahoma" pitchFamily="34" charset="0"/>
              </a:rPr>
              <a:pPr eaLnBrk="1" hangingPunct="1">
                <a:defRPr/>
              </a:pPr>
              <a:t>‹N°›</a:t>
            </a:fld>
            <a:endParaRPr lang="fr-FR" sz="1000" b="1" dirty="0" smtClean="0">
              <a:solidFill>
                <a:srgbClr val="777777"/>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74" r:id="rId1"/>
    <p:sldLayoutId id="2147492062" r:id="rId2"/>
    <p:sldLayoutId id="2147492063" r:id="rId3"/>
    <p:sldLayoutId id="2147492064" r:id="rId4"/>
    <p:sldLayoutId id="2147492065" r:id="rId5"/>
    <p:sldLayoutId id="2147492066" r:id="rId6"/>
    <p:sldLayoutId id="2147492067" r:id="rId7"/>
    <p:sldLayoutId id="2147492068" r:id="rId8"/>
    <p:sldLayoutId id="2147492069" r:id="rId9"/>
    <p:sldLayoutId id="2147492070" r:id="rId10"/>
    <p:sldLayoutId id="2147492071" r:id="rId11"/>
  </p:sldLayoutIdLst>
  <p:timing>
    <p:tnLst>
      <p:par>
        <p:cTn id="1" dur="indefinite" restart="never" nodeType="tmRoot"/>
      </p:par>
    </p:tnLst>
  </p:timing>
  <p:hf sldNum="0" hdr="0" dt="0"/>
  <p:txStyles>
    <p:titleStyle>
      <a:lvl1pPr algn="l" rtl="0" eaLnBrk="0" fontAlgn="base" hangingPunct="0">
        <a:lnSpc>
          <a:spcPct val="85000"/>
        </a:lnSpc>
        <a:spcBef>
          <a:spcPct val="0"/>
        </a:spcBef>
        <a:spcAft>
          <a:spcPct val="0"/>
        </a:spcAft>
        <a:defRPr sz="2800">
          <a:solidFill>
            <a:schemeClr val="tx2"/>
          </a:solidFill>
          <a:latin typeface="+mj-lt"/>
          <a:ea typeface="+mj-ea"/>
          <a:cs typeface="+mj-cs"/>
        </a:defRPr>
      </a:lvl1pPr>
      <a:lvl2pPr algn="l" rtl="0" eaLnBrk="0" fontAlgn="base" hangingPunct="0">
        <a:lnSpc>
          <a:spcPct val="85000"/>
        </a:lnSpc>
        <a:spcBef>
          <a:spcPct val="0"/>
        </a:spcBef>
        <a:spcAft>
          <a:spcPct val="0"/>
        </a:spcAft>
        <a:defRPr sz="2800">
          <a:solidFill>
            <a:schemeClr val="tx2"/>
          </a:solidFill>
          <a:latin typeface="Tahoma" pitchFamily="34" charset="0"/>
          <a:cs typeface="Arial" charset="0"/>
        </a:defRPr>
      </a:lvl2pPr>
      <a:lvl3pPr algn="l" rtl="0" eaLnBrk="0" fontAlgn="base" hangingPunct="0">
        <a:lnSpc>
          <a:spcPct val="85000"/>
        </a:lnSpc>
        <a:spcBef>
          <a:spcPct val="0"/>
        </a:spcBef>
        <a:spcAft>
          <a:spcPct val="0"/>
        </a:spcAft>
        <a:defRPr sz="2800">
          <a:solidFill>
            <a:schemeClr val="tx2"/>
          </a:solidFill>
          <a:latin typeface="Tahoma" pitchFamily="34" charset="0"/>
          <a:cs typeface="Arial" charset="0"/>
        </a:defRPr>
      </a:lvl3pPr>
      <a:lvl4pPr algn="l" rtl="0" eaLnBrk="0" fontAlgn="base" hangingPunct="0">
        <a:lnSpc>
          <a:spcPct val="85000"/>
        </a:lnSpc>
        <a:spcBef>
          <a:spcPct val="0"/>
        </a:spcBef>
        <a:spcAft>
          <a:spcPct val="0"/>
        </a:spcAft>
        <a:defRPr sz="2800">
          <a:solidFill>
            <a:schemeClr val="tx2"/>
          </a:solidFill>
          <a:latin typeface="Tahoma" pitchFamily="34" charset="0"/>
          <a:cs typeface="Arial" charset="0"/>
        </a:defRPr>
      </a:lvl4pPr>
      <a:lvl5pPr algn="l" rtl="0" eaLnBrk="0" fontAlgn="base" hangingPunct="0">
        <a:lnSpc>
          <a:spcPct val="85000"/>
        </a:lnSpc>
        <a:spcBef>
          <a:spcPct val="0"/>
        </a:spcBef>
        <a:spcAft>
          <a:spcPct val="0"/>
        </a:spcAft>
        <a:defRPr sz="2800">
          <a:solidFill>
            <a:schemeClr val="tx2"/>
          </a:solidFill>
          <a:latin typeface="Tahoma" pitchFamily="34" charset="0"/>
          <a:cs typeface="Arial" charset="0"/>
        </a:defRPr>
      </a:lvl5pPr>
      <a:lvl6pPr marL="457200" algn="l" rtl="0" fontAlgn="base">
        <a:lnSpc>
          <a:spcPct val="85000"/>
        </a:lnSpc>
        <a:spcBef>
          <a:spcPct val="0"/>
        </a:spcBef>
        <a:spcAft>
          <a:spcPct val="0"/>
        </a:spcAft>
        <a:defRPr sz="2800">
          <a:solidFill>
            <a:schemeClr val="tx2"/>
          </a:solidFill>
          <a:latin typeface="Tahoma" pitchFamily="34" charset="0"/>
          <a:cs typeface="Arial" charset="0"/>
        </a:defRPr>
      </a:lvl6pPr>
      <a:lvl7pPr marL="914400" algn="l" rtl="0" fontAlgn="base">
        <a:lnSpc>
          <a:spcPct val="85000"/>
        </a:lnSpc>
        <a:spcBef>
          <a:spcPct val="0"/>
        </a:spcBef>
        <a:spcAft>
          <a:spcPct val="0"/>
        </a:spcAft>
        <a:defRPr sz="2800">
          <a:solidFill>
            <a:schemeClr val="tx2"/>
          </a:solidFill>
          <a:latin typeface="Tahoma" pitchFamily="34" charset="0"/>
          <a:cs typeface="Arial" charset="0"/>
        </a:defRPr>
      </a:lvl7pPr>
      <a:lvl8pPr marL="1371600" algn="l" rtl="0" fontAlgn="base">
        <a:lnSpc>
          <a:spcPct val="85000"/>
        </a:lnSpc>
        <a:spcBef>
          <a:spcPct val="0"/>
        </a:spcBef>
        <a:spcAft>
          <a:spcPct val="0"/>
        </a:spcAft>
        <a:defRPr sz="2800">
          <a:solidFill>
            <a:schemeClr val="tx2"/>
          </a:solidFill>
          <a:latin typeface="Tahoma" pitchFamily="34" charset="0"/>
          <a:cs typeface="Arial" charset="0"/>
        </a:defRPr>
      </a:lvl8pPr>
      <a:lvl9pPr marL="1828800" algn="l" rtl="0" fontAlgn="base">
        <a:lnSpc>
          <a:spcPct val="85000"/>
        </a:lnSpc>
        <a:spcBef>
          <a:spcPct val="0"/>
        </a:spcBef>
        <a:spcAft>
          <a:spcPct val="0"/>
        </a:spcAft>
        <a:defRPr sz="28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736131" name="Text Box 3"/>
          <p:cNvSpPr txBox="1">
            <a:spLocks noChangeArrowheads="1"/>
          </p:cNvSpPr>
          <p:nvPr userDrawn="1"/>
        </p:nvSpPr>
        <p:spPr bwMode="white">
          <a:xfrm>
            <a:off x="742950" y="6513513"/>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87409A60-A3EE-40FE-9228-4E69FB14881D}"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
        <p:nvSpPr>
          <p:cNvPr id="4" name="Text Box 29"/>
          <p:cNvSpPr txBox="1">
            <a:spLocks noChangeArrowheads="1"/>
          </p:cNvSpPr>
          <p:nvPr userDrawn="1"/>
        </p:nvSpPr>
        <p:spPr bwMode="gray">
          <a:xfrm>
            <a:off x="742950" y="6494463"/>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chemeClr val="bg2"/>
                </a:solidFill>
                <a:latin typeface="Tahoma" pitchFamily="34" charset="0"/>
              </a:rPr>
              <a:t>OpinionWay</a:t>
            </a:r>
            <a:r>
              <a:rPr lang="fr-FR" sz="1000" dirty="0" smtClean="0">
                <a:solidFill>
                  <a:schemeClr val="bg2"/>
                </a:solidFill>
                <a:latin typeface="Tahoma" pitchFamily="34" charset="0"/>
              </a:rPr>
              <a:t> pour l’ASOCS- Image de l’industrie pharmaceutique auprès des syndicats 	</a:t>
            </a:r>
            <a:endParaRPr lang="fr-FR" sz="1000" b="1" dirty="0"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908" r:id="rId1"/>
    <p:sldLayoutId id="2147491909" r:id="rId2"/>
    <p:sldLayoutId id="2147491910" r:id="rId3"/>
    <p:sldLayoutId id="2147491911" r:id="rId4"/>
    <p:sldLayoutId id="2147491912" r:id="rId5"/>
    <p:sldLayoutId id="2147491913" r:id="rId6"/>
    <p:sldLayoutId id="2147491914" r:id="rId7"/>
    <p:sldLayoutId id="2147491915" r:id="rId8"/>
    <p:sldLayoutId id="2147491916" r:id="rId9"/>
    <p:sldLayoutId id="2147491917" r:id="rId10"/>
    <p:sldLayoutId id="2147491918"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869251" name="Text Box 3"/>
          <p:cNvSpPr txBox="1">
            <a:spLocks noChangeArrowheads="1"/>
          </p:cNvSpPr>
          <p:nvPr userDrawn="1"/>
        </p:nvSpPr>
        <p:spPr bwMode="white">
          <a:xfrm>
            <a:off x="742950" y="6513513"/>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042527CC-332E-4A75-906B-8544C765050A}"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
        <p:nvSpPr>
          <p:cNvPr id="3076" name="Text Box 29"/>
          <p:cNvSpPr txBox="1">
            <a:spLocks noChangeArrowheads="1"/>
          </p:cNvSpPr>
          <p:nvPr userDrawn="1"/>
        </p:nvSpPr>
        <p:spPr bwMode="gray">
          <a:xfrm>
            <a:off x="742950" y="6538913"/>
            <a:ext cx="9163050" cy="244475"/>
          </a:xfrm>
          <a:prstGeom prst="rect">
            <a:avLst/>
          </a:prstGeom>
          <a:noFill/>
          <a:ln>
            <a:noFill/>
          </a:ln>
          <a:ex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chemeClr val="bg2"/>
                </a:solidFill>
                <a:latin typeface="Tahoma" pitchFamily="34" charset="0"/>
              </a:rPr>
              <a:t>OpinionWay</a:t>
            </a:r>
            <a:r>
              <a:rPr lang="fr-FR" sz="1000" dirty="0" smtClean="0">
                <a:solidFill>
                  <a:schemeClr val="bg2"/>
                </a:solidFill>
                <a:latin typeface="Tahoma" pitchFamily="34" charset="0"/>
              </a:rPr>
              <a:t> pour l’ASOCS- Image de l’industrie pharmaceutique auprès des syndicats 	</a:t>
            </a:r>
            <a:r>
              <a:rPr lang="fr-FR" sz="1000" b="1" dirty="0" smtClean="0">
                <a:solidFill>
                  <a:schemeClr val="bg2"/>
                </a:solidFill>
                <a:latin typeface="Tahoma" pitchFamily="34" charset="0"/>
              </a:rPr>
              <a:t> </a:t>
            </a:r>
          </a:p>
        </p:txBody>
      </p:sp>
    </p:spTree>
  </p:cSld>
  <p:clrMap bg1="lt1" tx1="dk1" bg2="lt2" tx2="dk2" accent1="accent1" accent2="accent2" accent3="accent3" accent4="accent4" accent5="accent5" accent6="accent6" hlink="hlink" folHlink="folHlink"/>
  <p:sldLayoutIdLst>
    <p:sldLayoutId id="2147491919" r:id="rId1"/>
    <p:sldLayoutId id="2147491920" r:id="rId2"/>
    <p:sldLayoutId id="2147491921" r:id="rId3"/>
    <p:sldLayoutId id="2147491922" r:id="rId4"/>
    <p:sldLayoutId id="2147491923" r:id="rId5"/>
    <p:sldLayoutId id="2147491924" r:id="rId6"/>
    <p:sldLayoutId id="2147491925" r:id="rId7"/>
    <p:sldLayoutId id="2147491926" r:id="rId8"/>
    <p:sldLayoutId id="2147491927" r:id="rId9"/>
    <p:sldLayoutId id="2147491928" r:id="rId10"/>
    <p:sldLayoutId id="2147491929"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876419" name="Text Box 3"/>
          <p:cNvSpPr txBox="1">
            <a:spLocks noChangeArrowheads="1"/>
          </p:cNvSpPr>
          <p:nvPr userDrawn="1"/>
        </p:nvSpPr>
        <p:spPr bwMode="white">
          <a:xfrm>
            <a:off x="742950" y="6513513"/>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64CCC082-775D-4F9A-9B8E-C0FE419CB3B3}"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
        <p:nvSpPr>
          <p:cNvPr id="4100" name="Text Box 29"/>
          <p:cNvSpPr txBox="1">
            <a:spLocks noChangeArrowheads="1"/>
          </p:cNvSpPr>
          <p:nvPr userDrawn="1"/>
        </p:nvSpPr>
        <p:spPr bwMode="gray">
          <a:xfrm>
            <a:off x="742950" y="6494463"/>
            <a:ext cx="9163050" cy="244475"/>
          </a:xfrm>
          <a:prstGeom prst="rect">
            <a:avLst/>
          </a:prstGeom>
          <a:noFill/>
          <a:ln>
            <a:noFill/>
          </a:ln>
          <a:ex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chemeClr val="bg2"/>
                </a:solidFill>
                <a:latin typeface="Tahoma" pitchFamily="34" charset="0"/>
              </a:rPr>
              <a:t>OpinionWay</a:t>
            </a:r>
            <a:r>
              <a:rPr lang="fr-FR" sz="1000" dirty="0" smtClean="0">
                <a:solidFill>
                  <a:schemeClr val="bg2"/>
                </a:solidFill>
                <a:latin typeface="Tahoma" pitchFamily="34" charset="0"/>
              </a:rPr>
              <a:t> pour l’ASOCS- Image de l’industrie pharmaceutique auprès des syndicats 	</a:t>
            </a:r>
            <a:r>
              <a:rPr lang="fr-FR" sz="1000" b="1" dirty="0" smtClean="0">
                <a:solidFill>
                  <a:schemeClr val="bg2"/>
                </a:solidFill>
                <a:latin typeface="Tahoma" pitchFamily="34" charset="0"/>
              </a:rPr>
              <a:t> </a:t>
            </a:r>
          </a:p>
        </p:txBody>
      </p:sp>
    </p:spTree>
  </p:cSld>
  <p:clrMap bg1="lt1" tx1="dk1" bg2="lt2" tx2="dk2" accent1="accent1" accent2="accent2" accent3="accent3" accent4="accent4" accent5="accent5" accent6="accent6" hlink="hlink" folHlink="folHlink"/>
  <p:sldLayoutIdLst>
    <p:sldLayoutId id="2147491930" r:id="rId1"/>
    <p:sldLayoutId id="2147491931" r:id="rId2"/>
    <p:sldLayoutId id="2147491932" r:id="rId3"/>
    <p:sldLayoutId id="2147491933" r:id="rId4"/>
    <p:sldLayoutId id="2147491934" r:id="rId5"/>
    <p:sldLayoutId id="2147491935" r:id="rId6"/>
    <p:sldLayoutId id="2147491936" r:id="rId7"/>
    <p:sldLayoutId id="2147491937" r:id="rId8"/>
    <p:sldLayoutId id="2147491938" r:id="rId9"/>
    <p:sldLayoutId id="2147491939" r:id="rId10"/>
    <p:sldLayoutId id="2147491940"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5122" name="Line 2"/>
          <p:cNvSpPr>
            <a:spLocks noChangeShapeType="1"/>
          </p:cNvSpPr>
          <p:nvPr/>
        </p:nvSpPr>
        <p:spPr bwMode="auto">
          <a:xfrm>
            <a:off x="746125" y="233363"/>
            <a:ext cx="9159875" cy="0"/>
          </a:xfrm>
          <a:prstGeom prst="line">
            <a:avLst/>
          </a:prstGeom>
          <a:noFill/>
          <a:ln w="28575" cap="sq">
            <a:noFill/>
            <a:miter lim="800000"/>
            <a:headEnd/>
            <a:tailEnd/>
          </a:ln>
        </p:spPr>
        <p:txBody>
          <a:bodyPr wrap="none"/>
          <a:lstStyle/>
          <a:p>
            <a:endParaRPr lang="fr-FR"/>
          </a:p>
        </p:txBody>
      </p:sp>
      <p:sp>
        <p:nvSpPr>
          <p:cNvPr id="5123" name="Line 3"/>
          <p:cNvSpPr>
            <a:spLocks noChangeShapeType="1"/>
          </p:cNvSpPr>
          <p:nvPr/>
        </p:nvSpPr>
        <p:spPr bwMode="auto">
          <a:xfrm>
            <a:off x="746125" y="1085850"/>
            <a:ext cx="9159875" cy="0"/>
          </a:xfrm>
          <a:prstGeom prst="line">
            <a:avLst/>
          </a:prstGeom>
          <a:noFill/>
          <a:ln w="28575" cap="sq">
            <a:noFill/>
            <a:miter lim="800000"/>
            <a:headEnd/>
            <a:tailEnd/>
          </a:ln>
        </p:spPr>
        <p:txBody>
          <a:bodyPr wrap="none"/>
          <a:lstStyle/>
          <a:p>
            <a:endParaRPr lang="fr-FR"/>
          </a:p>
        </p:txBody>
      </p:sp>
      <p:sp>
        <p:nvSpPr>
          <p:cNvPr id="5124" name="Line 4"/>
          <p:cNvSpPr>
            <a:spLocks noChangeShapeType="1"/>
          </p:cNvSpPr>
          <p:nvPr/>
        </p:nvSpPr>
        <p:spPr bwMode="auto">
          <a:xfrm>
            <a:off x="746125" y="233363"/>
            <a:ext cx="0" cy="517525"/>
          </a:xfrm>
          <a:prstGeom prst="line">
            <a:avLst/>
          </a:prstGeom>
          <a:noFill/>
          <a:ln w="28575" cap="sq">
            <a:noFill/>
            <a:miter lim="800000"/>
            <a:headEnd/>
            <a:tailEnd/>
          </a:ln>
        </p:spPr>
        <p:txBody>
          <a:bodyPr wrap="none"/>
          <a:lstStyle/>
          <a:p>
            <a:endParaRPr lang="fr-FR"/>
          </a:p>
        </p:txBody>
      </p:sp>
      <p:sp>
        <p:nvSpPr>
          <p:cNvPr id="5125" name="Line 5"/>
          <p:cNvSpPr>
            <a:spLocks noChangeShapeType="1"/>
          </p:cNvSpPr>
          <p:nvPr/>
        </p:nvSpPr>
        <p:spPr bwMode="auto">
          <a:xfrm>
            <a:off x="9906000" y="233363"/>
            <a:ext cx="0" cy="517525"/>
          </a:xfrm>
          <a:prstGeom prst="line">
            <a:avLst/>
          </a:prstGeom>
          <a:noFill/>
          <a:ln w="28575" cap="sq">
            <a:noFill/>
            <a:miter lim="800000"/>
            <a:headEnd/>
            <a:tailEnd/>
          </a:ln>
        </p:spPr>
        <p:txBody>
          <a:bodyPr wrap="none"/>
          <a:lstStyle/>
          <a:p>
            <a:endParaRPr lang="fr-FR"/>
          </a:p>
        </p:txBody>
      </p:sp>
      <p:sp>
        <p:nvSpPr>
          <p:cNvPr id="5126" name="Line 6"/>
          <p:cNvSpPr>
            <a:spLocks noChangeShapeType="1"/>
          </p:cNvSpPr>
          <p:nvPr/>
        </p:nvSpPr>
        <p:spPr bwMode="auto">
          <a:xfrm>
            <a:off x="746125" y="750888"/>
            <a:ext cx="0" cy="334962"/>
          </a:xfrm>
          <a:prstGeom prst="line">
            <a:avLst/>
          </a:prstGeom>
          <a:noFill/>
          <a:ln w="28575" cap="sq">
            <a:noFill/>
            <a:miter lim="800000"/>
            <a:headEnd/>
            <a:tailEnd/>
          </a:ln>
        </p:spPr>
        <p:txBody>
          <a:bodyPr wrap="none"/>
          <a:lstStyle/>
          <a:p>
            <a:endParaRPr lang="fr-FR"/>
          </a:p>
        </p:txBody>
      </p:sp>
      <p:sp>
        <p:nvSpPr>
          <p:cNvPr id="5127" name="Line 7"/>
          <p:cNvSpPr>
            <a:spLocks noChangeShapeType="1"/>
          </p:cNvSpPr>
          <p:nvPr/>
        </p:nvSpPr>
        <p:spPr bwMode="auto">
          <a:xfrm>
            <a:off x="9906000" y="750888"/>
            <a:ext cx="0" cy="334962"/>
          </a:xfrm>
          <a:prstGeom prst="line">
            <a:avLst/>
          </a:prstGeom>
          <a:noFill/>
          <a:ln w="28575" cap="sq">
            <a:noFill/>
            <a:miter lim="800000"/>
            <a:headEnd/>
            <a:tailEnd/>
          </a:ln>
        </p:spPr>
        <p:txBody>
          <a:bodyPr wrap="none"/>
          <a:lstStyle/>
          <a:p>
            <a:endParaRPr lang="fr-FR"/>
          </a:p>
        </p:txBody>
      </p:sp>
      <p:sp>
        <p:nvSpPr>
          <p:cNvPr id="5128" name="Line 8"/>
          <p:cNvSpPr>
            <a:spLocks noChangeShapeType="1"/>
          </p:cNvSpPr>
          <p:nvPr/>
        </p:nvSpPr>
        <p:spPr bwMode="auto">
          <a:xfrm>
            <a:off x="746125" y="233363"/>
            <a:ext cx="9159875" cy="0"/>
          </a:xfrm>
          <a:prstGeom prst="line">
            <a:avLst/>
          </a:prstGeom>
          <a:noFill/>
          <a:ln w="28575" cap="sq">
            <a:noFill/>
            <a:miter lim="800000"/>
            <a:headEnd/>
            <a:tailEnd/>
          </a:ln>
        </p:spPr>
        <p:txBody>
          <a:bodyPr wrap="none"/>
          <a:lstStyle/>
          <a:p>
            <a:endParaRPr lang="fr-FR"/>
          </a:p>
        </p:txBody>
      </p:sp>
      <p:sp>
        <p:nvSpPr>
          <p:cNvPr id="5129" name="Line 9"/>
          <p:cNvSpPr>
            <a:spLocks noChangeShapeType="1"/>
          </p:cNvSpPr>
          <p:nvPr/>
        </p:nvSpPr>
        <p:spPr bwMode="auto">
          <a:xfrm>
            <a:off x="746125" y="1085850"/>
            <a:ext cx="9159875" cy="0"/>
          </a:xfrm>
          <a:prstGeom prst="line">
            <a:avLst/>
          </a:prstGeom>
          <a:noFill/>
          <a:ln w="28575" cap="sq">
            <a:noFill/>
            <a:miter lim="800000"/>
            <a:headEnd/>
            <a:tailEnd/>
          </a:ln>
        </p:spPr>
        <p:txBody>
          <a:bodyPr wrap="none"/>
          <a:lstStyle/>
          <a:p>
            <a:endParaRPr lang="fr-FR"/>
          </a:p>
        </p:txBody>
      </p:sp>
      <p:sp>
        <p:nvSpPr>
          <p:cNvPr id="5130" name="Line 10"/>
          <p:cNvSpPr>
            <a:spLocks noChangeShapeType="1"/>
          </p:cNvSpPr>
          <p:nvPr/>
        </p:nvSpPr>
        <p:spPr bwMode="auto">
          <a:xfrm>
            <a:off x="746125" y="233363"/>
            <a:ext cx="0" cy="517525"/>
          </a:xfrm>
          <a:prstGeom prst="line">
            <a:avLst/>
          </a:prstGeom>
          <a:noFill/>
          <a:ln w="28575" cap="sq">
            <a:noFill/>
            <a:miter lim="800000"/>
            <a:headEnd/>
            <a:tailEnd/>
          </a:ln>
        </p:spPr>
        <p:txBody>
          <a:bodyPr wrap="none"/>
          <a:lstStyle/>
          <a:p>
            <a:endParaRPr lang="fr-FR"/>
          </a:p>
        </p:txBody>
      </p:sp>
      <p:sp>
        <p:nvSpPr>
          <p:cNvPr id="5131" name="Line 11"/>
          <p:cNvSpPr>
            <a:spLocks noChangeShapeType="1"/>
          </p:cNvSpPr>
          <p:nvPr/>
        </p:nvSpPr>
        <p:spPr bwMode="auto">
          <a:xfrm>
            <a:off x="9906000" y="233363"/>
            <a:ext cx="0" cy="517525"/>
          </a:xfrm>
          <a:prstGeom prst="line">
            <a:avLst/>
          </a:prstGeom>
          <a:noFill/>
          <a:ln w="28575" cap="sq">
            <a:noFill/>
            <a:miter lim="800000"/>
            <a:headEnd/>
            <a:tailEnd/>
          </a:ln>
        </p:spPr>
        <p:txBody>
          <a:bodyPr wrap="none"/>
          <a:lstStyle/>
          <a:p>
            <a:endParaRPr lang="fr-FR"/>
          </a:p>
        </p:txBody>
      </p:sp>
      <p:sp>
        <p:nvSpPr>
          <p:cNvPr id="5132" name="Line 12"/>
          <p:cNvSpPr>
            <a:spLocks noChangeShapeType="1"/>
          </p:cNvSpPr>
          <p:nvPr/>
        </p:nvSpPr>
        <p:spPr bwMode="auto">
          <a:xfrm>
            <a:off x="746125" y="750888"/>
            <a:ext cx="0" cy="334962"/>
          </a:xfrm>
          <a:prstGeom prst="line">
            <a:avLst/>
          </a:prstGeom>
          <a:noFill/>
          <a:ln w="28575" cap="sq">
            <a:noFill/>
            <a:miter lim="800000"/>
            <a:headEnd/>
            <a:tailEnd/>
          </a:ln>
        </p:spPr>
        <p:txBody>
          <a:bodyPr wrap="none"/>
          <a:lstStyle/>
          <a:p>
            <a:endParaRPr lang="fr-FR"/>
          </a:p>
        </p:txBody>
      </p:sp>
      <p:sp>
        <p:nvSpPr>
          <p:cNvPr id="5133" name="Line 13"/>
          <p:cNvSpPr>
            <a:spLocks noChangeShapeType="1"/>
          </p:cNvSpPr>
          <p:nvPr/>
        </p:nvSpPr>
        <p:spPr bwMode="auto">
          <a:xfrm>
            <a:off x="9906000" y="750888"/>
            <a:ext cx="0" cy="334962"/>
          </a:xfrm>
          <a:prstGeom prst="line">
            <a:avLst/>
          </a:prstGeom>
          <a:noFill/>
          <a:ln w="28575" cap="sq">
            <a:noFill/>
            <a:miter lim="800000"/>
            <a:headEnd/>
            <a:tailEnd/>
          </a:ln>
        </p:spPr>
        <p:txBody>
          <a:bodyPr wrap="none"/>
          <a:lstStyle/>
          <a:p>
            <a:endParaRPr lang="fr-FR"/>
          </a:p>
        </p:txBody>
      </p:sp>
      <p:sp>
        <p:nvSpPr>
          <p:cNvPr id="5134" name="Line 14"/>
          <p:cNvSpPr>
            <a:spLocks noChangeShapeType="1"/>
          </p:cNvSpPr>
          <p:nvPr/>
        </p:nvSpPr>
        <p:spPr bwMode="auto">
          <a:xfrm>
            <a:off x="942975" y="3602038"/>
            <a:ext cx="8963025" cy="0"/>
          </a:xfrm>
          <a:prstGeom prst="line">
            <a:avLst/>
          </a:prstGeom>
          <a:noFill/>
          <a:ln w="28575" cap="sq">
            <a:noFill/>
            <a:miter lim="800000"/>
            <a:headEnd/>
            <a:tailEnd/>
          </a:ln>
        </p:spPr>
        <p:txBody>
          <a:bodyPr wrap="none"/>
          <a:lstStyle/>
          <a:p>
            <a:endParaRPr lang="fr-FR"/>
          </a:p>
        </p:txBody>
      </p:sp>
      <p:sp>
        <p:nvSpPr>
          <p:cNvPr id="5135" name="Line 15"/>
          <p:cNvSpPr>
            <a:spLocks noChangeShapeType="1"/>
          </p:cNvSpPr>
          <p:nvPr/>
        </p:nvSpPr>
        <p:spPr bwMode="auto">
          <a:xfrm>
            <a:off x="942975" y="4654550"/>
            <a:ext cx="8963025" cy="0"/>
          </a:xfrm>
          <a:prstGeom prst="line">
            <a:avLst/>
          </a:prstGeom>
          <a:noFill/>
          <a:ln w="28575" cap="sq">
            <a:noFill/>
            <a:miter lim="800000"/>
            <a:headEnd/>
            <a:tailEnd/>
          </a:ln>
        </p:spPr>
        <p:txBody>
          <a:bodyPr wrap="none"/>
          <a:lstStyle/>
          <a:p>
            <a:endParaRPr lang="fr-FR"/>
          </a:p>
        </p:txBody>
      </p:sp>
      <p:sp>
        <p:nvSpPr>
          <p:cNvPr id="5136" name="Line 16"/>
          <p:cNvSpPr>
            <a:spLocks noChangeShapeType="1"/>
          </p:cNvSpPr>
          <p:nvPr/>
        </p:nvSpPr>
        <p:spPr bwMode="auto">
          <a:xfrm>
            <a:off x="942975" y="4137025"/>
            <a:ext cx="0" cy="517525"/>
          </a:xfrm>
          <a:prstGeom prst="line">
            <a:avLst/>
          </a:prstGeom>
          <a:noFill/>
          <a:ln w="28575" cap="sq">
            <a:noFill/>
            <a:miter lim="800000"/>
            <a:headEnd/>
            <a:tailEnd/>
          </a:ln>
        </p:spPr>
        <p:txBody>
          <a:bodyPr wrap="none"/>
          <a:lstStyle/>
          <a:p>
            <a:endParaRPr lang="fr-FR"/>
          </a:p>
        </p:txBody>
      </p:sp>
      <p:sp>
        <p:nvSpPr>
          <p:cNvPr id="5137" name="Line 17"/>
          <p:cNvSpPr>
            <a:spLocks noChangeShapeType="1"/>
          </p:cNvSpPr>
          <p:nvPr/>
        </p:nvSpPr>
        <p:spPr bwMode="auto">
          <a:xfrm>
            <a:off x="942975" y="4654550"/>
            <a:ext cx="8963025" cy="0"/>
          </a:xfrm>
          <a:prstGeom prst="line">
            <a:avLst/>
          </a:prstGeom>
          <a:noFill/>
          <a:ln w="28575" cap="sq">
            <a:noFill/>
            <a:miter lim="800000"/>
            <a:headEnd/>
            <a:tailEnd/>
          </a:ln>
        </p:spPr>
        <p:txBody>
          <a:bodyPr wrap="none"/>
          <a:lstStyle/>
          <a:p>
            <a:endParaRPr lang="fr-FR"/>
          </a:p>
        </p:txBody>
      </p:sp>
      <p:sp>
        <p:nvSpPr>
          <p:cNvPr id="5138" name="Line 18"/>
          <p:cNvSpPr>
            <a:spLocks noChangeShapeType="1"/>
          </p:cNvSpPr>
          <p:nvPr/>
        </p:nvSpPr>
        <p:spPr bwMode="auto">
          <a:xfrm>
            <a:off x="942975" y="4137025"/>
            <a:ext cx="0" cy="517525"/>
          </a:xfrm>
          <a:prstGeom prst="line">
            <a:avLst/>
          </a:prstGeom>
          <a:noFill/>
          <a:ln w="28575" cap="sq">
            <a:noFill/>
            <a:miter lim="800000"/>
            <a:headEnd/>
            <a:tailEnd/>
          </a:ln>
        </p:spPr>
        <p:txBody>
          <a:bodyPr wrap="none"/>
          <a:lstStyle/>
          <a:p>
            <a:endParaRPr lang="fr-FR"/>
          </a:p>
        </p:txBody>
      </p:sp>
      <p:sp>
        <p:nvSpPr>
          <p:cNvPr id="5139" name="Line 19"/>
          <p:cNvSpPr>
            <a:spLocks noChangeShapeType="1"/>
          </p:cNvSpPr>
          <p:nvPr/>
        </p:nvSpPr>
        <p:spPr bwMode="auto">
          <a:xfrm>
            <a:off x="746125" y="233363"/>
            <a:ext cx="9159875" cy="0"/>
          </a:xfrm>
          <a:prstGeom prst="line">
            <a:avLst/>
          </a:prstGeom>
          <a:noFill/>
          <a:ln w="28575" cap="sq">
            <a:noFill/>
            <a:miter lim="800000"/>
            <a:headEnd/>
            <a:tailEnd/>
          </a:ln>
        </p:spPr>
        <p:txBody>
          <a:bodyPr wrap="none"/>
          <a:lstStyle/>
          <a:p>
            <a:endParaRPr lang="fr-FR"/>
          </a:p>
        </p:txBody>
      </p:sp>
      <p:sp>
        <p:nvSpPr>
          <p:cNvPr id="5140" name="Line 20"/>
          <p:cNvSpPr>
            <a:spLocks noChangeShapeType="1"/>
          </p:cNvSpPr>
          <p:nvPr/>
        </p:nvSpPr>
        <p:spPr bwMode="auto">
          <a:xfrm>
            <a:off x="746125" y="233363"/>
            <a:ext cx="0" cy="517525"/>
          </a:xfrm>
          <a:prstGeom prst="line">
            <a:avLst/>
          </a:prstGeom>
          <a:noFill/>
          <a:ln w="28575" cap="sq">
            <a:noFill/>
            <a:miter lim="800000"/>
            <a:headEnd/>
            <a:tailEnd/>
          </a:ln>
        </p:spPr>
        <p:txBody>
          <a:bodyPr wrap="none"/>
          <a:lstStyle/>
          <a:p>
            <a:endParaRPr lang="fr-FR"/>
          </a:p>
        </p:txBody>
      </p:sp>
      <p:sp>
        <p:nvSpPr>
          <p:cNvPr id="5141" name="Line 21"/>
          <p:cNvSpPr>
            <a:spLocks noChangeShapeType="1"/>
          </p:cNvSpPr>
          <p:nvPr/>
        </p:nvSpPr>
        <p:spPr bwMode="auto">
          <a:xfrm>
            <a:off x="9906000" y="233363"/>
            <a:ext cx="0" cy="517525"/>
          </a:xfrm>
          <a:prstGeom prst="line">
            <a:avLst/>
          </a:prstGeom>
          <a:noFill/>
          <a:ln w="28575" cap="sq">
            <a:noFill/>
            <a:miter lim="800000"/>
            <a:headEnd/>
            <a:tailEnd/>
          </a:ln>
        </p:spPr>
        <p:txBody>
          <a:bodyPr wrap="none"/>
          <a:lstStyle/>
          <a:p>
            <a:endParaRPr lang="fr-FR"/>
          </a:p>
        </p:txBody>
      </p:sp>
      <p:sp>
        <p:nvSpPr>
          <p:cNvPr id="5142" name="Line 22"/>
          <p:cNvSpPr>
            <a:spLocks noChangeShapeType="1"/>
          </p:cNvSpPr>
          <p:nvPr/>
        </p:nvSpPr>
        <p:spPr bwMode="auto">
          <a:xfrm>
            <a:off x="746125" y="750888"/>
            <a:ext cx="0" cy="334962"/>
          </a:xfrm>
          <a:prstGeom prst="line">
            <a:avLst/>
          </a:prstGeom>
          <a:noFill/>
          <a:ln w="28575" cap="sq">
            <a:noFill/>
            <a:miter lim="800000"/>
            <a:headEnd/>
            <a:tailEnd/>
          </a:ln>
        </p:spPr>
        <p:txBody>
          <a:bodyPr wrap="none"/>
          <a:lstStyle/>
          <a:p>
            <a:endParaRPr lang="fr-FR"/>
          </a:p>
        </p:txBody>
      </p:sp>
      <p:sp>
        <p:nvSpPr>
          <p:cNvPr id="5143" name="Line 23"/>
          <p:cNvSpPr>
            <a:spLocks noChangeShapeType="1"/>
          </p:cNvSpPr>
          <p:nvPr/>
        </p:nvSpPr>
        <p:spPr bwMode="auto">
          <a:xfrm>
            <a:off x="9906000" y="750888"/>
            <a:ext cx="0" cy="334962"/>
          </a:xfrm>
          <a:prstGeom prst="line">
            <a:avLst/>
          </a:prstGeom>
          <a:noFill/>
          <a:ln w="28575" cap="sq">
            <a:noFill/>
            <a:miter lim="800000"/>
            <a:headEnd/>
            <a:tailEnd/>
          </a:ln>
        </p:spPr>
        <p:txBody>
          <a:bodyPr wrap="none"/>
          <a:lstStyle/>
          <a:p>
            <a:endParaRPr lang="fr-FR"/>
          </a:p>
        </p:txBody>
      </p:sp>
      <p:sp>
        <p:nvSpPr>
          <p:cNvPr id="5144" name="Rectangle 24"/>
          <p:cNvSpPr>
            <a:spLocks noChangeArrowheads="1"/>
          </p:cNvSpPr>
          <p:nvPr/>
        </p:nvSpPr>
        <p:spPr bwMode="auto">
          <a:xfrm>
            <a:off x="1341438" y="4133850"/>
            <a:ext cx="8564562" cy="334963"/>
          </a:xfrm>
          <a:prstGeom prst="rect">
            <a:avLst/>
          </a:prstGeom>
          <a:solidFill>
            <a:srgbClr val="969696"/>
          </a:solidFill>
          <a:ln w="9525">
            <a:noFill/>
            <a:miter lim="800000"/>
            <a:headEnd/>
            <a:tailEnd/>
          </a:ln>
        </p:spPr>
        <p:txBody>
          <a:bodyPr/>
          <a:lstStyle/>
          <a:p>
            <a:pPr>
              <a:spcBef>
                <a:spcPct val="20000"/>
              </a:spcBef>
            </a:pPr>
            <a:endParaRPr lang="en-US" sz="1600">
              <a:latin typeface="Tahoma" pitchFamily="34" charset="0"/>
            </a:endParaRPr>
          </a:p>
        </p:txBody>
      </p:sp>
      <p:sp>
        <p:nvSpPr>
          <p:cNvPr id="5145" name="Rectangle 25"/>
          <p:cNvSpPr>
            <a:spLocks noChangeArrowheads="1"/>
          </p:cNvSpPr>
          <p:nvPr/>
        </p:nvSpPr>
        <p:spPr bwMode="auto">
          <a:xfrm>
            <a:off x="1341438" y="3616325"/>
            <a:ext cx="8564562" cy="517525"/>
          </a:xfrm>
          <a:prstGeom prst="rect">
            <a:avLst/>
          </a:prstGeom>
          <a:solidFill>
            <a:srgbClr val="000000"/>
          </a:solidFill>
          <a:ln w="9525">
            <a:noFill/>
            <a:miter lim="800000"/>
            <a:headEnd/>
            <a:tailEnd/>
          </a:ln>
        </p:spPr>
        <p:txBody>
          <a:bodyPr/>
          <a:lstStyle/>
          <a:p>
            <a:pPr>
              <a:spcBef>
                <a:spcPct val="20000"/>
              </a:spcBef>
            </a:pPr>
            <a:r>
              <a:rPr lang="fr-FR" sz="2800">
                <a:solidFill>
                  <a:schemeClr val="bg1"/>
                </a:solidFill>
                <a:latin typeface="Tahoma" pitchFamily="34" charset="0"/>
              </a:rPr>
              <a:t>Équipes en charge du projet </a:t>
            </a:r>
          </a:p>
        </p:txBody>
      </p:sp>
      <p:sp>
        <p:nvSpPr>
          <p:cNvPr id="5146" name="Line 26"/>
          <p:cNvSpPr>
            <a:spLocks noChangeShapeType="1"/>
          </p:cNvSpPr>
          <p:nvPr/>
        </p:nvSpPr>
        <p:spPr bwMode="auto">
          <a:xfrm>
            <a:off x="1341438" y="3616325"/>
            <a:ext cx="8564562" cy="0"/>
          </a:xfrm>
          <a:prstGeom prst="line">
            <a:avLst/>
          </a:prstGeom>
          <a:noFill/>
          <a:ln w="28575" cap="sq">
            <a:noFill/>
            <a:miter lim="800000"/>
            <a:headEnd/>
            <a:tailEnd/>
          </a:ln>
        </p:spPr>
        <p:txBody>
          <a:bodyPr wrap="none"/>
          <a:lstStyle/>
          <a:p>
            <a:endParaRPr lang="fr-FR"/>
          </a:p>
        </p:txBody>
      </p:sp>
      <p:sp>
        <p:nvSpPr>
          <p:cNvPr id="5147" name="Line 27"/>
          <p:cNvSpPr>
            <a:spLocks noChangeShapeType="1"/>
          </p:cNvSpPr>
          <p:nvPr/>
        </p:nvSpPr>
        <p:spPr bwMode="auto">
          <a:xfrm>
            <a:off x="1341438" y="4468813"/>
            <a:ext cx="8564562" cy="0"/>
          </a:xfrm>
          <a:prstGeom prst="line">
            <a:avLst/>
          </a:prstGeom>
          <a:noFill/>
          <a:ln w="28575" cap="sq">
            <a:noFill/>
            <a:miter lim="800000"/>
            <a:headEnd/>
            <a:tailEnd/>
          </a:ln>
        </p:spPr>
        <p:txBody>
          <a:bodyPr wrap="none"/>
          <a:lstStyle/>
          <a:p>
            <a:endParaRPr lang="fr-FR"/>
          </a:p>
        </p:txBody>
      </p:sp>
      <p:sp>
        <p:nvSpPr>
          <p:cNvPr id="5148" name="Line 28"/>
          <p:cNvSpPr>
            <a:spLocks noChangeShapeType="1"/>
          </p:cNvSpPr>
          <p:nvPr/>
        </p:nvSpPr>
        <p:spPr bwMode="auto">
          <a:xfrm>
            <a:off x="1341438" y="3616325"/>
            <a:ext cx="0" cy="517525"/>
          </a:xfrm>
          <a:prstGeom prst="line">
            <a:avLst/>
          </a:prstGeom>
          <a:noFill/>
          <a:ln w="28575" cap="sq">
            <a:noFill/>
            <a:miter lim="800000"/>
            <a:headEnd/>
            <a:tailEnd/>
          </a:ln>
        </p:spPr>
        <p:txBody>
          <a:bodyPr wrap="none"/>
          <a:lstStyle/>
          <a:p>
            <a:endParaRPr lang="fr-FR"/>
          </a:p>
        </p:txBody>
      </p:sp>
      <p:sp>
        <p:nvSpPr>
          <p:cNvPr id="5149" name="Line 29"/>
          <p:cNvSpPr>
            <a:spLocks noChangeShapeType="1"/>
          </p:cNvSpPr>
          <p:nvPr/>
        </p:nvSpPr>
        <p:spPr bwMode="auto">
          <a:xfrm>
            <a:off x="9906000" y="3616325"/>
            <a:ext cx="0" cy="517525"/>
          </a:xfrm>
          <a:prstGeom prst="line">
            <a:avLst/>
          </a:prstGeom>
          <a:noFill/>
          <a:ln w="28575" cap="sq">
            <a:noFill/>
            <a:miter lim="800000"/>
            <a:headEnd/>
            <a:tailEnd/>
          </a:ln>
        </p:spPr>
        <p:txBody>
          <a:bodyPr wrap="none"/>
          <a:lstStyle/>
          <a:p>
            <a:endParaRPr lang="fr-FR"/>
          </a:p>
        </p:txBody>
      </p:sp>
      <p:sp>
        <p:nvSpPr>
          <p:cNvPr id="5150" name="Line 30"/>
          <p:cNvSpPr>
            <a:spLocks noChangeShapeType="1"/>
          </p:cNvSpPr>
          <p:nvPr/>
        </p:nvSpPr>
        <p:spPr bwMode="auto">
          <a:xfrm>
            <a:off x="1341438" y="4133850"/>
            <a:ext cx="0" cy="334963"/>
          </a:xfrm>
          <a:prstGeom prst="line">
            <a:avLst/>
          </a:prstGeom>
          <a:noFill/>
          <a:ln w="28575" cap="sq">
            <a:noFill/>
            <a:miter lim="800000"/>
            <a:headEnd/>
            <a:tailEnd/>
          </a:ln>
        </p:spPr>
        <p:txBody>
          <a:bodyPr wrap="none"/>
          <a:lstStyle/>
          <a:p>
            <a:endParaRPr lang="fr-FR"/>
          </a:p>
        </p:txBody>
      </p:sp>
      <p:sp>
        <p:nvSpPr>
          <p:cNvPr id="5151" name="Line 31"/>
          <p:cNvSpPr>
            <a:spLocks noChangeShapeType="1"/>
          </p:cNvSpPr>
          <p:nvPr/>
        </p:nvSpPr>
        <p:spPr bwMode="auto">
          <a:xfrm>
            <a:off x="9906000" y="4133850"/>
            <a:ext cx="0" cy="334963"/>
          </a:xfrm>
          <a:prstGeom prst="line">
            <a:avLst/>
          </a:prstGeom>
          <a:noFill/>
          <a:ln w="28575" cap="sq">
            <a:noFill/>
            <a:miter lim="800000"/>
            <a:headEnd/>
            <a:tailEnd/>
          </a:ln>
        </p:spPr>
        <p:txBody>
          <a:bodyPr wrap="none"/>
          <a:lstStyle/>
          <a:p>
            <a:endParaRPr lang="fr-FR"/>
          </a:p>
        </p:txBody>
      </p:sp>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3B77FE73-4974-4E27-BB75-675D9CF390F8}"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941" r:id="rId1"/>
    <p:sldLayoutId id="2147491942" r:id="rId2"/>
    <p:sldLayoutId id="2147491943" r:id="rId3"/>
    <p:sldLayoutId id="2147491944" r:id="rId4"/>
    <p:sldLayoutId id="2147491945" r:id="rId5"/>
    <p:sldLayoutId id="2147491946" r:id="rId6"/>
    <p:sldLayoutId id="2147491947" r:id="rId7"/>
    <p:sldLayoutId id="2147491948" r:id="rId8"/>
    <p:sldLayoutId id="2147491949" r:id="rId9"/>
    <p:sldLayoutId id="2147491950" r:id="rId10"/>
    <p:sldLayoutId id="2147491951" r:id="rId11"/>
    <p:sldLayoutId id="2147491952" r:id="rId12"/>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Line 2"/>
          <p:cNvSpPr>
            <a:spLocks noChangeShapeType="1"/>
          </p:cNvSpPr>
          <p:nvPr/>
        </p:nvSpPr>
        <p:spPr bwMode="auto">
          <a:xfrm>
            <a:off x="746125" y="233363"/>
            <a:ext cx="9159875" cy="0"/>
          </a:xfrm>
          <a:prstGeom prst="line">
            <a:avLst/>
          </a:prstGeom>
          <a:noFill/>
          <a:ln w="28575" cap="sq">
            <a:noFill/>
            <a:miter lim="800000"/>
            <a:headEnd/>
            <a:tailEnd/>
          </a:ln>
        </p:spPr>
        <p:txBody>
          <a:bodyPr wrap="none"/>
          <a:lstStyle/>
          <a:p>
            <a:endParaRPr lang="fr-FR"/>
          </a:p>
        </p:txBody>
      </p:sp>
      <p:sp>
        <p:nvSpPr>
          <p:cNvPr id="6147" name="Line 3"/>
          <p:cNvSpPr>
            <a:spLocks noChangeShapeType="1"/>
          </p:cNvSpPr>
          <p:nvPr/>
        </p:nvSpPr>
        <p:spPr bwMode="auto">
          <a:xfrm>
            <a:off x="746125" y="1085850"/>
            <a:ext cx="9159875" cy="0"/>
          </a:xfrm>
          <a:prstGeom prst="line">
            <a:avLst/>
          </a:prstGeom>
          <a:noFill/>
          <a:ln w="28575" cap="sq">
            <a:noFill/>
            <a:miter lim="800000"/>
            <a:headEnd/>
            <a:tailEnd/>
          </a:ln>
        </p:spPr>
        <p:txBody>
          <a:bodyPr wrap="none"/>
          <a:lstStyle/>
          <a:p>
            <a:endParaRPr lang="fr-FR"/>
          </a:p>
        </p:txBody>
      </p:sp>
      <p:sp>
        <p:nvSpPr>
          <p:cNvPr id="6148" name="Line 4"/>
          <p:cNvSpPr>
            <a:spLocks noChangeShapeType="1"/>
          </p:cNvSpPr>
          <p:nvPr/>
        </p:nvSpPr>
        <p:spPr bwMode="auto">
          <a:xfrm>
            <a:off x="746125" y="233363"/>
            <a:ext cx="0" cy="517525"/>
          </a:xfrm>
          <a:prstGeom prst="line">
            <a:avLst/>
          </a:prstGeom>
          <a:noFill/>
          <a:ln w="28575" cap="sq">
            <a:noFill/>
            <a:miter lim="800000"/>
            <a:headEnd/>
            <a:tailEnd/>
          </a:ln>
        </p:spPr>
        <p:txBody>
          <a:bodyPr wrap="none"/>
          <a:lstStyle/>
          <a:p>
            <a:endParaRPr lang="fr-FR"/>
          </a:p>
        </p:txBody>
      </p:sp>
      <p:sp>
        <p:nvSpPr>
          <p:cNvPr id="6149" name="Line 5"/>
          <p:cNvSpPr>
            <a:spLocks noChangeShapeType="1"/>
          </p:cNvSpPr>
          <p:nvPr/>
        </p:nvSpPr>
        <p:spPr bwMode="auto">
          <a:xfrm>
            <a:off x="9906000" y="233363"/>
            <a:ext cx="0" cy="517525"/>
          </a:xfrm>
          <a:prstGeom prst="line">
            <a:avLst/>
          </a:prstGeom>
          <a:noFill/>
          <a:ln w="28575" cap="sq">
            <a:noFill/>
            <a:miter lim="800000"/>
            <a:headEnd/>
            <a:tailEnd/>
          </a:ln>
        </p:spPr>
        <p:txBody>
          <a:bodyPr wrap="none"/>
          <a:lstStyle/>
          <a:p>
            <a:endParaRPr lang="fr-FR"/>
          </a:p>
        </p:txBody>
      </p:sp>
      <p:sp>
        <p:nvSpPr>
          <p:cNvPr id="6150" name="Line 6"/>
          <p:cNvSpPr>
            <a:spLocks noChangeShapeType="1"/>
          </p:cNvSpPr>
          <p:nvPr/>
        </p:nvSpPr>
        <p:spPr bwMode="auto">
          <a:xfrm>
            <a:off x="746125" y="750888"/>
            <a:ext cx="0" cy="334962"/>
          </a:xfrm>
          <a:prstGeom prst="line">
            <a:avLst/>
          </a:prstGeom>
          <a:noFill/>
          <a:ln w="28575" cap="sq">
            <a:noFill/>
            <a:miter lim="800000"/>
            <a:headEnd/>
            <a:tailEnd/>
          </a:ln>
        </p:spPr>
        <p:txBody>
          <a:bodyPr wrap="none"/>
          <a:lstStyle/>
          <a:p>
            <a:endParaRPr lang="fr-FR"/>
          </a:p>
        </p:txBody>
      </p:sp>
      <p:sp>
        <p:nvSpPr>
          <p:cNvPr id="6151" name="Line 7"/>
          <p:cNvSpPr>
            <a:spLocks noChangeShapeType="1"/>
          </p:cNvSpPr>
          <p:nvPr/>
        </p:nvSpPr>
        <p:spPr bwMode="auto">
          <a:xfrm>
            <a:off x="9906000" y="750888"/>
            <a:ext cx="0" cy="334962"/>
          </a:xfrm>
          <a:prstGeom prst="line">
            <a:avLst/>
          </a:prstGeom>
          <a:noFill/>
          <a:ln w="28575" cap="sq">
            <a:noFill/>
            <a:miter lim="800000"/>
            <a:headEnd/>
            <a:tailEnd/>
          </a:ln>
        </p:spPr>
        <p:txBody>
          <a:bodyPr wrap="none"/>
          <a:lstStyle/>
          <a:p>
            <a:endParaRPr lang="fr-FR"/>
          </a:p>
        </p:txBody>
      </p:sp>
      <p:sp>
        <p:nvSpPr>
          <p:cNvPr id="6152" name="Line 8"/>
          <p:cNvSpPr>
            <a:spLocks noChangeShapeType="1"/>
          </p:cNvSpPr>
          <p:nvPr/>
        </p:nvSpPr>
        <p:spPr bwMode="auto">
          <a:xfrm>
            <a:off x="746125" y="233363"/>
            <a:ext cx="9159875" cy="0"/>
          </a:xfrm>
          <a:prstGeom prst="line">
            <a:avLst/>
          </a:prstGeom>
          <a:noFill/>
          <a:ln w="28575" cap="sq">
            <a:noFill/>
            <a:miter lim="800000"/>
            <a:headEnd/>
            <a:tailEnd/>
          </a:ln>
        </p:spPr>
        <p:txBody>
          <a:bodyPr wrap="none"/>
          <a:lstStyle/>
          <a:p>
            <a:endParaRPr lang="fr-FR"/>
          </a:p>
        </p:txBody>
      </p:sp>
      <p:sp>
        <p:nvSpPr>
          <p:cNvPr id="6153" name="Line 9"/>
          <p:cNvSpPr>
            <a:spLocks noChangeShapeType="1"/>
          </p:cNvSpPr>
          <p:nvPr/>
        </p:nvSpPr>
        <p:spPr bwMode="auto">
          <a:xfrm>
            <a:off x="746125" y="1085850"/>
            <a:ext cx="9159875" cy="0"/>
          </a:xfrm>
          <a:prstGeom prst="line">
            <a:avLst/>
          </a:prstGeom>
          <a:noFill/>
          <a:ln w="28575" cap="sq">
            <a:noFill/>
            <a:miter lim="800000"/>
            <a:headEnd/>
            <a:tailEnd/>
          </a:ln>
        </p:spPr>
        <p:txBody>
          <a:bodyPr wrap="none"/>
          <a:lstStyle/>
          <a:p>
            <a:endParaRPr lang="fr-FR"/>
          </a:p>
        </p:txBody>
      </p:sp>
      <p:sp>
        <p:nvSpPr>
          <p:cNvPr id="6154" name="Line 10"/>
          <p:cNvSpPr>
            <a:spLocks noChangeShapeType="1"/>
          </p:cNvSpPr>
          <p:nvPr/>
        </p:nvSpPr>
        <p:spPr bwMode="auto">
          <a:xfrm>
            <a:off x="746125" y="233363"/>
            <a:ext cx="0" cy="517525"/>
          </a:xfrm>
          <a:prstGeom prst="line">
            <a:avLst/>
          </a:prstGeom>
          <a:noFill/>
          <a:ln w="28575" cap="sq">
            <a:noFill/>
            <a:miter lim="800000"/>
            <a:headEnd/>
            <a:tailEnd/>
          </a:ln>
        </p:spPr>
        <p:txBody>
          <a:bodyPr wrap="none"/>
          <a:lstStyle/>
          <a:p>
            <a:endParaRPr lang="fr-FR"/>
          </a:p>
        </p:txBody>
      </p:sp>
      <p:sp>
        <p:nvSpPr>
          <p:cNvPr id="6155" name="Line 11"/>
          <p:cNvSpPr>
            <a:spLocks noChangeShapeType="1"/>
          </p:cNvSpPr>
          <p:nvPr/>
        </p:nvSpPr>
        <p:spPr bwMode="auto">
          <a:xfrm>
            <a:off x="9906000" y="233363"/>
            <a:ext cx="0" cy="517525"/>
          </a:xfrm>
          <a:prstGeom prst="line">
            <a:avLst/>
          </a:prstGeom>
          <a:noFill/>
          <a:ln w="28575" cap="sq">
            <a:noFill/>
            <a:miter lim="800000"/>
            <a:headEnd/>
            <a:tailEnd/>
          </a:ln>
        </p:spPr>
        <p:txBody>
          <a:bodyPr wrap="none"/>
          <a:lstStyle/>
          <a:p>
            <a:endParaRPr lang="fr-FR"/>
          </a:p>
        </p:txBody>
      </p:sp>
      <p:sp>
        <p:nvSpPr>
          <p:cNvPr id="6156" name="Line 12"/>
          <p:cNvSpPr>
            <a:spLocks noChangeShapeType="1"/>
          </p:cNvSpPr>
          <p:nvPr/>
        </p:nvSpPr>
        <p:spPr bwMode="auto">
          <a:xfrm>
            <a:off x="746125" y="750888"/>
            <a:ext cx="0" cy="334962"/>
          </a:xfrm>
          <a:prstGeom prst="line">
            <a:avLst/>
          </a:prstGeom>
          <a:noFill/>
          <a:ln w="28575" cap="sq">
            <a:noFill/>
            <a:miter lim="800000"/>
            <a:headEnd/>
            <a:tailEnd/>
          </a:ln>
        </p:spPr>
        <p:txBody>
          <a:bodyPr wrap="none"/>
          <a:lstStyle/>
          <a:p>
            <a:endParaRPr lang="fr-FR"/>
          </a:p>
        </p:txBody>
      </p:sp>
      <p:sp>
        <p:nvSpPr>
          <p:cNvPr id="6157" name="Line 13"/>
          <p:cNvSpPr>
            <a:spLocks noChangeShapeType="1"/>
          </p:cNvSpPr>
          <p:nvPr/>
        </p:nvSpPr>
        <p:spPr bwMode="auto">
          <a:xfrm>
            <a:off x="9906000" y="750888"/>
            <a:ext cx="0" cy="334962"/>
          </a:xfrm>
          <a:prstGeom prst="line">
            <a:avLst/>
          </a:prstGeom>
          <a:noFill/>
          <a:ln w="28575" cap="sq">
            <a:noFill/>
            <a:miter lim="800000"/>
            <a:headEnd/>
            <a:tailEnd/>
          </a:ln>
        </p:spPr>
        <p:txBody>
          <a:bodyPr wrap="none"/>
          <a:lstStyle/>
          <a:p>
            <a:endParaRPr lang="fr-FR"/>
          </a:p>
        </p:txBody>
      </p:sp>
      <p:sp>
        <p:nvSpPr>
          <p:cNvPr id="6158" name="Line 14"/>
          <p:cNvSpPr>
            <a:spLocks noChangeShapeType="1"/>
          </p:cNvSpPr>
          <p:nvPr/>
        </p:nvSpPr>
        <p:spPr bwMode="auto">
          <a:xfrm>
            <a:off x="942975" y="3589338"/>
            <a:ext cx="8963025" cy="0"/>
          </a:xfrm>
          <a:prstGeom prst="line">
            <a:avLst/>
          </a:prstGeom>
          <a:noFill/>
          <a:ln w="28575" cap="sq">
            <a:noFill/>
            <a:miter lim="800000"/>
            <a:headEnd/>
            <a:tailEnd/>
          </a:ln>
        </p:spPr>
        <p:txBody>
          <a:bodyPr wrap="none"/>
          <a:lstStyle/>
          <a:p>
            <a:endParaRPr lang="fr-FR"/>
          </a:p>
        </p:txBody>
      </p:sp>
      <p:sp>
        <p:nvSpPr>
          <p:cNvPr id="6159" name="Line 15"/>
          <p:cNvSpPr>
            <a:spLocks noChangeShapeType="1"/>
          </p:cNvSpPr>
          <p:nvPr/>
        </p:nvSpPr>
        <p:spPr bwMode="auto">
          <a:xfrm>
            <a:off x="942975" y="4641850"/>
            <a:ext cx="8963025" cy="0"/>
          </a:xfrm>
          <a:prstGeom prst="line">
            <a:avLst/>
          </a:prstGeom>
          <a:noFill/>
          <a:ln w="28575" cap="sq">
            <a:noFill/>
            <a:miter lim="800000"/>
            <a:headEnd/>
            <a:tailEnd/>
          </a:ln>
        </p:spPr>
        <p:txBody>
          <a:bodyPr wrap="none"/>
          <a:lstStyle/>
          <a:p>
            <a:endParaRPr lang="fr-FR"/>
          </a:p>
        </p:txBody>
      </p:sp>
      <p:sp>
        <p:nvSpPr>
          <p:cNvPr id="6160" name="Line 16"/>
          <p:cNvSpPr>
            <a:spLocks noChangeShapeType="1"/>
          </p:cNvSpPr>
          <p:nvPr/>
        </p:nvSpPr>
        <p:spPr bwMode="auto">
          <a:xfrm>
            <a:off x="942975" y="4124325"/>
            <a:ext cx="0" cy="517525"/>
          </a:xfrm>
          <a:prstGeom prst="line">
            <a:avLst/>
          </a:prstGeom>
          <a:noFill/>
          <a:ln w="28575" cap="sq">
            <a:noFill/>
            <a:miter lim="800000"/>
            <a:headEnd/>
            <a:tailEnd/>
          </a:ln>
        </p:spPr>
        <p:txBody>
          <a:bodyPr wrap="none"/>
          <a:lstStyle/>
          <a:p>
            <a:endParaRPr lang="fr-FR"/>
          </a:p>
        </p:txBody>
      </p:sp>
      <p:sp>
        <p:nvSpPr>
          <p:cNvPr id="6161" name="Line 17"/>
          <p:cNvSpPr>
            <a:spLocks noChangeShapeType="1"/>
          </p:cNvSpPr>
          <p:nvPr/>
        </p:nvSpPr>
        <p:spPr bwMode="auto">
          <a:xfrm>
            <a:off x="942975" y="4641850"/>
            <a:ext cx="8963025" cy="0"/>
          </a:xfrm>
          <a:prstGeom prst="line">
            <a:avLst/>
          </a:prstGeom>
          <a:noFill/>
          <a:ln w="28575" cap="sq">
            <a:noFill/>
            <a:miter lim="800000"/>
            <a:headEnd/>
            <a:tailEnd/>
          </a:ln>
        </p:spPr>
        <p:txBody>
          <a:bodyPr wrap="none"/>
          <a:lstStyle/>
          <a:p>
            <a:endParaRPr lang="fr-FR"/>
          </a:p>
        </p:txBody>
      </p:sp>
      <p:sp>
        <p:nvSpPr>
          <p:cNvPr id="6162" name="Line 18"/>
          <p:cNvSpPr>
            <a:spLocks noChangeShapeType="1"/>
          </p:cNvSpPr>
          <p:nvPr/>
        </p:nvSpPr>
        <p:spPr bwMode="auto">
          <a:xfrm>
            <a:off x="942975" y="4124325"/>
            <a:ext cx="0" cy="517525"/>
          </a:xfrm>
          <a:prstGeom prst="line">
            <a:avLst/>
          </a:prstGeom>
          <a:noFill/>
          <a:ln w="28575" cap="sq">
            <a:noFill/>
            <a:miter lim="800000"/>
            <a:headEnd/>
            <a:tailEnd/>
          </a:ln>
        </p:spPr>
        <p:txBody>
          <a:bodyPr wrap="none"/>
          <a:lstStyle/>
          <a:p>
            <a:endParaRPr lang="fr-FR"/>
          </a:p>
        </p:txBody>
      </p:sp>
      <p:sp>
        <p:nvSpPr>
          <p:cNvPr id="6163" name="Line 19"/>
          <p:cNvSpPr>
            <a:spLocks noChangeShapeType="1"/>
          </p:cNvSpPr>
          <p:nvPr/>
        </p:nvSpPr>
        <p:spPr bwMode="auto">
          <a:xfrm>
            <a:off x="746125" y="233363"/>
            <a:ext cx="9159875" cy="0"/>
          </a:xfrm>
          <a:prstGeom prst="line">
            <a:avLst/>
          </a:prstGeom>
          <a:noFill/>
          <a:ln w="28575" cap="sq">
            <a:noFill/>
            <a:miter lim="800000"/>
            <a:headEnd/>
            <a:tailEnd/>
          </a:ln>
        </p:spPr>
        <p:txBody>
          <a:bodyPr wrap="none"/>
          <a:lstStyle/>
          <a:p>
            <a:endParaRPr lang="fr-FR"/>
          </a:p>
        </p:txBody>
      </p:sp>
      <p:sp>
        <p:nvSpPr>
          <p:cNvPr id="6164" name="Line 20"/>
          <p:cNvSpPr>
            <a:spLocks noChangeShapeType="1"/>
          </p:cNvSpPr>
          <p:nvPr/>
        </p:nvSpPr>
        <p:spPr bwMode="auto">
          <a:xfrm>
            <a:off x="746125" y="233363"/>
            <a:ext cx="0" cy="517525"/>
          </a:xfrm>
          <a:prstGeom prst="line">
            <a:avLst/>
          </a:prstGeom>
          <a:noFill/>
          <a:ln w="28575" cap="sq">
            <a:noFill/>
            <a:miter lim="800000"/>
            <a:headEnd/>
            <a:tailEnd/>
          </a:ln>
        </p:spPr>
        <p:txBody>
          <a:bodyPr wrap="none"/>
          <a:lstStyle/>
          <a:p>
            <a:endParaRPr lang="fr-FR"/>
          </a:p>
        </p:txBody>
      </p:sp>
      <p:sp>
        <p:nvSpPr>
          <p:cNvPr id="6165" name="Line 21"/>
          <p:cNvSpPr>
            <a:spLocks noChangeShapeType="1"/>
          </p:cNvSpPr>
          <p:nvPr/>
        </p:nvSpPr>
        <p:spPr bwMode="auto">
          <a:xfrm>
            <a:off x="9906000" y="233363"/>
            <a:ext cx="0" cy="517525"/>
          </a:xfrm>
          <a:prstGeom prst="line">
            <a:avLst/>
          </a:prstGeom>
          <a:noFill/>
          <a:ln w="28575" cap="sq">
            <a:noFill/>
            <a:miter lim="800000"/>
            <a:headEnd/>
            <a:tailEnd/>
          </a:ln>
        </p:spPr>
        <p:txBody>
          <a:bodyPr wrap="none"/>
          <a:lstStyle/>
          <a:p>
            <a:endParaRPr lang="fr-FR"/>
          </a:p>
        </p:txBody>
      </p:sp>
      <p:sp>
        <p:nvSpPr>
          <p:cNvPr id="6166" name="Line 22"/>
          <p:cNvSpPr>
            <a:spLocks noChangeShapeType="1"/>
          </p:cNvSpPr>
          <p:nvPr/>
        </p:nvSpPr>
        <p:spPr bwMode="auto">
          <a:xfrm>
            <a:off x="746125" y="750888"/>
            <a:ext cx="0" cy="334962"/>
          </a:xfrm>
          <a:prstGeom prst="line">
            <a:avLst/>
          </a:prstGeom>
          <a:noFill/>
          <a:ln w="28575" cap="sq">
            <a:noFill/>
            <a:miter lim="800000"/>
            <a:headEnd/>
            <a:tailEnd/>
          </a:ln>
        </p:spPr>
        <p:txBody>
          <a:bodyPr wrap="none"/>
          <a:lstStyle/>
          <a:p>
            <a:endParaRPr lang="fr-FR"/>
          </a:p>
        </p:txBody>
      </p:sp>
      <p:sp>
        <p:nvSpPr>
          <p:cNvPr id="6167" name="Line 23"/>
          <p:cNvSpPr>
            <a:spLocks noChangeShapeType="1"/>
          </p:cNvSpPr>
          <p:nvPr/>
        </p:nvSpPr>
        <p:spPr bwMode="auto">
          <a:xfrm>
            <a:off x="9906000" y="750888"/>
            <a:ext cx="0" cy="334962"/>
          </a:xfrm>
          <a:prstGeom prst="line">
            <a:avLst/>
          </a:prstGeom>
          <a:noFill/>
          <a:ln w="28575" cap="sq">
            <a:noFill/>
            <a:miter lim="800000"/>
            <a:headEnd/>
            <a:tailEnd/>
          </a:ln>
        </p:spPr>
        <p:txBody>
          <a:bodyPr wrap="none"/>
          <a:lstStyle/>
          <a:p>
            <a:endParaRPr lang="fr-FR"/>
          </a:p>
        </p:txBody>
      </p:sp>
      <p:graphicFrame>
        <p:nvGraphicFramePr>
          <p:cNvPr id="2986018" name="Group 34"/>
          <p:cNvGraphicFramePr>
            <a:graphicFrameLocks noGrp="1"/>
          </p:cNvGraphicFramePr>
          <p:nvPr/>
        </p:nvGraphicFramePr>
        <p:xfrm>
          <a:off x="1341438" y="3616325"/>
          <a:ext cx="8564562" cy="854075"/>
        </p:xfrm>
        <a:graphic>
          <a:graphicData uri="http://schemas.openxmlformats.org/drawingml/2006/table">
            <a:tbl>
              <a:tblPr/>
              <a:tblGrid>
                <a:gridCol w="85645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Tahoma" pitchFamily="34" charset="0"/>
                          <a:cs typeface="Tahoma" pitchFamily="34" charset="0"/>
                        </a:rPr>
                        <a:t>Budget et Planning</a:t>
                      </a:r>
                    </a:p>
                  </a:txBody>
                  <a:tcPr marT="45754" marB="45754" horzOverflow="overflow">
                    <a:lnL>
                      <a:noFill/>
                    </a:lnL>
                    <a:lnR>
                      <a:noFill/>
                    </a:lnR>
                    <a:lnT>
                      <a:noFill/>
                    </a:lnT>
                    <a:lnB>
                      <a:noFill/>
                    </a:lnB>
                    <a:lnTlToBr>
                      <a:noFill/>
                    </a:lnTlToBr>
                    <a:lnBlToTr>
                      <a:noFill/>
                    </a:lnBlToTr>
                    <a:solidFill>
                      <a:srgbClr val="46466A"/>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smtClean="0">
                        <a:ln>
                          <a:noFill/>
                        </a:ln>
                        <a:solidFill>
                          <a:schemeClr val="bg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99CCFF"/>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D2DA74DF-7EB7-4F96-B9FC-A9EF42A46831}"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953" r:id="rId1"/>
    <p:sldLayoutId id="2147491954" r:id="rId2"/>
    <p:sldLayoutId id="2147491955" r:id="rId3"/>
    <p:sldLayoutId id="2147491956" r:id="rId4"/>
    <p:sldLayoutId id="2147491957" r:id="rId5"/>
    <p:sldLayoutId id="2147491958" r:id="rId6"/>
    <p:sldLayoutId id="2147491959" r:id="rId7"/>
    <p:sldLayoutId id="2147491960" r:id="rId8"/>
    <p:sldLayoutId id="2147491961" r:id="rId9"/>
    <p:sldLayoutId id="2147491962" r:id="rId10"/>
    <p:sldLayoutId id="2147491963"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89068" name="Group 12"/>
          <p:cNvGraphicFramePr>
            <a:graphicFrameLocks noGrp="1"/>
          </p:cNvGraphicFramePr>
          <p:nvPr/>
        </p:nvGraphicFramePr>
        <p:xfrm>
          <a:off x="1355725" y="3629025"/>
          <a:ext cx="8550275" cy="854075"/>
        </p:xfrm>
        <a:graphic>
          <a:graphicData uri="http://schemas.openxmlformats.org/drawingml/2006/table">
            <a:tbl>
              <a:tblPr/>
              <a:tblGrid>
                <a:gridCol w="8550275"/>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bg1"/>
                          </a:solidFill>
                          <a:effectLst/>
                          <a:latin typeface="Arial" charset="0"/>
                          <a:cs typeface="Tahoma" pitchFamily="34" charset="0"/>
                        </a:rPr>
                        <a:t>Méthodologie</a:t>
                      </a:r>
                    </a:p>
                  </a:txBody>
                  <a:tcPr marT="45754" marB="45754" horzOverflow="overflow">
                    <a:lnL>
                      <a:noFill/>
                    </a:lnL>
                    <a:lnR>
                      <a:noFill/>
                    </a:lnR>
                    <a:lnT>
                      <a:noFill/>
                    </a:lnT>
                    <a:lnB>
                      <a:noFill/>
                    </a:lnB>
                    <a:lnTlToBr>
                      <a:noFill/>
                    </a:lnTlToBr>
                    <a:lnBlToTr>
                      <a:noFill/>
                    </a:lnBlToTr>
                    <a:solidFill>
                      <a:srgbClr val="3A3A22"/>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Tahoma" pitchFamily="34" charset="0"/>
                      </a:endParaRPr>
                    </a:p>
                  </a:txBody>
                  <a:tcPr marT="45754" marB="45754" horzOverflow="overflow">
                    <a:lnL>
                      <a:noFill/>
                    </a:lnL>
                    <a:lnR>
                      <a:noFill/>
                    </a:lnR>
                    <a:lnT>
                      <a:noFill/>
                    </a:lnT>
                    <a:lnB>
                      <a:noFill/>
                    </a:lnB>
                    <a:lnTlToBr>
                      <a:noFill/>
                    </a:lnTlToBr>
                    <a:lnBlToTr>
                      <a:noFill/>
                    </a:lnBlToTr>
                    <a:solidFill>
                      <a:srgbClr val="8D9363"/>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83090297-A950-4895-A2A9-100E44DCE881}"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964" r:id="rId1"/>
    <p:sldLayoutId id="2147491965" r:id="rId2"/>
    <p:sldLayoutId id="2147491966" r:id="rId3"/>
    <p:sldLayoutId id="2147491967" r:id="rId4"/>
    <p:sldLayoutId id="2147491968" r:id="rId5"/>
    <p:sldLayoutId id="2147491969" r:id="rId6"/>
    <p:sldLayoutId id="2147491970" r:id="rId7"/>
    <p:sldLayoutId id="2147491971" r:id="rId8"/>
    <p:sldLayoutId id="2147491972" r:id="rId9"/>
    <p:sldLayoutId id="2147491973" r:id="rId10"/>
    <p:sldLayoutId id="2147491974"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graphicFrame>
        <p:nvGraphicFramePr>
          <p:cNvPr id="2992140" name="Group 12"/>
          <p:cNvGraphicFramePr>
            <a:graphicFrameLocks noGrp="1"/>
          </p:cNvGraphicFramePr>
          <p:nvPr/>
        </p:nvGraphicFramePr>
        <p:xfrm>
          <a:off x="1328738" y="3605213"/>
          <a:ext cx="8577262" cy="854075"/>
        </p:xfrm>
        <a:graphic>
          <a:graphicData uri="http://schemas.openxmlformats.org/drawingml/2006/table">
            <a:tbl>
              <a:tblPr/>
              <a:tblGrid>
                <a:gridCol w="85772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smtClean="0">
                          <a:ln>
                            <a:noFill/>
                          </a:ln>
                          <a:solidFill>
                            <a:schemeClr val="bg1"/>
                          </a:solidFill>
                          <a:effectLst/>
                          <a:latin typeface="Tahoma" pitchFamily="34" charset="0"/>
                          <a:cs typeface="Tahoma" pitchFamily="34" charset="0"/>
                        </a:rPr>
                        <a:t>Contexte &amp; objectifs</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499613" name="Text Box 29"/>
          <p:cNvSpPr txBox="1">
            <a:spLocks noChangeArrowheads="1"/>
          </p:cNvSpPr>
          <p:nvPr userDrawn="1"/>
        </p:nvSpPr>
        <p:spPr bwMode="gray">
          <a:xfrm>
            <a:off x="742950" y="6502400"/>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en-US" sz="1000" smtClean="0">
                <a:solidFill>
                  <a:schemeClr val="bg2"/>
                </a:solidFill>
                <a:latin typeface="Tahoma" pitchFamily="34" charset="0"/>
              </a:rPr>
              <a:t>	</a:t>
            </a:r>
            <a:r>
              <a:rPr lang="en-US" sz="1000" b="1" smtClean="0">
                <a:solidFill>
                  <a:schemeClr val="bg2"/>
                </a:solidFill>
                <a:latin typeface="Tahoma" pitchFamily="34" charset="0"/>
              </a:rPr>
              <a:t>page </a:t>
            </a:r>
            <a:fld id="{67587CD6-25FB-4581-823F-C090D0B34804}" type="slidenum">
              <a:rPr lang="en-US" sz="1000" b="1" smtClean="0">
                <a:solidFill>
                  <a:schemeClr val="bg2"/>
                </a:solidFill>
                <a:latin typeface="Tahoma" pitchFamily="34" charset="0"/>
              </a:rPr>
              <a:pPr eaLnBrk="1" hangingPunct="1">
                <a:defRPr/>
              </a:pPr>
              <a:t>‹N°›</a:t>
            </a:fld>
            <a:endParaRPr lang="en-US" sz="1000" b="1"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1975" r:id="rId1"/>
    <p:sldLayoutId id="2147491976" r:id="rId2"/>
    <p:sldLayoutId id="2147491977" r:id="rId3"/>
    <p:sldLayoutId id="2147491978" r:id="rId4"/>
    <p:sldLayoutId id="2147491979" r:id="rId5"/>
    <p:sldLayoutId id="2147491980" r:id="rId6"/>
    <p:sldLayoutId id="2147491981" r:id="rId7"/>
    <p:sldLayoutId id="2147491982" r:id="rId8"/>
    <p:sldLayoutId id="2147491983" r:id="rId9"/>
    <p:sldLayoutId id="2147491984" r:id="rId10"/>
    <p:sldLayoutId id="2147491985" r:id="rId11"/>
  </p:sldLayoutIdLst>
  <p:timing>
    <p:tnLst>
      <p:par>
        <p:cTn id="1" dur="indefinite" restart="never" nodeType="tmRoot"/>
      </p:par>
    </p:tnLst>
  </p:timing>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userDrawn="1"/>
        </p:nvGrpSpPr>
        <p:grpSpPr bwMode="auto">
          <a:xfrm>
            <a:off x="0" y="0"/>
            <a:ext cx="9909175" cy="6858000"/>
            <a:chOff x="0" y="0"/>
            <a:chExt cx="6242" cy="4320"/>
          </a:xfrm>
        </p:grpSpPr>
        <p:sp>
          <p:nvSpPr>
            <p:cNvPr id="9223" name="Rectangle 3"/>
            <p:cNvSpPr>
              <a:spLocks noChangeArrowheads="1"/>
            </p:cNvSpPr>
            <p:nvPr userDrawn="1"/>
          </p:nvSpPr>
          <p:spPr bwMode="auto">
            <a:xfrm>
              <a:off x="0" y="472"/>
              <a:ext cx="6242" cy="3848"/>
            </a:xfrm>
            <a:prstGeom prst="rect">
              <a:avLst/>
            </a:prstGeom>
            <a:solidFill>
              <a:srgbClr val="E7E8DC"/>
            </a:solidFill>
            <a:ln w="9525">
              <a:noFill/>
              <a:miter lim="800000"/>
              <a:headEnd/>
              <a:tailEnd/>
            </a:ln>
          </p:spPr>
          <p:txBody>
            <a:bodyPr wrap="none" anchor="ctr"/>
            <a:lstStyle/>
            <a:p>
              <a:endParaRPr lang="fr-FR"/>
            </a:p>
          </p:txBody>
        </p:sp>
        <p:sp>
          <p:nvSpPr>
            <p:cNvPr id="9224" name="Rectangle 4"/>
            <p:cNvSpPr>
              <a:spLocks noChangeArrowheads="1"/>
            </p:cNvSpPr>
            <p:nvPr userDrawn="1"/>
          </p:nvSpPr>
          <p:spPr bwMode="auto">
            <a:xfrm>
              <a:off x="2" y="0"/>
              <a:ext cx="6240" cy="474"/>
            </a:xfrm>
            <a:prstGeom prst="rect">
              <a:avLst/>
            </a:prstGeom>
            <a:solidFill>
              <a:srgbClr val="86877D"/>
            </a:solidFill>
            <a:ln w="9525">
              <a:noFill/>
              <a:miter lim="800000"/>
              <a:headEnd/>
              <a:tailEnd/>
            </a:ln>
          </p:spPr>
          <p:txBody>
            <a:bodyPr wrap="none" anchor="ctr"/>
            <a:lstStyle/>
            <a:p>
              <a:endParaRPr lang="fr-FR"/>
            </a:p>
          </p:txBody>
        </p:sp>
      </p:grpSp>
      <p:sp>
        <p:nvSpPr>
          <p:cNvPr id="9219" name="Rectangle 5"/>
          <p:cNvSpPr>
            <a:spLocks noGrp="1" noChangeArrowheads="1"/>
          </p:cNvSpPr>
          <p:nvPr>
            <p:ph type="title"/>
          </p:nvPr>
        </p:nvSpPr>
        <p:spPr bwMode="auto">
          <a:xfrm>
            <a:off x="742950" y="165100"/>
            <a:ext cx="8420100" cy="7397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 du masque</a:t>
            </a:r>
          </a:p>
        </p:txBody>
      </p:sp>
      <p:sp>
        <p:nvSpPr>
          <p:cNvPr id="9220" name="Rectangle 6"/>
          <p:cNvSpPr>
            <a:spLocks noGrp="1" noChangeArrowheads="1"/>
          </p:cNvSpPr>
          <p:nvPr>
            <p:ph type="body" idx="1"/>
          </p:nvPr>
        </p:nvSpPr>
        <p:spPr bwMode="auto">
          <a:xfrm>
            <a:off x="742950" y="1082675"/>
            <a:ext cx="8420100" cy="5013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9221" name="FormatShape" descr="PICNIC" hidden="1"/>
          <p:cNvSpPr>
            <a:spLocks noChangeArrowheads="1"/>
          </p:cNvSpPr>
          <p:nvPr/>
        </p:nvSpPr>
        <p:spPr bwMode="auto">
          <a:xfrm>
            <a:off x="-1169988" y="2374900"/>
            <a:ext cx="896938" cy="584200"/>
          </a:xfrm>
          <a:prstGeom prst="rect">
            <a:avLst/>
          </a:prstGeom>
          <a:noFill/>
          <a:ln w="38100" cmpd="dbl">
            <a:solidFill>
              <a:schemeClr val="tx2"/>
            </a:solidFill>
            <a:miter lim="800000"/>
            <a:headEnd/>
            <a:tailEnd/>
          </a:ln>
        </p:spPr>
        <p:txBody>
          <a:bodyPr wrap="none" anchor="ctr"/>
          <a:lstStyle/>
          <a:p>
            <a:pPr algn="ctr"/>
            <a:endParaRPr lang="en-US" sz="2400">
              <a:latin typeface="Garamond" pitchFamily="18" charset="0"/>
            </a:endParaRPr>
          </a:p>
        </p:txBody>
      </p:sp>
      <p:sp>
        <p:nvSpPr>
          <p:cNvPr id="9" name="Text Box 29"/>
          <p:cNvSpPr txBox="1">
            <a:spLocks noChangeArrowheads="1"/>
          </p:cNvSpPr>
          <p:nvPr userDrawn="1"/>
        </p:nvSpPr>
        <p:spPr bwMode="gray">
          <a:xfrm>
            <a:off x="742950" y="6408738"/>
            <a:ext cx="9163050" cy="244475"/>
          </a:xfrm>
          <a:prstGeom prst="rect">
            <a:avLst/>
          </a:prstGeom>
          <a:noFill/>
          <a:ln w="9525">
            <a:noFill/>
            <a:miter lim="800000"/>
            <a:headEnd/>
            <a:tailEnd/>
          </a:ln>
          <a:effectLst/>
        </p:spPr>
        <p:txBody>
          <a:bodyPr>
            <a:spAutoFit/>
          </a:bodyPr>
          <a:lstStyle>
            <a:lvl1pPr eaLnBrk="0" hangingPunct="0">
              <a:tabLst>
                <a:tab pos="8607425" algn="r"/>
              </a:tabLst>
              <a:defRPr sz="1400">
                <a:solidFill>
                  <a:schemeClr val="tx1"/>
                </a:solidFill>
                <a:latin typeface="RotisSemiSans Light" charset="0"/>
                <a:cs typeface="Tahoma" pitchFamily="34" charset="0"/>
              </a:defRPr>
            </a:lvl1pPr>
            <a:lvl2pPr marL="742950" indent="-285750" eaLnBrk="0" hangingPunct="0">
              <a:tabLst>
                <a:tab pos="8607425" algn="r"/>
              </a:tabLst>
              <a:defRPr sz="1400">
                <a:solidFill>
                  <a:schemeClr val="tx1"/>
                </a:solidFill>
                <a:latin typeface="RotisSemiSans Light" charset="0"/>
                <a:cs typeface="Tahoma" pitchFamily="34" charset="0"/>
              </a:defRPr>
            </a:lvl2pPr>
            <a:lvl3pPr marL="1143000" indent="-228600" eaLnBrk="0" hangingPunct="0">
              <a:tabLst>
                <a:tab pos="8607425" algn="r"/>
              </a:tabLst>
              <a:defRPr sz="1400">
                <a:solidFill>
                  <a:schemeClr val="tx1"/>
                </a:solidFill>
                <a:latin typeface="RotisSemiSans Light" charset="0"/>
                <a:cs typeface="Tahoma" pitchFamily="34" charset="0"/>
              </a:defRPr>
            </a:lvl3pPr>
            <a:lvl4pPr marL="1600200" indent="-228600" eaLnBrk="0" hangingPunct="0">
              <a:tabLst>
                <a:tab pos="8607425" algn="r"/>
              </a:tabLst>
              <a:defRPr sz="1400">
                <a:solidFill>
                  <a:schemeClr val="tx1"/>
                </a:solidFill>
                <a:latin typeface="RotisSemiSans Light" charset="0"/>
                <a:cs typeface="Tahoma" pitchFamily="34" charset="0"/>
              </a:defRPr>
            </a:lvl4pPr>
            <a:lvl5pPr marL="2057400" indent="-228600" eaLnBrk="0" hangingPunct="0">
              <a:tabLst>
                <a:tab pos="8607425" algn="r"/>
              </a:tabLst>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tabLst>
                <a:tab pos="8607425" algn="r"/>
              </a:tabLst>
              <a:defRPr sz="1400">
                <a:solidFill>
                  <a:schemeClr val="tx1"/>
                </a:solidFill>
                <a:latin typeface="RotisSemiSans Light" charset="0"/>
                <a:cs typeface="Tahoma" pitchFamily="34" charset="0"/>
              </a:defRPr>
            </a:lvl9pPr>
          </a:lstStyle>
          <a:p>
            <a:pPr eaLnBrk="1" hangingPunct="1">
              <a:defRPr/>
            </a:pPr>
            <a:r>
              <a:rPr lang="fr-FR" sz="1000" dirty="0" err="1" smtClean="0">
                <a:solidFill>
                  <a:schemeClr val="bg2"/>
                </a:solidFill>
                <a:latin typeface="Tahoma" pitchFamily="34" charset="0"/>
              </a:rPr>
              <a:t>OpinionWay</a:t>
            </a:r>
            <a:r>
              <a:rPr lang="fr-FR" sz="1000" dirty="0" smtClean="0">
                <a:solidFill>
                  <a:schemeClr val="bg2"/>
                </a:solidFill>
                <a:latin typeface="Tahoma" pitchFamily="34" charset="0"/>
              </a:rPr>
              <a:t> pour l’ASOCS- Image de l’industrie pharmaceutique auprès des syndicats 	</a:t>
            </a:r>
            <a:r>
              <a:rPr lang="fr-FR" sz="1000" b="1" dirty="0" smtClean="0">
                <a:solidFill>
                  <a:schemeClr val="bg2"/>
                </a:solidFill>
                <a:latin typeface="Tahoma" pitchFamily="34" charset="0"/>
              </a:rPr>
              <a:t>page </a:t>
            </a:r>
            <a:fld id="{C91FDE93-7597-4468-B752-E2179357EC50}" type="slidenum">
              <a:rPr lang="fr-FR" sz="1000" b="1" smtClean="0">
                <a:solidFill>
                  <a:schemeClr val="bg2"/>
                </a:solidFill>
                <a:latin typeface="Tahoma" pitchFamily="34" charset="0"/>
              </a:rPr>
              <a:pPr eaLnBrk="1" hangingPunct="1">
                <a:defRPr/>
              </a:pPr>
              <a:t>‹N°›</a:t>
            </a:fld>
            <a:endParaRPr lang="fr-FR" sz="1000" b="1" dirty="0" smtClean="0">
              <a:solidFill>
                <a:schemeClr val="bg2"/>
              </a:solidFill>
              <a:latin typeface="Tahoma" pitchFamily="34" charset="0"/>
            </a:endParaRPr>
          </a:p>
        </p:txBody>
      </p:sp>
    </p:spTree>
  </p:cSld>
  <p:clrMap bg1="lt1" tx1="dk1" bg2="lt2" tx2="dk2" accent1="accent1" accent2="accent2" accent3="accent3" accent4="accent4" accent5="accent5" accent6="accent6" hlink="hlink" folHlink="folHlink"/>
  <p:sldLayoutIdLst>
    <p:sldLayoutId id="2147492072" r:id="rId1"/>
    <p:sldLayoutId id="2147491986" r:id="rId2"/>
    <p:sldLayoutId id="2147491987" r:id="rId3"/>
    <p:sldLayoutId id="2147491988" r:id="rId4"/>
    <p:sldLayoutId id="2147491989" r:id="rId5"/>
    <p:sldLayoutId id="2147491990" r:id="rId6"/>
    <p:sldLayoutId id="2147491991" r:id="rId7"/>
    <p:sldLayoutId id="2147491992" r:id="rId8"/>
    <p:sldLayoutId id="2147491993" r:id="rId9"/>
    <p:sldLayoutId id="2147491994" r:id="rId10"/>
    <p:sldLayoutId id="2147491995" r:id="rId11"/>
  </p:sldLayoutIdLst>
  <p:timing>
    <p:tnLst>
      <p:par>
        <p:cTn id="1" dur="indefinite" restart="never" nodeType="tmRoot"/>
      </p:par>
    </p:tnLst>
  </p:timing>
  <p:hf sldNum="0" hdr="0" dt="0"/>
  <p:txStyles>
    <p:titleStyle>
      <a:lvl1pPr algn="l" rtl="0" eaLnBrk="0" fontAlgn="base" hangingPunct="0">
        <a:lnSpc>
          <a:spcPct val="85000"/>
        </a:lnSpc>
        <a:spcBef>
          <a:spcPct val="0"/>
        </a:spcBef>
        <a:spcAft>
          <a:spcPct val="0"/>
        </a:spcAft>
        <a:defRPr sz="2800">
          <a:solidFill>
            <a:schemeClr val="tx2"/>
          </a:solidFill>
          <a:latin typeface="+mj-lt"/>
          <a:ea typeface="+mj-ea"/>
          <a:cs typeface="+mj-cs"/>
        </a:defRPr>
      </a:lvl1pPr>
      <a:lvl2pPr algn="l" rtl="0" eaLnBrk="0" fontAlgn="base" hangingPunct="0">
        <a:lnSpc>
          <a:spcPct val="85000"/>
        </a:lnSpc>
        <a:spcBef>
          <a:spcPct val="0"/>
        </a:spcBef>
        <a:spcAft>
          <a:spcPct val="0"/>
        </a:spcAft>
        <a:defRPr sz="2800">
          <a:solidFill>
            <a:schemeClr val="tx2"/>
          </a:solidFill>
          <a:latin typeface="Tahoma" pitchFamily="34" charset="0"/>
          <a:cs typeface="Arial" charset="0"/>
        </a:defRPr>
      </a:lvl2pPr>
      <a:lvl3pPr algn="l" rtl="0" eaLnBrk="0" fontAlgn="base" hangingPunct="0">
        <a:lnSpc>
          <a:spcPct val="85000"/>
        </a:lnSpc>
        <a:spcBef>
          <a:spcPct val="0"/>
        </a:spcBef>
        <a:spcAft>
          <a:spcPct val="0"/>
        </a:spcAft>
        <a:defRPr sz="2800">
          <a:solidFill>
            <a:schemeClr val="tx2"/>
          </a:solidFill>
          <a:latin typeface="Tahoma" pitchFamily="34" charset="0"/>
          <a:cs typeface="Arial" charset="0"/>
        </a:defRPr>
      </a:lvl3pPr>
      <a:lvl4pPr algn="l" rtl="0" eaLnBrk="0" fontAlgn="base" hangingPunct="0">
        <a:lnSpc>
          <a:spcPct val="85000"/>
        </a:lnSpc>
        <a:spcBef>
          <a:spcPct val="0"/>
        </a:spcBef>
        <a:spcAft>
          <a:spcPct val="0"/>
        </a:spcAft>
        <a:defRPr sz="2800">
          <a:solidFill>
            <a:schemeClr val="tx2"/>
          </a:solidFill>
          <a:latin typeface="Tahoma" pitchFamily="34" charset="0"/>
          <a:cs typeface="Arial" charset="0"/>
        </a:defRPr>
      </a:lvl4pPr>
      <a:lvl5pPr algn="l" rtl="0" eaLnBrk="0" fontAlgn="base" hangingPunct="0">
        <a:lnSpc>
          <a:spcPct val="85000"/>
        </a:lnSpc>
        <a:spcBef>
          <a:spcPct val="0"/>
        </a:spcBef>
        <a:spcAft>
          <a:spcPct val="0"/>
        </a:spcAft>
        <a:defRPr sz="2800">
          <a:solidFill>
            <a:schemeClr val="tx2"/>
          </a:solidFill>
          <a:latin typeface="Tahoma" pitchFamily="34" charset="0"/>
          <a:cs typeface="Arial" charset="0"/>
        </a:defRPr>
      </a:lvl5pPr>
      <a:lvl6pPr marL="457200" algn="l" rtl="0" fontAlgn="base">
        <a:lnSpc>
          <a:spcPct val="85000"/>
        </a:lnSpc>
        <a:spcBef>
          <a:spcPct val="0"/>
        </a:spcBef>
        <a:spcAft>
          <a:spcPct val="0"/>
        </a:spcAft>
        <a:defRPr sz="2800">
          <a:solidFill>
            <a:schemeClr val="tx2"/>
          </a:solidFill>
          <a:latin typeface="Tahoma" pitchFamily="34" charset="0"/>
          <a:cs typeface="Arial" charset="0"/>
        </a:defRPr>
      </a:lvl6pPr>
      <a:lvl7pPr marL="914400" algn="l" rtl="0" fontAlgn="base">
        <a:lnSpc>
          <a:spcPct val="85000"/>
        </a:lnSpc>
        <a:spcBef>
          <a:spcPct val="0"/>
        </a:spcBef>
        <a:spcAft>
          <a:spcPct val="0"/>
        </a:spcAft>
        <a:defRPr sz="2800">
          <a:solidFill>
            <a:schemeClr val="tx2"/>
          </a:solidFill>
          <a:latin typeface="Tahoma" pitchFamily="34" charset="0"/>
          <a:cs typeface="Arial" charset="0"/>
        </a:defRPr>
      </a:lvl7pPr>
      <a:lvl8pPr marL="1371600" algn="l" rtl="0" fontAlgn="base">
        <a:lnSpc>
          <a:spcPct val="85000"/>
        </a:lnSpc>
        <a:spcBef>
          <a:spcPct val="0"/>
        </a:spcBef>
        <a:spcAft>
          <a:spcPct val="0"/>
        </a:spcAft>
        <a:defRPr sz="2800">
          <a:solidFill>
            <a:schemeClr val="tx2"/>
          </a:solidFill>
          <a:latin typeface="Tahoma" pitchFamily="34" charset="0"/>
          <a:cs typeface="Arial" charset="0"/>
        </a:defRPr>
      </a:lvl8pPr>
      <a:lvl9pPr marL="1828800" algn="l" rtl="0" fontAlgn="base">
        <a:lnSpc>
          <a:spcPct val="85000"/>
        </a:lnSpc>
        <a:spcBef>
          <a:spcPct val="0"/>
        </a:spcBef>
        <a:spcAft>
          <a:spcPct val="0"/>
        </a:spcAft>
        <a:defRPr sz="2800">
          <a:solidFill>
            <a:schemeClr val="tx2"/>
          </a:solidFill>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119.xml"/><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9.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119.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1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9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9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9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9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9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9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0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9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9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9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7.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15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1114"/>
          <p:cNvGrpSpPr>
            <a:grpSpLocks/>
          </p:cNvGrpSpPr>
          <p:nvPr/>
        </p:nvGrpSpPr>
        <p:grpSpPr bwMode="auto">
          <a:xfrm>
            <a:off x="0" y="0"/>
            <a:ext cx="9909175" cy="6869113"/>
            <a:chOff x="0" y="0"/>
            <a:chExt cx="6242" cy="4327"/>
          </a:xfrm>
        </p:grpSpPr>
        <p:sp>
          <p:nvSpPr>
            <p:cNvPr id="20489" name="Rectangle 1111"/>
            <p:cNvSpPr>
              <a:spLocks noChangeArrowheads="1"/>
            </p:cNvSpPr>
            <p:nvPr/>
          </p:nvSpPr>
          <p:spPr bwMode="auto">
            <a:xfrm>
              <a:off x="0" y="0"/>
              <a:ext cx="6242" cy="4327"/>
            </a:xfrm>
            <a:prstGeom prst="rect">
              <a:avLst/>
            </a:prstGeom>
            <a:solidFill>
              <a:srgbClr val="E7E8DC"/>
            </a:solidFill>
            <a:ln w="9525">
              <a:noFill/>
              <a:miter lim="800000"/>
              <a:headEnd/>
              <a:tailEnd/>
            </a:ln>
          </p:spPr>
          <p:txBody>
            <a:bodyPr wrap="none" anchor="ctr"/>
            <a:lstStyle/>
            <a:p>
              <a:endParaRPr lang="fr-FR"/>
            </a:p>
          </p:txBody>
        </p:sp>
        <p:sp>
          <p:nvSpPr>
            <p:cNvPr id="20490" name="Rectangle 1080"/>
            <p:cNvSpPr>
              <a:spLocks noChangeArrowheads="1"/>
            </p:cNvSpPr>
            <p:nvPr/>
          </p:nvSpPr>
          <p:spPr bwMode="auto">
            <a:xfrm>
              <a:off x="0" y="227"/>
              <a:ext cx="6240" cy="323"/>
            </a:xfrm>
            <a:prstGeom prst="rect">
              <a:avLst/>
            </a:prstGeom>
            <a:solidFill>
              <a:srgbClr val="5B5D45"/>
            </a:solidFill>
            <a:ln w="9525">
              <a:noFill/>
              <a:miter lim="800000"/>
              <a:headEnd/>
              <a:tailEnd/>
            </a:ln>
          </p:spPr>
          <p:txBody>
            <a:bodyPr wrap="none" anchor="ctr"/>
            <a:lstStyle/>
            <a:p>
              <a:endParaRPr lang="fr-FR"/>
            </a:p>
          </p:txBody>
        </p:sp>
        <p:sp>
          <p:nvSpPr>
            <p:cNvPr id="20491" name="Rectangle 1112"/>
            <p:cNvSpPr>
              <a:spLocks noChangeArrowheads="1"/>
            </p:cNvSpPr>
            <p:nvPr/>
          </p:nvSpPr>
          <p:spPr bwMode="auto">
            <a:xfrm>
              <a:off x="2" y="549"/>
              <a:ext cx="6240" cy="182"/>
            </a:xfrm>
            <a:prstGeom prst="rect">
              <a:avLst/>
            </a:prstGeom>
            <a:solidFill>
              <a:srgbClr val="868F75"/>
            </a:solidFill>
            <a:ln w="9525">
              <a:noFill/>
              <a:miter lim="800000"/>
              <a:headEnd/>
              <a:tailEnd/>
            </a:ln>
          </p:spPr>
          <p:txBody>
            <a:bodyPr wrap="none" anchor="ctr"/>
            <a:lstStyle/>
            <a:p>
              <a:endParaRPr lang="fr-FR"/>
            </a:p>
          </p:txBody>
        </p:sp>
      </p:grpSp>
      <p:pic>
        <p:nvPicPr>
          <p:cNvPr id="20483" name="Picture 1117" descr="logo_opinionway-blanc"/>
          <p:cNvPicPr>
            <a:picLocks noChangeAspect="1" noChangeArrowheads="1"/>
          </p:cNvPicPr>
          <p:nvPr/>
        </p:nvPicPr>
        <p:blipFill>
          <a:blip r:embed="rId3" cstate="print"/>
          <a:srcRect/>
          <a:stretch>
            <a:fillRect/>
          </a:stretch>
        </p:blipFill>
        <p:spPr bwMode="auto">
          <a:xfrm>
            <a:off x="220663" y="417513"/>
            <a:ext cx="3155950" cy="522287"/>
          </a:xfrm>
          <a:prstGeom prst="rect">
            <a:avLst/>
          </a:prstGeom>
          <a:noFill/>
          <a:ln w="9525">
            <a:noFill/>
            <a:miter lim="800000"/>
            <a:headEnd/>
            <a:tailEnd/>
          </a:ln>
        </p:spPr>
      </p:pic>
      <p:sp>
        <p:nvSpPr>
          <p:cNvPr id="20484" name="Text Box 8"/>
          <p:cNvSpPr txBox="1">
            <a:spLocks noChangeArrowheads="1"/>
          </p:cNvSpPr>
          <p:nvPr/>
        </p:nvSpPr>
        <p:spPr bwMode="auto">
          <a:xfrm>
            <a:off x="3846513" y="2557463"/>
            <a:ext cx="5776912" cy="2308225"/>
          </a:xfrm>
          <a:prstGeom prst="rect">
            <a:avLst/>
          </a:prstGeom>
          <a:noFill/>
          <a:ln w="9525">
            <a:noFill/>
            <a:miter lim="800000"/>
            <a:headEnd/>
            <a:tailEnd/>
          </a:ln>
        </p:spPr>
        <p:txBody>
          <a:bodyPr>
            <a:spAutoFit/>
          </a:bodyPr>
          <a:lstStyle/>
          <a:p>
            <a:r>
              <a:rPr lang="fr-FR" sz="2400" b="1">
                <a:latin typeface="Tahoma" pitchFamily="34" charset="0"/>
              </a:rPr>
              <a:t>Image de l’industrie pharmaceutique auprès des responsables de syndicats de médecins/ pharmaciens/ infirmiers</a:t>
            </a:r>
          </a:p>
          <a:p>
            <a:endParaRPr lang="fr-FR" sz="2400">
              <a:latin typeface="Tahoma" pitchFamily="34" charset="0"/>
            </a:endParaRPr>
          </a:p>
          <a:p>
            <a:r>
              <a:rPr lang="fr-FR" sz="2400">
                <a:latin typeface="Tahoma" pitchFamily="34" charset="0"/>
              </a:rPr>
              <a:t>Présentation du 4 Avril 2013</a:t>
            </a:r>
            <a:endParaRPr lang="fr-FR" sz="2000">
              <a:latin typeface="Tahoma" pitchFamily="34" charset="0"/>
            </a:endParaRPr>
          </a:p>
        </p:txBody>
      </p:sp>
      <p:sp>
        <p:nvSpPr>
          <p:cNvPr id="20485" name="Text Box 1150"/>
          <p:cNvSpPr txBox="1">
            <a:spLocks noChangeArrowheads="1"/>
          </p:cNvSpPr>
          <p:nvPr/>
        </p:nvSpPr>
        <p:spPr bwMode="white">
          <a:xfrm>
            <a:off x="528638" y="5810250"/>
            <a:ext cx="7599362" cy="862013"/>
          </a:xfrm>
          <a:prstGeom prst="rect">
            <a:avLst/>
          </a:prstGeom>
          <a:noFill/>
          <a:ln w="9525">
            <a:noFill/>
            <a:miter lim="800000"/>
            <a:headEnd/>
            <a:tailEnd/>
          </a:ln>
        </p:spPr>
        <p:txBody>
          <a:bodyPr>
            <a:spAutoFit/>
          </a:bodyPr>
          <a:lstStyle/>
          <a:p>
            <a:endParaRPr lang="en-US" sz="800">
              <a:latin typeface="Tahoma" pitchFamily="34" charset="0"/>
            </a:endParaRPr>
          </a:p>
          <a:p>
            <a:r>
              <a:rPr lang="en-US">
                <a:latin typeface="Tahoma" pitchFamily="34" charset="0"/>
              </a:rPr>
              <a:t>De: Géraldine DEGRANGES/ Nadia Auzanneau</a:t>
            </a:r>
          </a:p>
          <a:p>
            <a:r>
              <a:rPr lang="en-US">
                <a:latin typeface="Tahoma" pitchFamily="34" charset="0"/>
              </a:rPr>
              <a:t> A : Eric MOIRAND</a:t>
            </a:r>
          </a:p>
          <a:p>
            <a:r>
              <a:rPr lang="en-US" b="1">
                <a:latin typeface="Tahoma" pitchFamily="34" charset="0"/>
              </a:rPr>
              <a:t>OpinionWay, 15 place de la République, 75003 Paris. Tél : 01 78 94 90 00</a:t>
            </a:r>
          </a:p>
        </p:txBody>
      </p:sp>
      <p:pic>
        <p:nvPicPr>
          <p:cNvPr id="20486" name="Picture 14"/>
          <p:cNvPicPr>
            <a:picLocks noChangeAspect="1" noChangeArrowheads="1"/>
          </p:cNvPicPr>
          <p:nvPr/>
        </p:nvPicPr>
        <p:blipFill>
          <a:blip r:embed="rId4" cstate="print"/>
          <a:srcRect/>
          <a:stretch>
            <a:fillRect/>
          </a:stretch>
        </p:blipFill>
        <p:spPr bwMode="auto">
          <a:xfrm>
            <a:off x="1454150" y="2822575"/>
            <a:ext cx="1685925" cy="873125"/>
          </a:xfrm>
          <a:prstGeom prst="rect">
            <a:avLst/>
          </a:prstGeom>
          <a:noFill/>
          <a:ln w="9525">
            <a:noFill/>
            <a:miter lim="800000"/>
            <a:headEnd/>
            <a:tailEnd/>
          </a:ln>
        </p:spPr>
      </p:pic>
      <p:pic>
        <p:nvPicPr>
          <p:cNvPr id="20487" name="Picture 1154"/>
          <p:cNvPicPr>
            <a:picLocks noChangeAspect="1" noChangeArrowheads="1"/>
          </p:cNvPicPr>
          <p:nvPr/>
        </p:nvPicPr>
        <p:blipFill>
          <a:blip r:embed="rId5" cstate="print"/>
          <a:srcRect/>
          <a:stretch>
            <a:fillRect/>
          </a:stretch>
        </p:blipFill>
        <p:spPr bwMode="auto">
          <a:xfrm>
            <a:off x="8948738" y="5910263"/>
            <a:ext cx="565150" cy="565150"/>
          </a:xfrm>
          <a:prstGeom prst="rect">
            <a:avLst/>
          </a:prstGeom>
          <a:noFill/>
          <a:ln w="9525">
            <a:noFill/>
            <a:miter lim="800000"/>
            <a:headEnd/>
            <a:tailEnd/>
          </a:ln>
        </p:spPr>
      </p:pic>
      <p:pic>
        <p:nvPicPr>
          <p:cNvPr id="20488" name="Picture 14" descr="\\192.168.125.200\Qualité (ex certification)\ZZ- ISO - Mise en place et Audit\Document Normes ISO etc\Logo\JPEG\Afaq_20252.jpg"/>
          <p:cNvPicPr>
            <a:picLocks noChangeAspect="1" noChangeArrowheads="1"/>
          </p:cNvPicPr>
          <p:nvPr/>
        </p:nvPicPr>
        <p:blipFill>
          <a:blip r:embed="rId6" cstate="print"/>
          <a:srcRect/>
          <a:stretch>
            <a:fillRect/>
          </a:stretch>
        </p:blipFill>
        <p:spPr bwMode="auto">
          <a:xfrm>
            <a:off x="8069263" y="5943600"/>
            <a:ext cx="790575" cy="546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7"/>
          <p:cNvGraphicFramePr>
            <a:graphicFrameLocks noGrp="1"/>
          </p:cNvGraphicFramePr>
          <p:nvPr/>
        </p:nvGraphicFramePr>
        <p:xfrm>
          <a:off x="841375" y="3302000"/>
          <a:ext cx="9064625" cy="2068513"/>
        </p:xfrm>
        <a:graphic>
          <a:graphicData uri="http://schemas.openxmlformats.org/drawingml/2006/table">
            <a:tbl>
              <a:tblPr/>
              <a:tblGrid>
                <a:gridCol w="9064625"/>
              </a:tblGrid>
              <a:tr h="1310823">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chemeClr val="bg1"/>
                          </a:solidFill>
                          <a:effectLst/>
                          <a:latin typeface="Tahoma" pitchFamily="34" charset="0"/>
                          <a:ea typeface="Tahoma" pitchFamily="34" charset="0"/>
                          <a:cs typeface="Tahoma" pitchFamily="34" charset="0"/>
                        </a:rPr>
                        <a:t>L’industrie pharmaceutique</a:t>
                      </a:r>
                      <a:endParaRPr kumimoji="0" lang="fr-FR" sz="2800" b="1" i="0" u="none" strike="noStrike" cap="none" normalizeH="0" baseline="0" noProof="1" smtClean="0">
                        <a:ln>
                          <a:noFill/>
                        </a:ln>
                        <a:solidFill>
                          <a:schemeClr val="bg1"/>
                        </a:solidFill>
                        <a:effectLst/>
                        <a:latin typeface="Tahoma" pitchFamily="34" charset="0"/>
                        <a:ea typeface="Tahoma" pitchFamily="34" charset="0"/>
                        <a:cs typeface="Tahoma" pitchFamily="34" charset="0"/>
                      </a:endParaRPr>
                    </a:p>
                  </a:txBody>
                  <a:tcPr marT="45662" marB="45662" anchor="ctr" horzOverflow="overflow">
                    <a:lnL>
                      <a:noFill/>
                    </a:lnL>
                    <a:lnR>
                      <a:noFill/>
                    </a:lnR>
                    <a:lnT>
                      <a:noFill/>
                    </a:lnT>
                    <a:lnB>
                      <a:noFill/>
                    </a:lnB>
                    <a:lnTlToBr>
                      <a:noFill/>
                    </a:lnTlToBr>
                    <a:lnBlToTr>
                      <a:noFill/>
                    </a:lnBlToTr>
                    <a:solidFill>
                      <a:schemeClr val="tx1"/>
                    </a:solidFill>
                  </a:tcPr>
                </a:tc>
              </a:tr>
              <a:tr h="757690">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noProof="1" smtClean="0">
                          <a:ln>
                            <a:noFill/>
                          </a:ln>
                          <a:solidFill>
                            <a:schemeClr val="tx1"/>
                          </a:solidFill>
                          <a:effectLst/>
                          <a:latin typeface="Tahoma" pitchFamily="34" charset="0"/>
                          <a:ea typeface="Tahoma" pitchFamily="34" charset="0"/>
                          <a:cs typeface="Tahoma" pitchFamily="34" charset="0"/>
                        </a:rPr>
                        <a:t>Représentations et images globales</a:t>
                      </a:r>
                    </a:p>
                  </a:txBody>
                  <a:tcPr marT="45662" marB="45662" anchor="ctr" horzOverflow="overflow">
                    <a:lnL>
                      <a:noFill/>
                    </a:lnL>
                    <a:lnR>
                      <a:noFill/>
                    </a:lnR>
                    <a:lnT>
                      <a:noFill/>
                    </a:lnT>
                    <a:lnB>
                      <a:noFill/>
                    </a:lnB>
                    <a:lnTlToBr>
                      <a:noFill/>
                    </a:lnTlToBr>
                    <a:lnBlToTr>
                      <a:noFill/>
                    </a:lnBlToTr>
                    <a:solidFill>
                      <a:schemeClr val="accent3">
                        <a:lumMod val="65000"/>
                        <a:alpha val="50196"/>
                      </a:schemeClr>
                    </a:solidFill>
                  </a:tcPr>
                </a:tc>
              </a:tr>
            </a:tbl>
          </a:graphicData>
        </a:graphic>
      </p:graphicFrame>
      <p:sp>
        <p:nvSpPr>
          <p:cNvPr id="29701" name="Text Box 3"/>
          <p:cNvSpPr txBox="1">
            <a:spLocks noChangeArrowheads="1"/>
          </p:cNvSpPr>
          <p:nvPr/>
        </p:nvSpPr>
        <p:spPr bwMode="auto">
          <a:xfrm>
            <a:off x="4410075" y="1541463"/>
            <a:ext cx="720725" cy="1108075"/>
          </a:xfrm>
          <a:prstGeom prst="rect">
            <a:avLst/>
          </a:prstGeom>
          <a:noFill/>
          <a:ln w="9525">
            <a:noFill/>
            <a:miter lim="800000"/>
            <a:headEnd/>
            <a:tailEnd/>
          </a:ln>
        </p:spPr>
        <p:txBody>
          <a:bodyPr wrap="none">
            <a:spAutoFit/>
          </a:bodyPr>
          <a:lstStyle/>
          <a:p>
            <a:pPr eaLnBrk="0" hangingPunct="0"/>
            <a:r>
              <a:rPr lang="fr-FR" sz="6600" b="1">
                <a:solidFill>
                  <a:srgbClr val="000000"/>
                </a:solidFill>
                <a:latin typeface="Tahoma" pitchFamily="34" charset="0"/>
              </a:rPr>
              <a:t>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Image de 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Avant-propos sur les réactions globales des personnes interrogées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5" name="Rectangle 8"/>
          <p:cNvSpPr>
            <a:spLocks/>
          </p:cNvSpPr>
          <p:nvPr/>
        </p:nvSpPr>
        <p:spPr bwMode="auto">
          <a:xfrm>
            <a:off x="771525" y="3646488"/>
            <a:ext cx="8491538" cy="260032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Au global et de manière quasi-partagée </a:t>
            </a:r>
            <a:r>
              <a:rPr lang="fr-FR" sz="1600" b="1" kern="0" dirty="0">
                <a:solidFill>
                  <a:srgbClr val="C00000"/>
                </a:solidFill>
                <a:latin typeface="Tahoma" pitchFamily="34" charset="0"/>
              </a:rPr>
              <a:t>une tonalité de discours teintée de méfiance, malaise voire de reproches </a:t>
            </a:r>
            <a:r>
              <a:rPr lang="fr-FR" sz="1600" b="1" kern="0" dirty="0">
                <a:solidFill>
                  <a:srgbClr val="000000"/>
                </a:solidFill>
                <a:latin typeface="Tahoma" pitchFamily="34" charset="0"/>
              </a:rPr>
              <a:t>concernant  l’industrie pharmaceutique</a:t>
            </a:r>
          </a:p>
          <a:p>
            <a:pPr algn="ctr" fontAlgn="auto">
              <a:spcBef>
                <a:spcPts val="0"/>
              </a:spcBef>
              <a:spcAft>
                <a:spcPts val="0"/>
              </a:spcAft>
              <a:defRPr/>
            </a:pPr>
            <a:endParaRPr lang="fr-FR" sz="1600" b="1" kern="0" dirty="0">
              <a:solidFill>
                <a:srgbClr val="000000"/>
              </a:solidFill>
              <a:latin typeface="Tahoma" pitchFamily="34" charset="0"/>
            </a:endParaRPr>
          </a:p>
          <a:p>
            <a:pPr algn="ctr" fontAlgn="auto">
              <a:spcBef>
                <a:spcPts val="0"/>
              </a:spcBef>
              <a:spcAft>
                <a:spcPts val="0"/>
              </a:spcAft>
              <a:defRPr/>
            </a:pPr>
            <a:r>
              <a:rPr lang="fr-FR" sz="1600" b="1" u="sng" kern="0" dirty="0">
                <a:solidFill>
                  <a:srgbClr val="000000"/>
                </a:solidFill>
                <a:latin typeface="Tahoma" pitchFamily="34" charset="0"/>
              </a:rPr>
              <a:t>Seuls les médecins spécialistes adoptent une posture modérée</a:t>
            </a:r>
            <a:endParaRPr lang="fr-FR" sz="1600" b="1" kern="0" dirty="0">
              <a:solidFill>
                <a:srgbClr val="000000"/>
              </a:solidFill>
              <a:latin typeface="Tahoma" pitchFamily="34" charset="0"/>
            </a:endParaRPr>
          </a:p>
          <a:p>
            <a:pPr algn="ctr" fontAlgn="auto">
              <a:spcBef>
                <a:spcPts val="0"/>
              </a:spcBef>
              <a:spcAft>
                <a:spcPts val="0"/>
              </a:spcAft>
              <a:defRPr/>
            </a:pPr>
            <a:endParaRPr lang="fr-FR" sz="1600" b="1" kern="0" dirty="0">
              <a:solidFill>
                <a:srgbClr val="000000"/>
              </a:solidFill>
              <a:latin typeface="Tahoma" pitchFamily="34" charset="0"/>
            </a:endParaRPr>
          </a:p>
          <a:p>
            <a:pPr algn="ctr" fontAlgn="auto">
              <a:spcBef>
                <a:spcPts val="0"/>
              </a:spcBef>
              <a:spcAft>
                <a:spcPts val="0"/>
              </a:spcAft>
              <a:defRPr/>
            </a:pPr>
            <a:r>
              <a:rPr lang="fr-FR" sz="1600" b="1" kern="0" dirty="0">
                <a:solidFill>
                  <a:srgbClr val="000000"/>
                </a:solidFill>
                <a:latin typeface="Tahoma" pitchFamily="34" charset="0"/>
              </a:rPr>
              <a:t>Tous les autres acteurs de santé signalent (plus ou moins fortement) des actions de l’industrie pharmaceutique contestables encore aujourd’hui et ce malgré les mesures déjà mises en place suite à « l’affaire » du Médiator</a:t>
            </a:r>
          </a:p>
          <a:p>
            <a:pPr algn="ctr" fontAlgn="auto">
              <a:spcBef>
                <a:spcPts val="0"/>
              </a:spcBef>
              <a:spcAft>
                <a:spcPts val="0"/>
              </a:spcAft>
              <a:defRPr/>
            </a:pPr>
            <a:endParaRPr lang="fr-FR" sz="1600" b="1" kern="0" dirty="0">
              <a:solidFill>
                <a:srgbClr val="000000"/>
              </a:solidFill>
              <a:latin typeface="Tahoma" pitchFamily="34" charset="0"/>
            </a:endParaRPr>
          </a:p>
        </p:txBody>
      </p:sp>
      <p:sp>
        <p:nvSpPr>
          <p:cNvPr id="6" name="Rectangle 8"/>
          <p:cNvSpPr>
            <a:spLocks/>
          </p:cNvSpPr>
          <p:nvPr/>
        </p:nvSpPr>
        <p:spPr bwMode="auto">
          <a:xfrm>
            <a:off x="757238" y="1296988"/>
            <a:ext cx="8540750" cy="19812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Les représentations sont davantage liées à leur profession ( leurs liens avec l’industrie et leurs intérêts spécifiques) qu’à une prise de parole de leur syndicat sur l’industrie pharmaceutique.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Image de 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Avant-propos sur le contexte de l’étude</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1733550" y="1557338"/>
            <a:ext cx="6305550" cy="5381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Deux sujets font l’actualité au moment de l’étude et impactent les réponses des participants  </a:t>
            </a:r>
            <a:endParaRPr lang="fr-FR" sz="1800" b="1" i="1" u="sng" kern="0" dirty="0">
              <a:solidFill>
                <a:srgbClr val="000000"/>
              </a:solidFill>
              <a:latin typeface="Tahoma" pitchFamily="34" charset="0"/>
            </a:endParaRPr>
          </a:p>
        </p:txBody>
      </p:sp>
      <p:pic>
        <p:nvPicPr>
          <p:cNvPr id="31750" name="Picture 2" descr="Les &quot;dépassements&quot;, par rapport au tarif remboursé par la Sécu, sont pratiqués à des taux variables par quelque 30.000 médecins en France, essentiellement des spécialistes, appartenant au &quot;secteur 2&quot; (honoraires libres). Parmi ces spécialistes on compte une très grande proportion de chirurgiens, d'anesthésistes et d'obstétriciens."/>
          <p:cNvPicPr>
            <a:picLocks noChangeAspect="1" noChangeArrowheads="1"/>
          </p:cNvPicPr>
          <p:nvPr/>
        </p:nvPicPr>
        <p:blipFill>
          <a:blip r:embed="rId3" cstate="print"/>
          <a:srcRect/>
          <a:stretch>
            <a:fillRect/>
          </a:stretch>
        </p:blipFill>
        <p:spPr bwMode="auto">
          <a:xfrm>
            <a:off x="5783263" y="3341688"/>
            <a:ext cx="2908300" cy="1851025"/>
          </a:xfrm>
          <a:prstGeom prst="rect">
            <a:avLst/>
          </a:prstGeom>
          <a:noFill/>
          <a:ln w="9525">
            <a:noFill/>
            <a:miter lim="800000"/>
            <a:headEnd/>
            <a:tailEnd/>
          </a:ln>
        </p:spPr>
      </p:pic>
      <p:sp>
        <p:nvSpPr>
          <p:cNvPr id="5" name="Rectangle 8"/>
          <p:cNvSpPr>
            <a:spLocks/>
          </p:cNvSpPr>
          <p:nvPr/>
        </p:nvSpPr>
        <p:spPr bwMode="auto">
          <a:xfrm>
            <a:off x="5795158" y="2493108"/>
            <a:ext cx="3030712" cy="668389"/>
          </a:xfrm>
          <a:prstGeom prst="rect">
            <a:avLst/>
          </a:prstGeom>
          <a:solidFill>
            <a:srgbClr val="B2B2B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Négociations sur le </a:t>
            </a:r>
          </a:p>
          <a:p>
            <a:pPr algn="ctr" fontAlgn="auto">
              <a:spcBef>
                <a:spcPts val="0"/>
              </a:spcBef>
              <a:spcAft>
                <a:spcPts val="0"/>
              </a:spcAft>
              <a:defRPr/>
            </a:pPr>
            <a:r>
              <a:rPr lang="fr-FR" sz="1600" b="1" kern="0" dirty="0">
                <a:solidFill>
                  <a:srgbClr val="000000"/>
                </a:solidFill>
                <a:latin typeface="Tahoma" pitchFamily="34" charset="0"/>
              </a:rPr>
              <a:t>secteur 2</a:t>
            </a:r>
            <a:endParaRPr lang="fr-FR" sz="1600" b="1" i="1" u="sng" kern="0" dirty="0">
              <a:solidFill>
                <a:srgbClr val="000000"/>
              </a:solidFill>
              <a:latin typeface="Tahoma" pitchFamily="34" charset="0"/>
            </a:endParaRPr>
          </a:p>
        </p:txBody>
      </p:sp>
      <p:pic>
        <p:nvPicPr>
          <p:cNvPr id="31754" name="Picture 8" descr="http://ecx.images-amazon.com/images/I/41VKnKgJPbL._SL500_AA300_.jpg"/>
          <p:cNvPicPr>
            <a:picLocks noChangeAspect="1" noChangeArrowheads="1"/>
          </p:cNvPicPr>
          <p:nvPr/>
        </p:nvPicPr>
        <p:blipFill>
          <a:blip r:embed="rId4" cstate="print"/>
          <a:srcRect l="13205" r="13243"/>
          <a:stretch>
            <a:fillRect/>
          </a:stretch>
        </p:blipFill>
        <p:spPr bwMode="auto">
          <a:xfrm>
            <a:off x="1711325" y="3246438"/>
            <a:ext cx="1465263" cy="1990725"/>
          </a:xfrm>
          <a:prstGeom prst="rect">
            <a:avLst/>
          </a:prstGeom>
          <a:noFill/>
          <a:ln w="9525">
            <a:noFill/>
            <a:miter lim="800000"/>
            <a:headEnd/>
            <a:tailEnd/>
          </a:ln>
        </p:spPr>
      </p:pic>
      <p:sp>
        <p:nvSpPr>
          <p:cNvPr id="7" name="Rectangle 8"/>
          <p:cNvSpPr>
            <a:spLocks/>
          </p:cNvSpPr>
          <p:nvPr/>
        </p:nvSpPr>
        <p:spPr bwMode="auto">
          <a:xfrm>
            <a:off x="944350" y="2493108"/>
            <a:ext cx="2877022" cy="725601"/>
          </a:xfrm>
          <a:prstGeom prst="rect">
            <a:avLst/>
          </a:prstGeom>
          <a:solidFill>
            <a:srgbClr val="B2B2B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Sortie du livre polémique d’</a:t>
            </a:r>
            <a:r>
              <a:rPr lang="fr-FR" sz="1600" b="1" kern="0" dirty="0" err="1">
                <a:solidFill>
                  <a:srgbClr val="000000"/>
                </a:solidFill>
                <a:latin typeface="Tahoma" pitchFamily="34" charset="0"/>
              </a:rPr>
              <a:t>Even</a:t>
            </a:r>
            <a:r>
              <a:rPr lang="fr-FR" sz="1600" b="1" kern="0" dirty="0">
                <a:solidFill>
                  <a:srgbClr val="000000"/>
                </a:solidFill>
                <a:latin typeface="Tahoma" pitchFamily="34" charset="0"/>
              </a:rPr>
              <a:t> et Debré </a:t>
            </a:r>
            <a:endParaRPr lang="fr-FR" sz="1600" b="1" i="1" u="sng" kern="0" dirty="0">
              <a:solidFill>
                <a:srgbClr val="000000"/>
              </a:solidFill>
              <a:latin typeface="Tahoma" pitchFamily="34" charset="0"/>
            </a:endParaRPr>
          </a:p>
        </p:txBody>
      </p:sp>
      <p:sp>
        <p:nvSpPr>
          <p:cNvPr id="31758" name="Rectangle à coins arrondis 8"/>
          <p:cNvSpPr>
            <a:spLocks noChangeArrowheads="1"/>
          </p:cNvSpPr>
          <p:nvPr/>
        </p:nvSpPr>
        <p:spPr bwMode="auto">
          <a:xfrm>
            <a:off x="558800" y="5319713"/>
            <a:ext cx="3454400" cy="1069975"/>
          </a:xfrm>
          <a:prstGeom prst="roundRect">
            <a:avLst>
              <a:gd name="adj" fmla="val 16667"/>
            </a:avLst>
          </a:prstGeom>
          <a:solidFill>
            <a:schemeClr val="accent2"/>
          </a:solidFill>
          <a:ln w="9525" algn="ctr">
            <a:solidFill>
              <a:schemeClr val="accent1"/>
            </a:solidFill>
            <a:miter lim="800000"/>
            <a:headEnd/>
            <a:tailEnd/>
          </a:ln>
        </p:spPr>
        <p:txBody>
          <a:bodyPr anchor="ctr"/>
          <a:lstStyle/>
          <a:p>
            <a:pPr algn="ctr"/>
            <a:r>
              <a:rPr lang="fr-FR" b="1">
                <a:latin typeface="Tahoma" pitchFamily="34" charset="0"/>
              </a:rPr>
              <a:t>Accentuation des discours sur la valeur thérapeutique réelle des médicaments et les motivations des industriels </a:t>
            </a:r>
          </a:p>
        </p:txBody>
      </p:sp>
      <p:sp>
        <p:nvSpPr>
          <p:cNvPr id="10" name="Flèche vers le bas 9"/>
          <p:cNvSpPr/>
          <p:nvPr/>
        </p:nvSpPr>
        <p:spPr bwMode="auto">
          <a:xfrm rot="1881285">
            <a:off x="368136" y="5130141"/>
            <a:ext cx="807522" cy="261257"/>
          </a:xfrm>
          <a:prstGeom prst="downArrow">
            <a:avLst/>
          </a:prstGeom>
          <a:solidFill>
            <a:schemeClr val="tx2"/>
          </a:solidFill>
          <a:ln w="9525" cap="flat" cmpd="sng" algn="ctr">
            <a:noFill/>
            <a:prstDash val="solid"/>
            <a:miter lim="800000"/>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a:defRPr/>
            </a:pPr>
            <a:endParaRPr lang="fr-FR"/>
          </a:p>
        </p:txBody>
      </p:sp>
      <p:sp>
        <p:nvSpPr>
          <p:cNvPr id="31762" name="Rectangle à coins arrondis 10"/>
          <p:cNvSpPr>
            <a:spLocks noChangeArrowheads="1"/>
          </p:cNvSpPr>
          <p:nvPr/>
        </p:nvSpPr>
        <p:spPr bwMode="auto">
          <a:xfrm>
            <a:off x="5567363" y="5283200"/>
            <a:ext cx="3409950" cy="1187450"/>
          </a:xfrm>
          <a:prstGeom prst="roundRect">
            <a:avLst>
              <a:gd name="adj" fmla="val 16667"/>
            </a:avLst>
          </a:prstGeom>
          <a:solidFill>
            <a:schemeClr val="accent2"/>
          </a:solidFill>
          <a:ln w="9525" algn="ctr">
            <a:solidFill>
              <a:schemeClr val="accent1"/>
            </a:solidFill>
            <a:miter lim="800000"/>
            <a:headEnd/>
            <a:tailEnd/>
          </a:ln>
        </p:spPr>
        <p:txBody>
          <a:bodyPr anchor="ctr"/>
          <a:lstStyle/>
          <a:p>
            <a:pPr algn="ctr"/>
            <a:r>
              <a:rPr lang="fr-FR" b="1">
                <a:latin typeface="Tahoma" pitchFamily="34" charset="0"/>
              </a:rPr>
              <a:t>Accentuation des discours sur les actions syndicales </a:t>
            </a:r>
          </a:p>
        </p:txBody>
      </p:sp>
      <p:sp>
        <p:nvSpPr>
          <p:cNvPr id="12" name="Flèche vers le bas 11"/>
          <p:cNvSpPr/>
          <p:nvPr/>
        </p:nvSpPr>
        <p:spPr bwMode="auto">
          <a:xfrm rot="1881285">
            <a:off x="5318167" y="5128161"/>
            <a:ext cx="807522" cy="261257"/>
          </a:xfrm>
          <a:prstGeom prst="downArrow">
            <a:avLst/>
          </a:prstGeom>
          <a:solidFill>
            <a:schemeClr val="tx2"/>
          </a:solidFill>
          <a:ln w="9525" cap="flat" cmpd="sng" algn="ctr">
            <a:noFill/>
            <a:prstDash val="solid"/>
            <a:miter lim="800000"/>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lstStyle/>
          <a:p>
            <a:pPr>
              <a:defRPr/>
            </a:pPr>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méta-représentation de l’industrie pharmaceutique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2773" name="ZoneTexte 5"/>
          <p:cNvSpPr txBox="1">
            <a:spLocks noChangeArrowheads="1"/>
          </p:cNvSpPr>
          <p:nvPr/>
        </p:nvSpPr>
        <p:spPr bwMode="auto">
          <a:xfrm>
            <a:off x="2019300" y="4229100"/>
            <a:ext cx="5995988" cy="1323975"/>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sz="1600">
                <a:latin typeface="Tahoma" pitchFamily="34" charset="0"/>
              </a:rPr>
              <a:t>Deux domaines conjoints et définissant son activité industrielle globale </a:t>
            </a:r>
          </a:p>
          <a:p>
            <a:pPr marL="176213" indent="-176213" algn="just">
              <a:buFont typeface="Wingdings" pitchFamily="2" charset="2"/>
              <a:buChar char="§"/>
            </a:pPr>
            <a:endParaRPr lang="fr-FR" sz="1600">
              <a:latin typeface="Tahoma" pitchFamily="34" charset="0"/>
            </a:endParaRPr>
          </a:p>
          <a:p>
            <a:pPr marL="176213" indent="-176213" algn="just">
              <a:buFont typeface="Wingdings" pitchFamily="2" charset="2"/>
              <a:buChar char="§"/>
            </a:pPr>
            <a:r>
              <a:rPr lang="fr-FR" sz="1600">
                <a:latin typeface="Tahoma" pitchFamily="34" charset="0"/>
              </a:rPr>
              <a:t>…mais deux domaines </a:t>
            </a:r>
            <a:r>
              <a:rPr lang="fr-FR" sz="1600" b="1">
                <a:latin typeface="Tahoma" pitchFamily="34" charset="0"/>
              </a:rPr>
              <a:t>vus comme ayant des motivations différentes aujourd’hui </a:t>
            </a:r>
          </a:p>
        </p:txBody>
      </p:sp>
      <p:sp>
        <p:nvSpPr>
          <p:cNvPr id="7" name="Rectangle 8"/>
          <p:cNvSpPr>
            <a:spLocks/>
          </p:cNvSpPr>
          <p:nvPr/>
        </p:nvSpPr>
        <p:spPr bwMode="auto">
          <a:xfrm>
            <a:off x="2401888" y="1557338"/>
            <a:ext cx="5432425" cy="65087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Deux activités majeures associées à l’industrie pharmaceutique</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1092200" y="2773362"/>
            <a:ext cx="2416175" cy="942975"/>
          </a:xfrm>
          <a:prstGeom prst="rect">
            <a:avLst/>
          </a:prstGeom>
          <a:solidFill>
            <a:srgbClr val="B2B2B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La recherche</a:t>
            </a:r>
          </a:p>
          <a:p>
            <a:pPr algn="ctr" fontAlgn="auto">
              <a:spcBef>
                <a:spcPts val="0"/>
              </a:spcBef>
              <a:spcAft>
                <a:spcPts val="0"/>
              </a:spcAft>
              <a:defRPr/>
            </a:pPr>
            <a:r>
              <a:rPr lang="fr-FR" sz="1200" kern="0" dirty="0">
                <a:solidFill>
                  <a:srgbClr val="000000"/>
                </a:solidFill>
                <a:latin typeface="Tahoma" pitchFamily="34" charset="0"/>
              </a:rPr>
              <a:t>Domaine noble plébiscité par les spécialistes </a:t>
            </a:r>
            <a:endParaRPr lang="fr-FR" sz="1200" i="1" u="sng" kern="0" dirty="0">
              <a:solidFill>
                <a:srgbClr val="000000"/>
              </a:solidFill>
              <a:latin typeface="Tahoma" pitchFamily="34" charset="0"/>
            </a:endParaRPr>
          </a:p>
        </p:txBody>
      </p:sp>
      <p:sp>
        <p:nvSpPr>
          <p:cNvPr id="8" name="Rectangle 8"/>
          <p:cNvSpPr>
            <a:spLocks/>
          </p:cNvSpPr>
          <p:nvPr/>
        </p:nvSpPr>
        <p:spPr bwMode="auto">
          <a:xfrm>
            <a:off x="5680075" y="2773363"/>
            <a:ext cx="2416175" cy="942974"/>
          </a:xfrm>
          <a:prstGeom prst="rect">
            <a:avLst/>
          </a:prstGeom>
          <a:solidFill>
            <a:srgbClr val="B2B2B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Les médicaments</a:t>
            </a:r>
          </a:p>
          <a:p>
            <a:pPr algn="just">
              <a:defRPr/>
            </a:pPr>
            <a:r>
              <a:rPr lang="fr-FR" sz="1200" dirty="0">
                <a:latin typeface="Tahoma" pitchFamily="34" charset="0"/>
              </a:rPr>
              <a:t>Le domaine « lucratif» de l’industrie/ Des dérives associées à leur expansion</a:t>
            </a:r>
            <a:r>
              <a:rPr lang="fr-FR" sz="1200" kern="0" dirty="0">
                <a:solidFill>
                  <a:srgbClr val="000000"/>
                </a:solidFill>
                <a:latin typeface="Tahoma" pitchFamily="34" charset="0"/>
              </a:rPr>
              <a:t> </a:t>
            </a:r>
            <a:endParaRPr lang="fr-FR" sz="1200" i="1" u="sng" kern="0" dirty="0">
              <a:solidFill>
                <a:srgbClr val="000000"/>
              </a:solidFill>
              <a:latin typeface="Tahoma" pitchFamily="34" charset="0"/>
            </a:endParaRPr>
          </a:p>
        </p:txBody>
      </p:sp>
      <p:sp>
        <p:nvSpPr>
          <p:cNvPr id="32781" name="Accolade fermante 8"/>
          <p:cNvSpPr>
            <a:spLocks/>
          </p:cNvSpPr>
          <p:nvPr/>
        </p:nvSpPr>
        <p:spPr bwMode="auto">
          <a:xfrm rot="5400000">
            <a:off x="4360069" y="2099469"/>
            <a:ext cx="477837" cy="3711575"/>
          </a:xfrm>
          <a:prstGeom prst="rightBrace">
            <a:avLst>
              <a:gd name="adj1" fmla="val 0"/>
              <a:gd name="adj2" fmla="val 50000"/>
            </a:avLst>
          </a:prstGeom>
          <a:noFill/>
          <a:ln w="9525" algn="ctr">
            <a:solidFill>
              <a:schemeClr val="tx1"/>
            </a:solidFill>
            <a:miter lim="800000"/>
            <a:headEnd/>
            <a:tailEnd/>
          </a:ln>
        </p:spPr>
        <p:txBody>
          <a:bodyPr wrap="none"/>
          <a:lstStyle/>
          <a:p>
            <a:endParaRPr lang="fr-FR"/>
          </a:p>
        </p:txBody>
      </p:sp>
      <p:sp>
        <p:nvSpPr>
          <p:cNvPr id="32782" name="Rectangle à coins arrondis 4"/>
          <p:cNvSpPr>
            <a:spLocks noChangeArrowheads="1"/>
          </p:cNvSpPr>
          <p:nvPr/>
        </p:nvSpPr>
        <p:spPr bwMode="auto">
          <a:xfrm>
            <a:off x="5027613" y="5391150"/>
            <a:ext cx="3960812" cy="962025"/>
          </a:xfrm>
          <a:prstGeom prst="wedgeRoundRectCallout">
            <a:avLst>
              <a:gd name="adj1" fmla="val -55991"/>
              <a:gd name="adj2" fmla="val -1013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«Ils </a:t>
            </a:r>
            <a:r>
              <a:rPr lang="fr-FR" sz="1100" b="1" i="1">
                <a:solidFill>
                  <a:srgbClr val="640064"/>
                </a:solidFill>
                <a:latin typeface="Tahoma" pitchFamily="34" charset="0"/>
              </a:rPr>
              <a:t>fournissent les médicaments,  assurent la recherche et l’innovation thérapeutique</a:t>
            </a:r>
            <a:r>
              <a:rPr lang="fr-FR" sz="1100" i="1">
                <a:solidFill>
                  <a:srgbClr val="640064"/>
                </a:solidFill>
                <a:latin typeface="Tahoma" pitchFamily="34" charset="0"/>
              </a:rPr>
              <a:t>, ce sont les producteurs des médicaments, je ne leur enlève pas leur partie scientifique, recherche et évolution</a:t>
            </a:r>
            <a:r>
              <a:rPr lang="fr-FR" sz="1100" b="1" i="1">
                <a:solidFill>
                  <a:srgbClr val="640064"/>
                </a:solidFill>
                <a:latin typeface="Tahoma" pitchFamily="34" charset="0"/>
              </a:rPr>
              <a:t>»</a:t>
            </a:r>
          </a:p>
          <a:p>
            <a:r>
              <a:rPr lang="fr-FR" sz="1100" b="1">
                <a:latin typeface="Tahoma" pitchFamily="34" charset="0"/>
              </a:rPr>
              <a:t>Syndicats Pharmaciens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image globale surtout liée à des enjeux économiques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1246188" y="1557338"/>
            <a:ext cx="6983412" cy="782637"/>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L’image aujourd’hui d’une industrie pharmaceutique éminemment motivée par la rentabilité de son activité</a:t>
            </a:r>
            <a:endParaRPr lang="fr-FR" sz="1800" b="1" i="1" u="sng" kern="0" dirty="0">
              <a:solidFill>
                <a:srgbClr val="000000"/>
              </a:solidFill>
              <a:latin typeface="Tahoma" pitchFamily="34" charset="0"/>
            </a:endParaRPr>
          </a:p>
        </p:txBody>
      </p:sp>
      <p:sp>
        <p:nvSpPr>
          <p:cNvPr id="33798" name="ZoneTexte 5"/>
          <p:cNvSpPr txBox="1">
            <a:spLocks noChangeArrowheads="1"/>
          </p:cNvSpPr>
          <p:nvPr/>
        </p:nvSpPr>
        <p:spPr bwMode="auto">
          <a:xfrm>
            <a:off x="1579563" y="2613025"/>
            <a:ext cx="6483350" cy="1077913"/>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sz="1600">
                <a:latin typeface="Tahoma" pitchFamily="34" charset="0"/>
              </a:rPr>
              <a:t>Un objectif prononcé : elle </a:t>
            </a:r>
            <a:r>
              <a:rPr lang="fr-FR" sz="1600" b="1">
                <a:latin typeface="Tahoma" pitchFamily="34" charset="0"/>
              </a:rPr>
              <a:t>cherche avant tout à être profitable </a:t>
            </a:r>
          </a:p>
          <a:p>
            <a:pPr marL="176213" indent="-176213" algn="just">
              <a:buFont typeface="Wingdings" pitchFamily="2" charset="2"/>
              <a:buChar char="§"/>
            </a:pPr>
            <a:endParaRPr lang="fr-FR" sz="1600">
              <a:latin typeface="Tahoma" pitchFamily="34" charset="0"/>
            </a:endParaRPr>
          </a:p>
          <a:p>
            <a:pPr marL="176213" indent="-176213" algn="just">
              <a:buFont typeface="Wingdings" pitchFamily="2" charset="2"/>
              <a:buChar char="§"/>
            </a:pPr>
            <a:r>
              <a:rPr lang="fr-FR" sz="1600">
                <a:latin typeface="Tahoma" pitchFamily="34" charset="0"/>
              </a:rPr>
              <a:t>…une </a:t>
            </a:r>
            <a:r>
              <a:rPr lang="fr-FR" sz="1600" b="1">
                <a:latin typeface="Tahoma" pitchFamily="34" charset="0"/>
              </a:rPr>
              <a:t>volonté lucrative qui n’est pas nouvelle </a:t>
            </a:r>
            <a:r>
              <a:rPr lang="fr-FR" sz="1600">
                <a:latin typeface="Tahoma" pitchFamily="34" charset="0"/>
              </a:rPr>
              <a:t>et intégrée dans l’esprit des professionnels de santé depuis longtemps </a:t>
            </a:r>
            <a:endParaRPr lang="fr-FR" sz="1600" b="1">
              <a:latin typeface="Tahoma" pitchFamily="34" charset="0"/>
            </a:endParaRPr>
          </a:p>
        </p:txBody>
      </p:sp>
      <p:sp>
        <p:nvSpPr>
          <p:cNvPr id="33799" name="Rectangle à coins arrondis 4"/>
          <p:cNvSpPr>
            <a:spLocks noChangeArrowheads="1"/>
          </p:cNvSpPr>
          <p:nvPr/>
        </p:nvSpPr>
        <p:spPr bwMode="auto">
          <a:xfrm>
            <a:off x="5046663" y="4635500"/>
            <a:ext cx="4370387" cy="1314450"/>
          </a:xfrm>
          <a:prstGeom prst="wedgeRoundRectCallout">
            <a:avLst>
              <a:gd name="adj1" fmla="val -7412"/>
              <a:gd name="adj2" fmla="val -595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Je dis malaise au-delà des clichés, </a:t>
            </a:r>
            <a:r>
              <a:rPr lang="fr-FR" sz="1100" b="1" i="1">
                <a:solidFill>
                  <a:srgbClr val="640064"/>
                </a:solidFill>
                <a:latin typeface="Tahoma" pitchFamily="34" charset="0"/>
              </a:rPr>
              <a:t>car l’industrie pharmaceutique notamment française est à un tournant entre un aspect purement technique et scientifique et un aspect commercial, </a:t>
            </a:r>
            <a:r>
              <a:rPr lang="fr-FR" sz="1100" i="1">
                <a:solidFill>
                  <a:srgbClr val="640064"/>
                </a:solidFill>
                <a:latin typeface="Tahoma" pitchFamily="34" charset="0"/>
              </a:rPr>
              <a:t>il n’y a qu’à voir ce qui ce passe en ce moment sur le prix des médicaments et leur coût</a:t>
            </a:r>
            <a:r>
              <a:rPr lang="fr-FR" sz="1100" b="1" i="1">
                <a:solidFill>
                  <a:srgbClr val="640064"/>
                </a:solidFill>
                <a:latin typeface="Tahoma" pitchFamily="34" charset="0"/>
              </a:rPr>
              <a:t>»</a:t>
            </a:r>
          </a:p>
          <a:p>
            <a:r>
              <a:rPr lang="fr-FR" sz="1100" b="1">
                <a:latin typeface="Tahoma" pitchFamily="34" charset="0"/>
              </a:rPr>
              <a:t>Syndicats Pharmaciens</a:t>
            </a:r>
          </a:p>
        </p:txBody>
      </p:sp>
      <p:sp>
        <p:nvSpPr>
          <p:cNvPr id="33800" name="Rectangle à coins arrondis 4"/>
          <p:cNvSpPr>
            <a:spLocks noChangeArrowheads="1"/>
          </p:cNvSpPr>
          <p:nvPr/>
        </p:nvSpPr>
        <p:spPr bwMode="auto">
          <a:xfrm>
            <a:off x="404813" y="4259263"/>
            <a:ext cx="4311650" cy="1749425"/>
          </a:xfrm>
          <a:prstGeom prst="wedgeRoundRectCallout">
            <a:avLst>
              <a:gd name="adj1" fmla="val 32662"/>
              <a:gd name="adj2" fmla="val -59380"/>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«je trouve que c’est </a:t>
            </a:r>
            <a:r>
              <a:rPr lang="fr-FR" sz="1100" b="1" i="1">
                <a:solidFill>
                  <a:srgbClr val="640064"/>
                </a:solidFill>
                <a:latin typeface="Tahoma" pitchFamily="34" charset="0"/>
              </a:rPr>
              <a:t>une industrie florissante, sur le plan financier, on peut pas dire le contraire</a:t>
            </a:r>
            <a:r>
              <a:rPr lang="fr-FR" sz="1100" i="1">
                <a:solidFill>
                  <a:srgbClr val="640064"/>
                </a:solidFill>
                <a:latin typeface="Tahoma" pitchFamily="34" charset="0"/>
              </a:rPr>
              <a:t>, qui passe sa vie à s’acheter et se racheter des brevets, à tirer son épingle du jeu malgré les vexations étatiques répétées, et ma foi, y a des petites unités qui disparaissent, mais </a:t>
            </a:r>
            <a:r>
              <a:rPr lang="fr-FR" sz="1100" b="1" i="1">
                <a:solidFill>
                  <a:srgbClr val="640064"/>
                </a:solidFill>
                <a:latin typeface="Tahoma" pitchFamily="34" charset="0"/>
              </a:rPr>
              <a:t>dans l’ensemble la pharmacie se porte bien dans le monde, elle progresse, et pour le bien de tous, donc je suis assez encourageant sur ce côté-là </a:t>
            </a:r>
            <a:r>
              <a:rPr lang="fr-FR" sz="1100" i="1">
                <a:solidFill>
                  <a:srgbClr val="640064"/>
                </a:solidFill>
                <a:latin typeface="Tahoma" pitchFamily="34" charset="0"/>
              </a:rPr>
              <a:t>»</a:t>
            </a:r>
          </a:p>
          <a:p>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image globale surtout liée à des enjeux économiques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1473200" y="1557338"/>
            <a:ext cx="6708775" cy="782637"/>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Ce qui est prégnant dans les discours , c’est le sentiment d’une accentuation de cette rentabilité recherchée et les conséquences associées  </a:t>
            </a:r>
            <a:endParaRPr lang="fr-FR" sz="1800" b="1" i="1" u="sng" kern="0" dirty="0">
              <a:solidFill>
                <a:srgbClr val="000000"/>
              </a:solidFill>
              <a:latin typeface="Tahoma" pitchFamily="34" charset="0"/>
            </a:endParaRPr>
          </a:p>
        </p:txBody>
      </p:sp>
      <p:sp>
        <p:nvSpPr>
          <p:cNvPr id="34822" name="ZoneTexte 5"/>
          <p:cNvSpPr txBox="1">
            <a:spLocks noChangeArrowheads="1"/>
          </p:cNvSpPr>
          <p:nvPr/>
        </p:nvSpPr>
        <p:spPr bwMode="auto">
          <a:xfrm>
            <a:off x="2365375" y="2459038"/>
            <a:ext cx="5816600" cy="1323975"/>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sz="1600">
                <a:latin typeface="Tahoma" pitchFamily="34" charset="0"/>
              </a:rPr>
              <a:t>La vision de ce fait d’une </a:t>
            </a:r>
            <a:r>
              <a:rPr lang="fr-FR" sz="1600" b="1">
                <a:latin typeface="Tahoma" pitchFamily="34" charset="0"/>
              </a:rPr>
              <a:t>industrie qui pressurise</a:t>
            </a:r>
            <a:r>
              <a:rPr lang="fr-FR" sz="1600">
                <a:latin typeface="Tahoma" pitchFamily="34" charset="0"/>
              </a:rPr>
              <a:t>, joue de son </a:t>
            </a:r>
            <a:r>
              <a:rPr lang="fr-FR" sz="1600" b="1">
                <a:latin typeface="Tahoma" pitchFamily="34" charset="0"/>
              </a:rPr>
              <a:t>influence</a:t>
            </a:r>
            <a:r>
              <a:rPr lang="fr-FR" sz="1600">
                <a:latin typeface="Tahoma" pitchFamily="34" charset="0"/>
              </a:rPr>
              <a:t> …</a:t>
            </a:r>
          </a:p>
          <a:p>
            <a:pPr marL="176213" indent="-176213" algn="just">
              <a:buFont typeface="Wingdings" pitchFamily="2" charset="2"/>
              <a:buChar char="§"/>
            </a:pPr>
            <a:endParaRPr lang="fr-FR" sz="1600">
              <a:latin typeface="Tahoma" pitchFamily="34" charset="0"/>
            </a:endParaRPr>
          </a:p>
          <a:p>
            <a:pPr marL="176213" indent="-176213" algn="just">
              <a:buFont typeface="Wingdings" pitchFamily="2" charset="2"/>
              <a:buChar char="§"/>
            </a:pPr>
            <a:r>
              <a:rPr lang="fr-FR" sz="1600">
                <a:latin typeface="Tahoma" pitchFamily="34" charset="0"/>
              </a:rPr>
              <a:t>…d’où un </a:t>
            </a:r>
            <a:r>
              <a:rPr lang="fr-FR" sz="1600" b="1">
                <a:latin typeface="Tahoma" pitchFamily="34" charset="0"/>
              </a:rPr>
              <a:t>regard plus acerbe</a:t>
            </a:r>
            <a:r>
              <a:rPr lang="fr-FR" sz="1600">
                <a:latin typeface="Tahoma" pitchFamily="34" charset="0"/>
              </a:rPr>
              <a:t> sur les agissements et les méthodes employées</a:t>
            </a:r>
            <a:endParaRPr lang="fr-FR" sz="1600" b="1">
              <a:latin typeface="Tahoma" pitchFamily="34" charset="0"/>
            </a:endParaRPr>
          </a:p>
        </p:txBody>
      </p:sp>
      <p:sp>
        <p:nvSpPr>
          <p:cNvPr id="5" name="Rectangle 8"/>
          <p:cNvSpPr>
            <a:spLocks/>
          </p:cNvSpPr>
          <p:nvPr/>
        </p:nvSpPr>
        <p:spPr bwMode="auto">
          <a:xfrm>
            <a:off x="1389083" y="3875783"/>
            <a:ext cx="2506023"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pression sur les pouvoirs publics </a:t>
            </a:r>
            <a:endParaRPr lang="fr-FR" sz="1600" b="1" i="1" u="sng" kern="0" dirty="0">
              <a:solidFill>
                <a:srgbClr val="000000"/>
              </a:solidFill>
              <a:latin typeface="Tahoma" pitchFamily="34" charset="0"/>
            </a:endParaRPr>
          </a:p>
        </p:txBody>
      </p:sp>
      <p:sp>
        <p:nvSpPr>
          <p:cNvPr id="6" name="Rectangle 8"/>
          <p:cNvSpPr>
            <a:spLocks/>
          </p:cNvSpPr>
          <p:nvPr/>
        </p:nvSpPr>
        <p:spPr bwMode="auto">
          <a:xfrm>
            <a:off x="6172860" y="3875783"/>
            <a:ext cx="2506023"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pression sur les professionnels de santé</a:t>
            </a:r>
            <a:endParaRPr lang="fr-FR" sz="1600" b="1" i="1" u="sng" kern="0" dirty="0">
              <a:solidFill>
                <a:srgbClr val="000000"/>
              </a:solidFill>
              <a:latin typeface="Tahoma" pitchFamily="34" charset="0"/>
            </a:endParaRPr>
          </a:p>
        </p:txBody>
      </p:sp>
      <p:sp>
        <p:nvSpPr>
          <p:cNvPr id="34829" name="Rectangle à coins arrondis 10"/>
          <p:cNvSpPr>
            <a:spLocks noChangeArrowheads="1"/>
          </p:cNvSpPr>
          <p:nvPr/>
        </p:nvSpPr>
        <p:spPr bwMode="auto">
          <a:xfrm>
            <a:off x="333375" y="4845050"/>
            <a:ext cx="4476750" cy="1020763"/>
          </a:xfrm>
          <a:prstGeom prst="wedgeRoundRectCallout">
            <a:avLst>
              <a:gd name="adj1" fmla="val -47843"/>
              <a:gd name="adj2" fmla="val -6113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«Quand vous lisez un certains nombres de dépêches d’un laboratoire français tel que </a:t>
            </a:r>
            <a:r>
              <a:rPr lang="fr-FR" sz="1100" b="1" i="1">
                <a:solidFill>
                  <a:srgbClr val="640064"/>
                </a:solidFill>
                <a:latin typeface="Tahoma" pitchFamily="34" charset="0"/>
              </a:rPr>
              <a:t>Sanofi qui fait des licenciements alors qu’il est n°1 au CAC40 ça interroge au bout d’un moment</a:t>
            </a:r>
            <a:r>
              <a:rPr lang="fr-FR" sz="1100" i="1">
                <a:solidFill>
                  <a:srgbClr val="640064"/>
                </a:solidFill>
                <a:latin typeface="Tahoma" pitchFamily="34" charset="0"/>
              </a:rPr>
              <a:t>, l’aspect rentabilité prend le pas sur la cause noble de la science </a:t>
            </a:r>
            <a:r>
              <a:rPr lang="fr-FR" sz="1100" b="1" i="1">
                <a:solidFill>
                  <a:srgbClr val="640064"/>
                </a:solidFill>
                <a:latin typeface="Tahoma" pitchFamily="34" charset="0"/>
              </a:rPr>
              <a:t>» </a:t>
            </a:r>
            <a:r>
              <a:rPr lang="fr-FR" sz="1100" b="1">
                <a:latin typeface="Tahoma" pitchFamily="34" charset="0"/>
              </a:rPr>
              <a:t>Syndicats Pharmaciens</a:t>
            </a:r>
          </a:p>
        </p:txBody>
      </p:sp>
      <p:sp>
        <p:nvSpPr>
          <p:cNvPr id="9" name="Rectangle à coins arrondis 8"/>
          <p:cNvSpPr>
            <a:spLocks noChangeArrowheads="1"/>
          </p:cNvSpPr>
          <p:nvPr/>
        </p:nvSpPr>
        <p:spPr bwMode="auto">
          <a:xfrm>
            <a:off x="5260975" y="4794250"/>
            <a:ext cx="4467225" cy="1450975"/>
          </a:xfrm>
          <a:prstGeom prst="wedgeRoundRectCallout">
            <a:avLst>
              <a:gd name="adj1" fmla="val 39825"/>
              <a:gd name="adj2" fmla="val -58942"/>
              <a:gd name="adj3" fmla="val 16667"/>
            </a:avLst>
          </a:prstGeom>
          <a:solidFill>
            <a:schemeClr val="accent1"/>
          </a:solidFill>
          <a:ln w="9525" algn="ctr">
            <a:solidFill>
              <a:schemeClr val="tx1"/>
            </a:solidFill>
            <a:miter lim="800000"/>
            <a:headEnd/>
            <a:tailEnd/>
          </a:ln>
        </p:spPr>
        <p:txBody>
          <a:bodyPr anchor="ctr"/>
          <a:lstStyle/>
          <a:p>
            <a:pPr>
              <a:defRPr/>
            </a:pPr>
            <a:r>
              <a:rPr lang="fr-FR" sz="1100" dirty="0">
                <a:solidFill>
                  <a:srgbClr val="640064"/>
                </a:solidFill>
                <a:latin typeface="+mn-lt"/>
              </a:rPr>
              <a:t>«</a:t>
            </a:r>
            <a:r>
              <a:rPr lang="fr-FR" sz="1100" i="1" dirty="0">
                <a:solidFill>
                  <a:srgbClr val="640064"/>
                </a:solidFill>
                <a:latin typeface="+mn-lt"/>
              </a:rPr>
              <a:t>II </a:t>
            </a:r>
            <a:r>
              <a:rPr lang="fr-FR" sz="1100" b="1" i="1" dirty="0">
                <a:solidFill>
                  <a:srgbClr val="640064"/>
                </a:solidFill>
                <a:latin typeface="+mn-lt"/>
              </a:rPr>
              <a:t>y a une pression de l’industrie pharmaceutique, l</a:t>
            </a:r>
            <a:r>
              <a:rPr lang="fr-FR" sz="1100" i="1" dirty="0">
                <a:solidFill>
                  <a:srgbClr val="640064"/>
                </a:solidFill>
                <a:latin typeface="+mn-lt"/>
              </a:rPr>
              <a:t>es </a:t>
            </a:r>
            <a:r>
              <a:rPr lang="fr-FR" sz="1100" b="1" i="1" dirty="0">
                <a:solidFill>
                  <a:srgbClr val="640064"/>
                </a:solidFill>
                <a:latin typeface="+mn-lt"/>
              </a:rPr>
              <a:t>cardiologues ont des financements de congrès, </a:t>
            </a:r>
            <a:r>
              <a:rPr lang="fr-FR" sz="1100" i="1" dirty="0">
                <a:solidFill>
                  <a:srgbClr val="640064"/>
                </a:solidFill>
                <a:latin typeface="+mn-lt"/>
              </a:rPr>
              <a:t>de voyages, qui baissent un peu, mais ça continue, et </a:t>
            </a:r>
            <a:r>
              <a:rPr lang="fr-FR" sz="1100" b="1" i="1" dirty="0">
                <a:solidFill>
                  <a:srgbClr val="640064"/>
                </a:solidFill>
                <a:latin typeface="+mn-lt"/>
              </a:rPr>
              <a:t>les hôpitaux, c’est par les visiteurs médicaux, les hôpitaux ne paient pas les médicaments au même prix que les tarifs de ville, </a:t>
            </a:r>
            <a:r>
              <a:rPr lang="fr-FR" sz="1100" i="1" dirty="0">
                <a:solidFill>
                  <a:srgbClr val="640064"/>
                </a:solidFill>
                <a:latin typeface="+mn-lt"/>
              </a:rPr>
              <a:t>donc ils n’ont pas la même vision que nous »</a:t>
            </a:r>
            <a:endParaRPr lang="fr-FR" sz="1100" b="1" i="1" dirty="0">
              <a:solidFill>
                <a:srgbClr val="640064"/>
              </a:solidFill>
              <a:latin typeface="+mn-lt"/>
            </a:endParaRPr>
          </a:p>
          <a:p>
            <a:pPr>
              <a:defRPr/>
            </a:pPr>
            <a:r>
              <a:rPr lang="fr-FR" sz="1100" b="1" dirty="0">
                <a:latin typeface="+mn-lt"/>
              </a:rPr>
              <a:t>Syndicats médecins généralistes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ZoneTexte 5"/>
          <p:cNvSpPr txBox="1">
            <a:spLocks noChangeArrowheads="1"/>
          </p:cNvSpPr>
          <p:nvPr/>
        </p:nvSpPr>
        <p:spPr bwMode="auto">
          <a:xfrm>
            <a:off x="525463" y="3530600"/>
            <a:ext cx="5281612" cy="2678113"/>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a:latin typeface="Tahoma" pitchFamily="34" charset="0"/>
              </a:rPr>
              <a:t>Les deux actions sont </a:t>
            </a:r>
            <a:r>
              <a:rPr lang="fr-FR" b="1">
                <a:latin typeface="Tahoma" pitchFamily="34" charset="0"/>
              </a:rPr>
              <a:t>globalement condamnées en l’état</a:t>
            </a:r>
            <a:r>
              <a:rPr lang="fr-FR">
                <a:latin typeface="Tahoma" pitchFamily="34" charset="0"/>
              </a:rPr>
              <a:t>:</a:t>
            </a:r>
          </a:p>
          <a:p>
            <a:pPr marL="355600" lvl="1" indent="-177800" algn="just">
              <a:buFont typeface="Tahoma" pitchFamily="34" charset="0"/>
              <a:buChar char="-"/>
            </a:pPr>
            <a:r>
              <a:rPr lang="fr-FR" b="1">
                <a:latin typeface="Tahoma" pitchFamily="34" charset="0"/>
              </a:rPr>
              <a:t>Jugées ciblées selon l’impact de leurs intérêts financiers car très présentes ou inexistantes selon  les professionnels concernés </a:t>
            </a:r>
            <a:r>
              <a:rPr lang="fr-FR">
                <a:latin typeface="Tahoma" pitchFamily="34" charset="0"/>
              </a:rPr>
              <a:t>: les pharmaciens et plus encore les infirmiers dénoncent l’absence de visites médicales et le manque d’information </a:t>
            </a:r>
          </a:p>
          <a:p>
            <a:pPr marL="355600" lvl="1" indent="-177800" algn="just">
              <a:buFont typeface="Tahoma" pitchFamily="34" charset="0"/>
              <a:buChar char="-"/>
            </a:pPr>
            <a:r>
              <a:rPr lang="fr-FR">
                <a:latin typeface="Tahoma" pitchFamily="34" charset="0"/>
              </a:rPr>
              <a:t>Aujourd’hui </a:t>
            </a:r>
            <a:r>
              <a:rPr lang="fr-FR" b="1">
                <a:latin typeface="Tahoma" pitchFamily="34" charset="0"/>
              </a:rPr>
              <a:t>trop commercialement visibles pour y voir une objectivité </a:t>
            </a:r>
            <a:r>
              <a:rPr lang="fr-FR">
                <a:latin typeface="Tahoma" pitchFamily="34" charset="0"/>
              </a:rPr>
              <a:t>des informations délivrées</a:t>
            </a:r>
          </a:p>
          <a:p>
            <a:pPr marL="176213" indent="-176213" algn="just"/>
            <a:r>
              <a:rPr lang="fr-FR">
                <a:latin typeface="Tahoma" pitchFamily="34" charset="0"/>
                <a:sym typeface="Wingdings" pitchFamily="2" charset="2"/>
              </a:rPr>
              <a:t> </a:t>
            </a:r>
            <a:r>
              <a:rPr lang="fr-FR">
                <a:latin typeface="Tahoma" pitchFamily="34" charset="0"/>
              </a:rPr>
              <a:t>Un </a:t>
            </a:r>
            <a:r>
              <a:rPr lang="fr-FR" b="1">
                <a:latin typeface="Tahoma" pitchFamily="34" charset="0"/>
              </a:rPr>
              <a:t>manque d’objectivité </a:t>
            </a:r>
            <a:r>
              <a:rPr lang="fr-FR">
                <a:latin typeface="Tahoma" pitchFamily="34" charset="0"/>
              </a:rPr>
              <a:t>qui a conduit certaines professions à </a:t>
            </a:r>
            <a:r>
              <a:rPr lang="fr-FR" b="1">
                <a:latin typeface="Tahoma" pitchFamily="34" charset="0"/>
              </a:rPr>
              <a:t>ne plus vouloir voir l’industrie pharmaceutique tout subventionner </a:t>
            </a:r>
            <a:r>
              <a:rPr lang="fr-FR">
                <a:latin typeface="Tahoma" pitchFamily="34" charset="0"/>
              </a:rPr>
              <a:t>: un attachement à une impartialité et indépendance de principe </a:t>
            </a:r>
          </a:p>
        </p:txBody>
      </p:sp>
      <p:graphicFrame>
        <p:nvGraphicFramePr>
          <p:cNvPr id="6"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incidence sur les professionnels de santé</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5846" name="Rectangle à coins arrondis 7"/>
          <p:cNvSpPr>
            <a:spLocks noChangeArrowheads="1"/>
          </p:cNvSpPr>
          <p:nvPr/>
        </p:nvSpPr>
        <p:spPr bwMode="auto">
          <a:xfrm>
            <a:off x="6045200" y="2611438"/>
            <a:ext cx="3860800" cy="1473200"/>
          </a:xfrm>
          <a:prstGeom prst="wedgeRoundRectCallout">
            <a:avLst>
              <a:gd name="adj1" fmla="val -54745"/>
              <a:gd name="adj2" fmla="val 12208"/>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«la partie information scientifique existe toujours, j’ai pas dit qu’elle avait disparu, </a:t>
            </a:r>
            <a:r>
              <a:rPr lang="fr-FR" sz="1100" b="1" i="1">
                <a:solidFill>
                  <a:srgbClr val="640064"/>
                </a:solidFill>
                <a:latin typeface="Tahoma" pitchFamily="34" charset="0"/>
              </a:rPr>
              <a:t>mais la contrainte économique est devenue telle, que la clarté du message qui existait avant commence à s’estomper au regard de contraintes de chiffre d’affaires de l’industrie pharmaceutique</a:t>
            </a:r>
            <a:r>
              <a:rPr lang="fr-FR" sz="1100" i="1">
                <a:solidFill>
                  <a:srgbClr val="640064"/>
                </a:solidFill>
                <a:latin typeface="Tahoma" pitchFamily="34" charset="0"/>
              </a:rPr>
              <a:t>, faut voir la pression mise sur la visite médicale </a:t>
            </a:r>
            <a:r>
              <a:rPr lang="fr-FR" sz="1100" b="1" i="1">
                <a:solidFill>
                  <a:srgbClr val="640064"/>
                </a:solidFill>
                <a:latin typeface="Tahoma" pitchFamily="34" charset="0"/>
              </a:rPr>
              <a:t>»  </a:t>
            </a:r>
            <a:endParaRPr lang="fr-FR" sz="1100" b="1">
              <a:latin typeface="Tahoma" pitchFamily="34" charset="0"/>
            </a:endParaRPr>
          </a:p>
          <a:p>
            <a:r>
              <a:rPr lang="fr-FR" sz="1100" b="1">
                <a:latin typeface="Tahoma" pitchFamily="34" charset="0"/>
              </a:rPr>
              <a:t>Syndicats Pharmaciens</a:t>
            </a:r>
          </a:p>
        </p:txBody>
      </p:sp>
      <p:sp>
        <p:nvSpPr>
          <p:cNvPr id="5" name="Rectangle 8"/>
          <p:cNvSpPr>
            <a:spLocks/>
          </p:cNvSpPr>
          <p:nvPr/>
        </p:nvSpPr>
        <p:spPr bwMode="auto">
          <a:xfrm>
            <a:off x="1365250" y="1557338"/>
            <a:ext cx="6816725" cy="782637"/>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Une pression financière qui s’immisce aussi dans les prérogatives de l’industrie envers les professionnels de santé</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498434" y="2581373"/>
            <a:ext cx="2506023"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L’information mais aussi la formation continue  </a:t>
            </a:r>
            <a:endParaRPr lang="fr-FR" sz="1600" b="1" i="1" u="sng" kern="0" dirty="0">
              <a:solidFill>
                <a:srgbClr val="000000"/>
              </a:solidFill>
              <a:latin typeface="Tahoma" pitchFamily="34" charset="0"/>
            </a:endParaRPr>
          </a:p>
        </p:txBody>
      </p:sp>
      <p:sp>
        <p:nvSpPr>
          <p:cNvPr id="8" name="Rectangle 8"/>
          <p:cNvSpPr>
            <a:spLocks/>
          </p:cNvSpPr>
          <p:nvPr/>
        </p:nvSpPr>
        <p:spPr bwMode="auto">
          <a:xfrm>
            <a:off x="3358407" y="2593247"/>
            <a:ext cx="2506023"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Les visiteurs médicaux </a:t>
            </a:r>
            <a:endParaRPr lang="fr-FR" sz="1600" b="1" i="1" u="sng" kern="0" dirty="0">
              <a:solidFill>
                <a:srgbClr val="000000"/>
              </a:solidFill>
              <a:latin typeface="Tahoma" pitchFamily="34" charset="0"/>
            </a:endParaRPr>
          </a:p>
        </p:txBody>
      </p:sp>
      <p:sp>
        <p:nvSpPr>
          <p:cNvPr id="35854" name="Rectangle à coins arrondis 4"/>
          <p:cNvSpPr>
            <a:spLocks noChangeArrowheads="1"/>
          </p:cNvSpPr>
          <p:nvPr/>
        </p:nvSpPr>
        <p:spPr bwMode="auto">
          <a:xfrm>
            <a:off x="6021388" y="4156075"/>
            <a:ext cx="3884612" cy="1104900"/>
          </a:xfrm>
          <a:prstGeom prst="wedgeRoundRectCallout">
            <a:avLst>
              <a:gd name="adj1" fmla="val -52222"/>
              <a:gd name="adj2" fmla="val -2528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t>
            </a:r>
            <a:r>
              <a:rPr lang="fr-FR" sz="1100" b="1" i="1">
                <a:solidFill>
                  <a:srgbClr val="640064"/>
                </a:solidFill>
                <a:latin typeface="Tahoma" pitchFamily="34" charset="0"/>
              </a:rPr>
              <a:t>reçoit de moins en moins les visiteurs médicaux</a:t>
            </a:r>
            <a:r>
              <a:rPr lang="fr-FR" sz="1100" i="1">
                <a:solidFill>
                  <a:srgbClr val="640064"/>
                </a:solidFill>
                <a:latin typeface="Tahoma" pitchFamily="34" charset="0"/>
              </a:rPr>
              <a:t>  </a:t>
            </a:r>
            <a:r>
              <a:rPr lang="fr-FR" sz="1100" b="1" i="1">
                <a:solidFill>
                  <a:srgbClr val="640064"/>
                </a:solidFill>
                <a:latin typeface="Tahoma" pitchFamily="34" charset="0"/>
              </a:rPr>
              <a:t>car les visiteurs médicaux ont une contrainte, des parts à avoir, des chiffres d’affaires,</a:t>
            </a:r>
            <a:r>
              <a:rPr lang="fr-FR" sz="1100" i="1">
                <a:solidFill>
                  <a:srgbClr val="640064"/>
                </a:solidFill>
                <a:latin typeface="Tahoma" pitchFamily="34" charset="0"/>
              </a:rPr>
              <a:t> parfois au détriment de la réalité d’une information scientifique objective  »</a:t>
            </a:r>
          </a:p>
          <a:p>
            <a:r>
              <a:rPr lang="fr-FR" sz="1100" b="1">
                <a:latin typeface="Tahoma" pitchFamily="34" charset="0"/>
              </a:rPr>
              <a:t>Syndicats Médecins généralistes</a:t>
            </a:r>
          </a:p>
        </p:txBody>
      </p:sp>
      <p:sp>
        <p:nvSpPr>
          <p:cNvPr id="35855" name="Rectangle à coins arrondis 4"/>
          <p:cNvSpPr>
            <a:spLocks noChangeArrowheads="1"/>
          </p:cNvSpPr>
          <p:nvPr/>
        </p:nvSpPr>
        <p:spPr bwMode="auto">
          <a:xfrm>
            <a:off x="6021388" y="5272088"/>
            <a:ext cx="3884612" cy="1366837"/>
          </a:xfrm>
          <a:prstGeom prst="wedgeRoundRectCallout">
            <a:avLst>
              <a:gd name="adj1" fmla="val -53074"/>
              <a:gd name="adj2" fmla="val -32907"/>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On a tout fait pour ne plus être de mèche</a:t>
            </a:r>
            <a:r>
              <a:rPr lang="fr-FR" sz="1100" i="1">
                <a:solidFill>
                  <a:srgbClr val="640064"/>
                </a:solidFill>
                <a:latin typeface="Tahoma" pitchFamily="34" charset="0"/>
              </a:rPr>
              <a:t>, traditionnellement, y a 20-25 ans, le médecin mangeait dans des bons restaurants financés par l’industrie, il avait du matériel offert par l’industrie, ça y allait gaiement, le jour où on vous offre un super stéthoscope, vous renvoyez l’ascenseur, </a:t>
            </a:r>
            <a:r>
              <a:rPr lang="fr-FR" sz="1100" b="1" i="1">
                <a:solidFill>
                  <a:srgbClr val="640064"/>
                </a:solidFill>
                <a:latin typeface="Tahoma" pitchFamily="34" charset="0"/>
              </a:rPr>
              <a:t>ça a été réglé par la loi anti-cadeaux.  </a:t>
            </a:r>
            <a:r>
              <a:rPr lang="fr-FR" sz="1100" b="1">
                <a:latin typeface="Tahoma" pitchFamily="34" charset="0"/>
              </a:rPr>
              <a:t>Syndicats Médecins Généralistes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industrie qui ne traite pas les professionnels de santé de la même manière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7" name="Rectangle 8"/>
          <p:cNvSpPr>
            <a:spLocks/>
          </p:cNvSpPr>
          <p:nvPr/>
        </p:nvSpPr>
        <p:spPr bwMode="auto">
          <a:xfrm>
            <a:off x="855663" y="1293813"/>
            <a:ext cx="8205787" cy="9144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Et une controverse sur une considération différente qu’elle entretient avec les professionnels de santé en fonction des intérêts (retombées) économiques </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855023" y="2417103"/>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 système relationnel jugé peu équitable </a:t>
            </a:r>
            <a:endParaRPr lang="fr-FR" sz="1600" b="1" i="1" u="sng" kern="0" dirty="0">
              <a:solidFill>
                <a:srgbClr val="000000"/>
              </a:solidFill>
              <a:latin typeface="Tahoma" pitchFamily="34" charset="0"/>
            </a:endParaRPr>
          </a:p>
        </p:txBody>
      </p:sp>
      <p:sp>
        <p:nvSpPr>
          <p:cNvPr id="36873" name="ZoneTexte 5"/>
          <p:cNvSpPr txBox="1">
            <a:spLocks noChangeArrowheads="1"/>
          </p:cNvSpPr>
          <p:nvPr/>
        </p:nvSpPr>
        <p:spPr bwMode="auto">
          <a:xfrm>
            <a:off x="628650" y="3548063"/>
            <a:ext cx="3705225" cy="1169987"/>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a:latin typeface="Tahoma" pitchFamily="34" charset="0"/>
              </a:rPr>
              <a:t>Des </a:t>
            </a:r>
            <a:r>
              <a:rPr lang="fr-FR" b="1">
                <a:latin typeface="Tahoma" pitchFamily="34" charset="0"/>
              </a:rPr>
              <a:t>interlocuteurs privilégiés </a:t>
            </a:r>
            <a:r>
              <a:rPr lang="fr-FR">
                <a:latin typeface="Tahoma" pitchFamily="34" charset="0"/>
              </a:rPr>
              <a:t>(les médecins voire surtout les spécialistes) </a:t>
            </a:r>
          </a:p>
          <a:p>
            <a:pPr marL="176213" indent="-176213" algn="just">
              <a:buFont typeface="Wingdings" pitchFamily="2" charset="2"/>
              <a:buChar char="§"/>
            </a:pPr>
            <a:r>
              <a:rPr lang="fr-FR">
                <a:latin typeface="Tahoma" pitchFamily="34" charset="0"/>
              </a:rPr>
              <a:t>Des </a:t>
            </a:r>
            <a:r>
              <a:rPr lang="fr-FR" b="1">
                <a:latin typeface="Tahoma" pitchFamily="34" charset="0"/>
              </a:rPr>
              <a:t>structures privilégiées </a:t>
            </a:r>
            <a:r>
              <a:rPr lang="fr-FR">
                <a:latin typeface="Tahoma" pitchFamily="34" charset="0"/>
              </a:rPr>
              <a:t>: les hôpitaux , les pharmacies </a:t>
            </a:r>
          </a:p>
          <a:p>
            <a:pPr marL="633413" lvl="1" indent="-176213" algn="just">
              <a:buFont typeface="Wingdings" pitchFamily="2" charset="2"/>
              <a:buChar char="§"/>
            </a:pPr>
            <a:endParaRPr lang="fr-FR">
              <a:latin typeface="Tahoma" pitchFamily="34" charset="0"/>
            </a:endParaRPr>
          </a:p>
        </p:txBody>
      </p:sp>
      <p:sp>
        <p:nvSpPr>
          <p:cNvPr id="36874" name="Flèche vers le bas 12"/>
          <p:cNvSpPr>
            <a:spLocks noChangeArrowheads="1"/>
          </p:cNvSpPr>
          <p:nvPr/>
        </p:nvSpPr>
        <p:spPr bwMode="auto">
          <a:xfrm>
            <a:off x="1793875" y="4619625"/>
            <a:ext cx="641350" cy="119063"/>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p>
            <a:endParaRPr lang="fr-FR"/>
          </a:p>
        </p:txBody>
      </p:sp>
      <p:sp>
        <p:nvSpPr>
          <p:cNvPr id="36875" name="ZoneTexte 5"/>
          <p:cNvSpPr txBox="1">
            <a:spLocks noChangeArrowheads="1"/>
          </p:cNvSpPr>
          <p:nvPr/>
        </p:nvSpPr>
        <p:spPr bwMode="auto">
          <a:xfrm>
            <a:off x="722313" y="4948238"/>
            <a:ext cx="3705225" cy="954087"/>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a:latin typeface="Tahoma" pitchFamily="34" charset="0"/>
              </a:rPr>
              <a:t>Des « </a:t>
            </a:r>
            <a:r>
              <a:rPr lang="fr-FR" b="1">
                <a:latin typeface="Tahoma" pitchFamily="34" charset="0"/>
              </a:rPr>
              <a:t>cadeaux », des faveurs connues </a:t>
            </a:r>
          </a:p>
          <a:p>
            <a:pPr marL="176213" indent="-176213" algn="just">
              <a:buFont typeface="Wingdings" pitchFamily="2" charset="2"/>
              <a:buChar char="§"/>
            </a:pPr>
            <a:r>
              <a:rPr lang="fr-FR" b="1">
                <a:latin typeface="Tahoma" pitchFamily="34" charset="0"/>
              </a:rPr>
              <a:t>Des avantages économiques qui dérangent certaines professions</a:t>
            </a:r>
            <a:endParaRPr lang="fr-FR">
              <a:latin typeface="Tahoma" pitchFamily="34" charset="0"/>
            </a:endParaRPr>
          </a:p>
        </p:txBody>
      </p:sp>
      <p:sp>
        <p:nvSpPr>
          <p:cNvPr id="36876" name="Rectangle à coins arrondis 14"/>
          <p:cNvSpPr>
            <a:spLocks noChangeArrowheads="1"/>
          </p:cNvSpPr>
          <p:nvPr/>
        </p:nvSpPr>
        <p:spPr bwMode="auto">
          <a:xfrm>
            <a:off x="5029200" y="2339975"/>
            <a:ext cx="4238625" cy="1204913"/>
          </a:xfrm>
          <a:prstGeom prst="wedgeRoundRectCallout">
            <a:avLst>
              <a:gd name="adj1" fmla="val 55167"/>
              <a:gd name="adj2" fmla="val -399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«les </a:t>
            </a:r>
            <a:r>
              <a:rPr lang="fr-FR" sz="1100" b="1" i="1">
                <a:solidFill>
                  <a:srgbClr val="640064"/>
                </a:solidFill>
                <a:latin typeface="Tahoma" pitchFamily="34" charset="0"/>
              </a:rPr>
              <a:t>spécialistes hospitaliers ont souvent des liens avec les industries pharmaceutiques, </a:t>
            </a:r>
            <a:r>
              <a:rPr lang="fr-FR" sz="1100" i="1">
                <a:solidFill>
                  <a:srgbClr val="640064"/>
                </a:solidFill>
                <a:latin typeface="Tahoma" pitchFamily="34" charset="0"/>
              </a:rPr>
              <a:t>parce qu’ils font de la recherche, et que ça coûte, parce qu’il y a ces congrès, parce que les spécialités demandent plus d’investissement financier, du matériel, donc ils ont un lien avec l’industrie plus important que les généralistes </a:t>
            </a:r>
            <a:r>
              <a:rPr lang="fr-FR" sz="1100" b="1" i="1">
                <a:solidFill>
                  <a:srgbClr val="640064"/>
                </a:solidFill>
                <a:latin typeface="Tahoma" pitchFamily="34" charset="0"/>
              </a:rPr>
              <a:t>» </a:t>
            </a:r>
            <a:r>
              <a:rPr lang="fr-FR" sz="1100" b="1">
                <a:latin typeface="Tahoma" pitchFamily="34" charset="0"/>
              </a:rPr>
              <a:t>Syndicats Médecins généralistes</a:t>
            </a:r>
          </a:p>
        </p:txBody>
      </p:sp>
      <p:sp>
        <p:nvSpPr>
          <p:cNvPr id="36877" name="Rectangle à coins arrondis 15"/>
          <p:cNvSpPr>
            <a:spLocks noChangeArrowheads="1"/>
          </p:cNvSpPr>
          <p:nvPr/>
        </p:nvSpPr>
        <p:spPr bwMode="auto">
          <a:xfrm>
            <a:off x="5062538" y="3622675"/>
            <a:ext cx="4240212" cy="842963"/>
          </a:xfrm>
          <a:prstGeom prst="wedgeRoundRectCallout">
            <a:avLst>
              <a:gd name="adj1" fmla="val 54606"/>
              <a:gd name="adj2" fmla="val -3630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«U</a:t>
            </a:r>
            <a:r>
              <a:rPr lang="fr-FR" sz="1100" b="1" i="1">
                <a:solidFill>
                  <a:srgbClr val="640064"/>
                </a:solidFill>
                <a:latin typeface="Tahoma" pitchFamily="34" charset="0"/>
              </a:rPr>
              <a:t>n chef de clinique qui faisait son pot de départ, il téléphonait à un laboratoire pour organiser, apportez du champagne et des petits fours</a:t>
            </a:r>
            <a:r>
              <a:rPr lang="fr-FR" sz="1100" i="1">
                <a:solidFill>
                  <a:srgbClr val="640064"/>
                </a:solidFill>
                <a:latin typeface="Tahoma" pitchFamily="34" charset="0"/>
              </a:rPr>
              <a:t>,</a:t>
            </a:r>
            <a:r>
              <a:rPr lang="fr-FR" sz="1100" b="1" i="1">
                <a:solidFill>
                  <a:srgbClr val="640064"/>
                </a:solidFill>
                <a:latin typeface="Tahoma" pitchFamily="34" charset="0"/>
              </a:rPr>
              <a:t>» </a:t>
            </a:r>
          </a:p>
          <a:p>
            <a:r>
              <a:rPr lang="fr-FR" sz="1100" b="1">
                <a:latin typeface="Tahoma" pitchFamily="34" charset="0"/>
              </a:rPr>
              <a:t>Syndicats Médecins généralistes</a:t>
            </a:r>
          </a:p>
        </p:txBody>
      </p:sp>
      <p:sp>
        <p:nvSpPr>
          <p:cNvPr id="36878" name="Rectangle à coins arrondis 4"/>
          <p:cNvSpPr>
            <a:spLocks noChangeArrowheads="1"/>
          </p:cNvSpPr>
          <p:nvPr/>
        </p:nvSpPr>
        <p:spPr bwMode="auto">
          <a:xfrm>
            <a:off x="5105400" y="4535488"/>
            <a:ext cx="4275138" cy="1200150"/>
          </a:xfrm>
          <a:prstGeom prst="wedgeRoundRectCallout">
            <a:avLst>
              <a:gd name="adj1" fmla="val -56843"/>
              <a:gd name="adj2" fmla="val -42120"/>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le </a:t>
            </a:r>
            <a:r>
              <a:rPr lang="fr-FR" sz="1100" b="1" i="1">
                <a:solidFill>
                  <a:srgbClr val="640064"/>
                </a:solidFill>
                <a:latin typeface="Tahoma" pitchFamily="34" charset="0"/>
              </a:rPr>
              <a:t>pharmacien a des accords financiers avec les labos de générique qui lui font des ristournes,</a:t>
            </a:r>
            <a:r>
              <a:rPr lang="fr-FR" sz="1100" i="1">
                <a:solidFill>
                  <a:srgbClr val="640064"/>
                </a:solidFill>
                <a:latin typeface="Tahoma" pitchFamily="34" charset="0"/>
              </a:rPr>
              <a:t> c’est purement un intérêt financier, il a des contrats préférentiels avec un labo, et les labos de génériques font ce qu’ils veulent tant qu’ils mettent le principe actif dedans</a:t>
            </a:r>
            <a:r>
              <a:rPr lang="fr-FR" sz="1100" b="1" i="1">
                <a:solidFill>
                  <a:srgbClr val="640064"/>
                </a:solidFill>
                <a:latin typeface="Tahoma" pitchFamily="34" charset="0"/>
              </a:rPr>
              <a:t>»</a:t>
            </a:r>
          </a:p>
          <a:p>
            <a:r>
              <a:rPr lang="fr-FR" sz="1100" b="1">
                <a:latin typeface="Tahoma" pitchFamily="34" charset="0"/>
              </a:rPr>
              <a:t>Syndicats médecins généralistes</a:t>
            </a:r>
          </a:p>
        </p:txBody>
      </p:sp>
      <p:sp>
        <p:nvSpPr>
          <p:cNvPr id="36879" name="Rectangle à coins arrondis 4"/>
          <p:cNvSpPr>
            <a:spLocks noChangeArrowheads="1"/>
          </p:cNvSpPr>
          <p:nvPr/>
        </p:nvSpPr>
        <p:spPr bwMode="auto">
          <a:xfrm>
            <a:off x="5081588" y="5776913"/>
            <a:ext cx="4252912" cy="985837"/>
          </a:xfrm>
          <a:prstGeom prst="wedgeRoundRectCallout">
            <a:avLst>
              <a:gd name="adj1" fmla="val 53801"/>
              <a:gd name="adj2" fmla="val -3135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elle </a:t>
            </a:r>
            <a:r>
              <a:rPr lang="fr-FR" sz="1100" b="1" i="1">
                <a:solidFill>
                  <a:srgbClr val="640064"/>
                </a:solidFill>
                <a:latin typeface="Tahoma" pitchFamily="34" charset="0"/>
              </a:rPr>
              <a:t> finance toujours les congrès médicaux, </a:t>
            </a:r>
            <a:r>
              <a:rPr lang="fr-FR" sz="1100" i="1">
                <a:solidFill>
                  <a:srgbClr val="640064"/>
                </a:solidFill>
                <a:latin typeface="Tahoma" pitchFamily="34" charset="0"/>
              </a:rPr>
              <a:t>les cardiologues ont fait le tour du monde, et ça, ça continue quand même, </a:t>
            </a:r>
            <a:r>
              <a:rPr lang="fr-FR" sz="1100" b="1" i="1">
                <a:solidFill>
                  <a:srgbClr val="640064"/>
                </a:solidFill>
                <a:latin typeface="Tahoma" pitchFamily="34" charset="0"/>
              </a:rPr>
              <a:t>c’est plus les spécialistes, ce qui explique qu’ils soient plus enclins à essayer les produits qui sortent</a:t>
            </a:r>
            <a:r>
              <a:rPr lang="fr-FR" sz="1100" i="1">
                <a:solidFill>
                  <a:srgbClr val="640064"/>
                </a:solidFill>
                <a:latin typeface="Tahoma" pitchFamily="34" charset="0"/>
              </a:rPr>
              <a:t>» </a:t>
            </a:r>
            <a:r>
              <a:rPr lang="fr-FR" sz="1100" b="1">
                <a:latin typeface="Tahoma" pitchFamily="34" charset="0"/>
              </a:rPr>
              <a:t>Syndicats Médecins généralistes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industrie lucrative avant tout</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7893" name="ZoneTexte 5"/>
          <p:cNvSpPr txBox="1">
            <a:spLocks noChangeArrowheads="1"/>
          </p:cNvSpPr>
          <p:nvPr/>
        </p:nvSpPr>
        <p:spPr bwMode="auto">
          <a:xfrm>
            <a:off x="808038" y="3503613"/>
            <a:ext cx="3668712" cy="1600200"/>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a:latin typeface="Tahoma" pitchFamily="34" charset="0"/>
              </a:rPr>
              <a:t>Des </a:t>
            </a:r>
            <a:r>
              <a:rPr lang="fr-FR" b="1">
                <a:latin typeface="Tahoma" pitchFamily="34" charset="0"/>
              </a:rPr>
              <a:t>médicaments peu nouveaux au moins depuis une dizaine d’années</a:t>
            </a:r>
          </a:p>
          <a:p>
            <a:pPr marL="176213" indent="-176213" algn="just">
              <a:buFont typeface="Wingdings" pitchFamily="2" charset="2"/>
              <a:buChar char="§"/>
            </a:pPr>
            <a:endParaRPr lang="fr-FR" b="1">
              <a:latin typeface="Tahoma" pitchFamily="34" charset="0"/>
            </a:endParaRPr>
          </a:p>
          <a:p>
            <a:pPr marL="176213" indent="-176213" algn="just">
              <a:buFont typeface="Wingdings" pitchFamily="2" charset="2"/>
              <a:buChar char="§"/>
            </a:pPr>
            <a:endParaRPr lang="fr-FR">
              <a:latin typeface="Tahoma" pitchFamily="34" charset="0"/>
            </a:endParaRPr>
          </a:p>
          <a:p>
            <a:pPr marL="176213" indent="-176213" algn="just">
              <a:buFont typeface="Wingdings" pitchFamily="2" charset="2"/>
              <a:buChar char="§"/>
            </a:pPr>
            <a:r>
              <a:rPr lang="fr-FR">
                <a:latin typeface="Tahoma" pitchFamily="34" charset="0"/>
              </a:rPr>
              <a:t>Des </a:t>
            </a:r>
            <a:r>
              <a:rPr lang="fr-FR" b="1">
                <a:latin typeface="Tahoma" pitchFamily="34" charset="0"/>
              </a:rPr>
              <a:t>domaines de recherche privilégiés </a:t>
            </a:r>
            <a:r>
              <a:rPr lang="fr-FR">
                <a:latin typeface="Tahoma" pitchFamily="34" charset="0"/>
              </a:rPr>
              <a:t>parce que considérés comme plus lucratifs</a:t>
            </a:r>
          </a:p>
        </p:txBody>
      </p:sp>
      <p:sp>
        <p:nvSpPr>
          <p:cNvPr id="7" name="Rectangle 8"/>
          <p:cNvSpPr>
            <a:spLocks/>
          </p:cNvSpPr>
          <p:nvPr/>
        </p:nvSpPr>
        <p:spPr bwMode="auto">
          <a:xfrm>
            <a:off x="855663" y="1293813"/>
            <a:ext cx="8205787" cy="9144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Plus encore le sentiment que les enjeux nationaux de santé publique sont relégués derrière les enjeux économiques </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878445" y="2476481"/>
            <a:ext cx="3467924"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dérive économique dans le principe de recherche   </a:t>
            </a:r>
            <a:endParaRPr lang="fr-FR" sz="1600" b="1" i="1" u="sng" kern="0" dirty="0">
              <a:solidFill>
                <a:srgbClr val="000000"/>
              </a:solidFill>
              <a:latin typeface="Tahoma" pitchFamily="34" charset="0"/>
            </a:endParaRPr>
          </a:p>
        </p:txBody>
      </p:sp>
      <p:sp>
        <p:nvSpPr>
          <p:cNvPr id="37898" name="Rectangle à coins arrondis 4"/>
          <p:cNvSpPr>
            <a:spLocks noChangeArrowheads="1"/>
          </p:cNvSpPr>
          <p:nvPr/>
        </p:nvSpPr>
        <p:spPr bwMode="auto">
          <a:xfrm>
            <a:off x="5070475" y="2478088"/>
            <a:ext cx="4370388" cy="1554162"/>
          </a:xfrm>
          <a:prstGeom prst="wedgeRoundRectCallout">
            <a:avLst>
              <a:gd name="adj1" fmla="val -54991"/>
              <a:gd name="adj2" fmla="val -5120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«Les gros points faibles, </a:t>
            </a:r>
            <a:r>
              <a:rPr lang="fr-FR" sz="1100" b="1" i="1">
                <a:solidFill>
                  <a:srgbClr val="640064"/>
                </a:solidFill>
                <a:latin typeface="Tahoma" pitchFamily="34" charset="0"/>
              </a:rPr>
              <a:t>c’est que la recherche, comme on la perçoit, au niveau des médicaments, ce qui est leur raison d’exister, n’est pas toujours motivée uniquement par des innovations technologiques</a:t>
            </a:r>
            <a:r>
              <a:rPr lang="fr-FR" sz="1100" i="1">
                <a:solidFill>
                  <a:srgbClr val="640064"/>
                </a:solidFill>
                <a:latin typeface="Tahoma" pitchFamily="34" charset="0"/>
              </a:rPr>
              <a:t>, il y a aussi le rapport financier, </a:t>
            </a:r>
            <a:r>
              <a:rPr lang="fr-FR" sz="1100" b="1" i="1">
                <a:solidFill>
                  <a:srgbClr val="640064"/>
                </a:solidFill>
                <a:latin typeface="Tahoma" pitchFamily="34" charset="0"/>
              </a:rPr>
              <a:t>il y a des domaines où on aimerait qu’ils aillent, mais ça les intéresse pas</a:t>
            </a:r>
            <a:r>
              <a:rPr lang="fr-FR" sz="1100" i="1">
                <a:solidFill>
                  <a:srgbClr val="640064"/>
                </a:solidFill>
                <a:latin typeface="Tahoma" pitchFamily="34" charset="0"/>
              </a:rPr>
              <a:t>, parce que financièrement ils n’ont pas intérêt à y aller</a:t>
            </a:r>
            <a:r>
              <a:rPr lang="fr-FR" sz="1100" b="1" i="1">
                <a:solidFill>
                  <a:srgbClr val="640064"/>
                </a:solidFill>
                <a:latin typeface="Tahoma" pitchFamily="34" charset="0"/>
              </a:rPr>
              <a:t>»</a:t>
            </a:r>
          </a:p>
          <a:p>
            <a:r>
              <a:rPr lang="fr-FR" sz="1100" b="1">
                <a:latin typeface="Tahoma" pitchFamily="34" charset="0"/>
              </a:rPr>
              <a:t>Syndicats médecins spécialistes</a:t>
            </a:r>
          </a:p>
        </p:txBody>
      </p:sp>
      <p:sp>
        <p:nvSpPr>
          <p:cNvPr id="37899" name="Rectangle à coins arrondis 4"/>
          <p:cNvSpPr>
            <a:spLocks noChangeArrowheads="1"/>
          </p:cNvSpPr>
          <p:nvPr/>
        </p:nvSpPr>
        <p:spPr bwMode="auto">
          <a:xfrm>
            <a:off x="4951413" y="4310063"/>
            <a:ext cx="4751387" cy="1579562"/>
          </a:xfrm>
          <a:prstGeom prst="wedgeRoundRectCallout">
            <a:avLst>
              <a:gd name="adj1" fmla="val 46741"/>
              <a:gd name="adj2" fmla="val -5950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«I</a:t>
            </a:r>
            <a:r>
              <a:rPr lang="fr-FR" sz="1100" b="1" i="1">
                <a:solidFill>
                  <a:srgbClr val="640064"/>
                </a:solidFill>
                <a:latin typeface="Tahoma" pitchFamily="34" charset="0"/>
              </a:rPr>
              <a:t>l est vrai que depuis quelques années, on n’a pas vu sortir de produit réellement nouveau</a:t>
            </a:r>
            <a:r>
              <a:rPr lang="fr-FR" sz="1100" i="1">
                <a:solidFill>
                  <a:srgbClr val="640064"/>
                </a:solidFill>
                <a:latin typeface="Tahoma" pitchFamily="34" charset="0"/>
              </a:rPr>
              <a:t>, pas de nouveauté scientifique, on voit sortir des petites manipulations de produits antérieurs, </a:t>
            </a:r>
            <a:r>
              <a:rPr lang="fr-FR" sz="1100" b="1" i="1">
                <a:solidFill>
                  <a:srgbClr val="640064"/>
                </a:solidFill>
                <a:latin typeface="Tahoma" pitchFamily="34" charset="0"/>
              </a:rPr>
              <a:t>ce sont en fait des bricolages de produits à partir de molécules existantes</a:t>
            </a:r>
            <a:r>
              <a:rPr lang="fr-FR" sz="1100" i="1">
                <a:solidFill>
                  <a:srgbClr val="640064"/>
                </a:solidFill>
                <a:latin typeface="Tahoma" pitchFamily="34" charset="0"/>
              </a:rPr>
              <a:t>, ça n’apporte rien, sauf financièrement, </a:t>
            </a:r>
            <a:r>
              <a:rPr lang="fr-FR" sz="1100" b="1" i="1">
                <a:solidFill>
                  <a:srgbClr val="640064"/>
                </a:solidFill>
                <a:latin typeface="Tahoma" pitchFamily="34" charset="0"/>
              </a:rPr>
              <a:t>on voit des changements de posologie, qui permettent de contourner le problème du générique, Servier était très fort là-dedans »  </a:t>
            </a:r>
            <a:r>
              <a:rPr lang="fr-FR" sz="1100" b="1">
                <a:latin typeface="Tahoma" pitchFamily="34" charset="0"/>
              </a:rPr>
              <a:t>Syndicats Médecins généralistes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 système global est alors vu comme conditionné par les enjeux économiques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8917" name="ZoneTexte 5"/>
          <p:cNvSpPr txBox="1">
            <a:spLocks noChangeArrowheads="1"/>
          </p:cNvSpPr>
          <p:nvPr/>
        </p:nvSpPr>
        <p:spPr bwMode="auto">
          <a:xfrm>
            <a:off x="498475" y="3336925"/>
            <a:ext cx="3717925" cy="2892425"/>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a:latin typeface="Tahoma" pitchFamily="34" charset="0"/>
              </a:rPr>
              <a:t>Des princeps et génériques plutôt unanimement considérés comme une </a:t>
            </a:r>
            <a:r>
              <a:rPr lang="fr-FR" b="1">
                <a:latin typeface="Tahoma" pitchFamily="34" charset="0"/>
              </a:rPr>
              <a:t>source d’augmentation de la rentabilité des laboratoires</a:t>
            </a:r>
          </a:p>
          <a:p>
            <a:pPr marL="355600" lvl="1" indent="-177800" algn="just">
              <a:buFont typeface="Tahoma" pitchFamily="34" charset="0"/>
              <a:buChar char="-"/>
            </a:pPr>
            <a:r>
              <a:rPr lang="fr-FR">
                <a:solidFill>
                  <a:srgbClr val="000000"/>
                </a:solidFill>
                <a:latin typeface="Tahoma" pitchFamily="34" charset="0"/>
              </a:rPr>
              <a:t>Le contournement des génériques </a:t>
            </a:r>
          </a:p>
          <a:p>
            <a:pPr marL="355600" lvl="1" indent="-177800" algn="just">
              <a:buFont typeface="Tahoma" pitchFamily="34" charset="0"/>
              <a:buChar char="-"/>
            </a:pPr>
            <a:r>
              <a:rPr lang="fr-FR">
                <a:solidFill>
                  <a:srgbClr val="000000"/>
                </a:solidFill>
                <a:latin typeface="Tahoma" pitchFamily="34" charset="0"/>
              </a:rPr>
              <a:t>Les « fausses » innovations produits</a:t>
            </a:r>
            <a:endParaRPr lang="fr-FR">
              <a:latin typeface="Tahoma" pitchFamily="34" charset="0"/>
            </a:endParaRPr>
          </a:p>
          <a:p>
            <a:pPr marL="176213" indent="-176213" algn="just">
              <a:buFont typeface="Wingdings" pitchFamily="2" charset="2"/>
              <a:buChar char="§"/>
            </a:pPr>
            <a:endParaRPr lang="fr-FR">
              <a:latin typeface="Tahoma" pitchFamily="34" charset="0"/>
            </a:endParaRPr>
          </a:p>
          <a:p>
            <a:pPr marL="176213" indent="-176213" algn="just">
              <a:buFont typeface="Wingdings" pitchFamily="2" charset="2"/>
              <a:buChar char="§"/>
            </a:pPr>
            <a:r>
              <a:rPr lang="fr-FR" b="1">
                <a:latin typeface="Tahoma" pitchFamily="34" charset="0"/>
              </a:rPr>
              <a:t>Impactant directement certains professionnels </a:t>
            </a:r>
          </a:p>
          <a:p>
            <a:pPr marL="355600" lvl="1" indent="-177800" algn="just">
              <a:buFont typeface="Tahoma" pitchFamily="34" charset="0"/>
              <a:buChar char="-"/>
            </a:pPr>
            <a:r>
              <a:rPr lang="fr-FR">
                <a:latin typeface="Tahoma" pitchFamily="34" charset="0"/>
              </a:rPr>
              <a:t>Les i</a:t>
            </a:r>
            <a:r>
              <a:rPr lang="fr-FR" b="1">
                <a:latin typeface="Tahoma" pitchFamily="34" charset="0"/>
              </a:rPr>
              <a:t>nfirmiers</a:t>
            </a:r>
            <a:r>
              <a:rPr lang="fr-FR">
                <a:latin typeface="Tahoma" pitchFamily="34" charset="0"/>
              </a:rPr>
              <a:t> et les pharmaciens notamment qui ont du </a:t>
            </a:r>
            <a:r>
              <a:rPr lang="fr-FR" b="1">
                <a:latin typeface="Tahoma" pitchFamily="34" charset="0"/>
              </a:rPr>
              <a:t>mal à suivre les évolutions et changements thérapeutiques</a:t>
            </a:r>
          </a:p>
        </p:txBody>
      </p:sp>
      <p:sp>
        <p:nvSpPr>
          <p:cNvPr id="7" name="Rectangle 8"/>
          <p:cNvSpPr>
            <a:spLocks/>
          </p:cNvSpPr>
          <p:nvPr/>
        </p:nvSpPr>
        <p:spPr bwMode="auto">
          <a:xfrm>
            <a:off x="1009650" y="1282700"/>
            <a:ext cx="7980363" cy="812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Des motivations sur les nouveaux princeps et génériques critiquées comme étant surtout vecteurs d’accroissement du business</a:t>
            </a:r>
            <a:endParaRPr lang="fr-FR" sz="1800" b="1" i="1" u="sng" kern="0" dirty="0">
              <a:solidFill>
                <a:srgbClr val="000000"/>
              </a:solidFill>
              <a:latin typeface="Tahoma" pitchFamily="34" charset="0"/>
            </a:endParaRPr>
          </a:p>
        </p:txBody>
      </p:sp>
      <p:sp>
        <p:nvSpPr>
          <p:cNvPr id="38919" name="Rectangle à coins arrondis 4"/>
          <p:cNvSpPr>
            <a:spLocks noChangeArrowheads="1"/>
          </p:cNvSpPr>
          <p:nvPr/>
        </p:nvSpPr>
        <p:spPr bwMode="auto">
          <a:xfrm>
            <a:off x="4879975" y="2422525"/>
            <a:ext cx="4559300" cy="808038"/>
          </a:xfrm>
          <a:prstGeom prst="wedgeRoundRectCallout">
            <a:avLst>
              <a:gd name="adj1" fmla="val 54352"/>
              <a:gd name="adj2" fmla="val 17167"/>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«depuis des années, </a:t>
            </a:r>
            <a:r>
              <a:rPr lang="fr-FR" sz="1100" b="1" i="1">
                <a:solidFill>
                  <a:srgbClr val="640064"/>
                </a:solidFill>
                <a:latin typeface="Tahoma" pitchFamily="34" charset="0"/>
              </a:rPr>
              <a:t>on a brouillé tout avec les génériques, et je suis sûre que plein de malades ne savent pas ce qu’ils prennent» </a:t>
            </a:r>
          </a:p>
          <a:p>
            <a:r>
              <a:rPr lang="fr-FR" sz="1100" b="1">
                <a:latin typeface="Tahoma" pitchFamily="34" charset="0"/>
              </a:rPr>
              <a:t>Syndicats Infirmiers </a:t>
            </a:r>
          </a:p>
        </p:txBody>
      </p:sp>
      <p:sp>
        <p:nvSpPr>
          <p:cNvPr id="38920" name="Rectangle à coins arrondis 4"/>
          <p:cNvSpPr>
            <a:spLocks noChangeArrowheads="1"/>
          </p:cNvSpPr>
          <p:nvPr/>
        </p:nvSpPr>
        <p:spPr bwMode="auto">
          <a:xfrm>
            <a:off x="4845050" y="3324225"/>
            <a:ext cx="4630738" cy="1117600"/>
          </a:xfrm>
          <a:prstGeom prst="wedgeRoundRectCallout">
            <a:avLst>
              <a:gd name="adj1" fmla="val 54468"/>
              <a:gd name="adj2" fmla="val -9083"/>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 </a:t>
            </a:r>
            <a:r>
              <a:rPr lang="fr-FR" sz="1100" b="1" i="1">
                <a:solidFill>
                  <a:srgbClr val="640064"/>
                </a:solidFill>
                <a:latin typeface="Tahoma" pitchFamily="34" charset="0"/>
              </a:rPr>
              <a:t>paracétamol n’est pas génériqué en France, le Doliprane est le premier médicament en volume vendu en France,</a:t>
            </a:r>
            <a:r>
              <a:rPr lang="fr-FR" sz="1100" i="1">
                <a:solidFill>
                  <a:srgbClr val="640064"/>
                </a:solidFill>
                <a:latin typeface="Tahoma" pitchFamily="34" charset="0"/>
              </a:rPr>
              <a:t> si demain on met un générique en vente, parce que quand c’est marqué Doliprane, on n’a pas le droit de donner le générique, parce que le paracétamol n’est pas dans le répertoire obligatoire, donc c’est quoi ça ?» </a:t>
            </a:r>
            <a:r>
              <a:rPr lang="fr-FR" sz="1100" b="1">
                <a:latin typeface="Tahoma" pitchFamily="34" charset="0"/>
              </a:rPr>
              <a:t>Syndicats Pharmaciens</a:t>
            </a:r>
          </a:p>
        </p:txBody>
      </p:sp>
      <p:sp>
        <p:nvSpPr>
          <p:cNvPr id="12" name="Rectangle 8"/>
          <p:cNvSpPr>
            <a:spLocks/>
          </p:cNvSpPr>
          <p:nvPr/>
        </p:nvSpPr>
        <p:spPr bwMode="auto">
          <a:xfrm>
            <a:off x="653142" y="2238973"/>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 intérêt thérapeutique discutable</a:t>
            </a:r>
            <a:endParaRPr lang="fr-FR" sz="1600" b="1" i="1" u="sng" kern="0" dirty="0">
              <a:solidFill>
                <a:srgbClr val="000000"/>
              </a:solidFill>
              <a:latin typeface="Tahoma" pitchFamily="34" charset="0"/>
            </a:endParaRPr>
          </a:p>
        </p:txBody>
      </p:sp>
      <p:sp>
        <p:nvSpPr>
          <p:cNvPr id="10" name="Rectangle à coins arrondis 4"/>
          <p:cNvSpPr>
            <a:spLocks noChangeArrowheads="1"/>
          </p:cNvSpPr>
          <p:nvPr/>
        </p:nvSpPr>
        <p:spPr bwMode="auto">
          <a:xfrm>
            <a:off x="4773613" y="4559300"/>
            <a:ext cx="4892675" cy="1876425"/>
          </a:xfrm>
          <a:prstGeom prst="wedgeRoundRectCallout">
            <a:avLst>
              <a:gd name="adj1" fmla="val 53522"/>
              <a:gd name="adj2" fmla="val -3422"/>
              <a:gd name="adj3" fmla="val 16667"/>
            </a:avLst>
          </a:prstGeom>
          <a:solidFill>
            <a:schemeClr val="accent1"/>
          </a:solidFill>
          <a:ln w="9525" algn="ctr">
            <a:solidFill>
              <a:schemeClr val="tx1"/>
            </a:solidFill>
            <a:miter lim="800000"/>
            <a:headEnd/>
            <a:tailEnd/>
          </a:ln>
        </p:spPr>
        <p:txBody>
          <a:bodyPr anchor="ctr"/>
          <a:lstStyle/>
          <a:p>
            <a:pPr>
              <a:defRPr/>
            </a:pPr>
            <a:r>
              <a:rPr lang="fr-FR" sz="1100" dirty="0">
                <a:solidFill>
                  <a:srgbClr val="640064"/>
                </a:solidFill>
                <a:latin typeface="+mn-lt"/>
              </a:rPr>
              <a:t>« </a:t>
            </a:r>
            <a:r>
              <a:rPr lang="fr-FR" sz="1100" i="1" dirty="0">
                <a:solidFill>
                  <a:srgbClr val="640064"/>
                </a:solidFill>
                <a:latin typeface="+mn-lt"/>
              </a:rPr>
              <a:t>Le problème c’est qu’aujourd’hui on </a:t>
            </a:r>
            <a:r>
              <a:rPr lang="fr-FR" sz="1100" b="1" i="1" dirty="0">
                <a:solidFill>
                  <a:srgbClr val="640064"/>
                </a:solidFill>
                <a:latin typeface="+mn-lt"/>
              </a:rPr>
              <a:t>voit des produits cotés 5 qui sont commercialisés, avec un remboursement, et un tarif qui peut être 10 fois supérieur à ce qui existe déjà, </a:t>
            </a:r>
            <a:r>
              <a:rPr lang="fr-FR" sz="1100" i="1" dirty="0">
                <a:solidFill>
                  <a:srgbClr val="640064"/>
                </a:solidFill>
                <a:latin typeface="+mn-lt"/>
              </a:rPr>
              <a:t>on est dans une situation ubuesque, on nous demande de prescrire des génériques, mais on voit sortir des médicaments pas plus efficaces qui coûtent 10 fois plus cher, sauf que c’est des médicaments qui sont prescrits par des généralistes ou l’hôpital, et le médecin est coincé dans cette affaire, parce que quand le patient sort de l’hôpital avec un produit prescrit, il est très dur de faire marche arrière,</a:t>
            </a:r>
            <a:r>
              <a:rPr lang="fr-FR" sz="1100" b="1" i="1" dirty="0">
                <a:solidFill>
                  <a:srgbClr val="640064"/>
                </a:solidFill>
                <a:latin typeface="+mn-lt"/>
              </a:rPr>
              <a:t>»</a:t>
            </a:r>
          </a:p>
          <a:p>
            <a:pPr>
              <a:defRPr/>
            </a:pPr>
            <a:r>
              <a:rPr lang="fr-FR" sz="1100" b="1" dirty="0">
                <a:latin typeface="+mn-lt"/>
              </a:rPr>
              <a:t>Syndicats médecins généralistes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84213" y="3771900"/>
            <a:ext cx="8991600" cy="1476375"/>
          </a:xfrm>
          <a:prstGeom prst="rect">
            <a:avLst/>
          </a:prstGeom>
          <a:noFill/>
          <a:ln w="9525">
            <a:noFill/>
            <a:miter lim="800000"/>
            <a:headEnd/>
            <a:tailEnd/>
          </a:ln>
        </p:spPr>
        <p:txBody>
          <a:bodyPr>
            <a:spAutoFit/>
          </a:bodyPr>
          <a:lstStyle/>
          <a:p>
            <a:pPr marL="0" lvl="1" indent="-269875" algn="just">
              <a:lnSpc>
                <a:spcPts val="1800"/>
              </a:lnSpc>
              <a:buClr>
                <a:srgbClr val="FF3300"/>
              </a:buClr>
            </a:pPr>
            <a:r>
              <a:rPr lang="fr-FR" sz="1600" b="1">
                <a:latin typeface="Tahoma" pitchFamily="34" charset="0"/>
              </a:rPr>
              <a:t>Explorer la façon dont l’image de l’industrie pharmaceutique influence, voire oriente, l’action du syndicat et comment celle-ci se traduit concrètement.</a:t>
            </a:r>
          </a:p>
          <a:p>
            <a:pPr marL="0" lvl="1" indent="-269875" algn="just">
              <a:lnSpc>
                <a:spcPts val="1800"/>
              </a:lnSpc>
              <a:buClr>
                <a:srgbClr val="FF3300"/>
              </a:buClr>
            </a:pPr>
            <a:endParaRPr lang="fr-FR" sz="1600" b="1">
              <a:latin typeface="Tahoma" pitchFamily="34" charset="0"/>
            </a:endParaRPr>
          </a:p>
          <a:p>
            <a:pPr marL="0" lvl="1" indent="-269875" algn="just">
              <a:lnSpc>
                <a:spcPts val="1800"/>
              </a:lnSpc>
              <a:buClr>
                <a:srgbClr val="FF3300"/>
              </a:buClr>
            </a:pPr>
            <a:endParaRPr lang="fr-FR" sz="1600" b="1">
              <a:latin typeface="Tahoma" pitchFamily="34" charset="0"/>
            </a:endParaRPr>
          </a:p>
          <a:p>
            <a:pPr marL="0" lvl="1" indent="-269875" algn="just">
              <a:lnSpc>
                <a:spcPts val="1800"/>
              </a:lnSpc>
              <a:buClr>
                <a:srgbClr val="FF3300"/>
              </a:buClr>
            </a:pPr>
            <a:r>
              <a:rPr lang="fr-FR" sz="1600" b="1">
                <a:latin typeface="Tahoma" pitchFamily="34" charset="0"/>
              </a:rPr>
              <a:t>Comprendre les attentes des représentants syndicaux sur cette problématique</a:t>
            </a:r>
          </a:p>
          <a:p>
            <a:pPr marL="0" lvl="1" indent="-269875" algn="just">
              <a:lnSpc>
                <a:spcPts val="1800"/>
              </a:lnSpc>
              <a:buClr>
                <a:srgbClr val="FF3300"/>
              </a:buClr>
            </a:pPr>
            <a:endParaRPr lang="fr-FR" sz="1600" b="1">
              <a:latin typeface="Tahoma" pitchFamily="34" charset="0"/>
            </a:endParaRPr>
          </a:p>
        </p:txBody>
      </p:sp>
      <p:graphicFrame>
        <p:nvGraphicFramePr>
          <p:cNvPr id="2339866" name="Group 26"/>
          <p:cNvGraphicFramePr>
            <a:graphicFrameLocks noGrp="1"/>
          </p:cNvGraphicFramePr>
          <p:nvPr/>
        </p:nvGraphicFramePr>
        <p:xfrm>
          <a:off x="833438" y="233363"/>
          <a:ext cx="9072562" cy="854075"/>
        </p:xfrm>
        <a:graphic>
          <a:graphicData uri="http://schemas.openxmlformats.org/drawingml/2006/table">
            <a:tbl>
              <a:tblPr/>
              <a:tblGrid>
                <a:gridCol w="90725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Les objectifs de l’étude étaient les suivants :</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21510" name="ZoneTexte 3"/>
          <p:cNvSpPr txBox="1">
            <a:spLocks noChangeArrowheads="1"/>
          </p:cNvSpPr>
          <p:nvPr/>
        </p:nvSpPr>
        <p:spPr bwMode="auto">
          <a:xfrm>
            <a:off x="684213" y="1952625"/>
            <a:ext cx="8380412" cy="501650"/>
          </a:xfrm>
          <a:prstGeom prst="rect">
            <a:avLst/>
          </a:prstGeom>
          <a:noFill/>
          <a:ln w="9525">
            <a:noFill/>
            <a:miter lim="800000"/>
            <a:headEnd/>
            <a:tailEnd/>
          </a:ln>
        </p:spPr>
        <p:txBody>
          <a:bodyPr>
            <a:spAutoFit/>
          </a:bodyPr>
          <a:lstStyle/>
          <a:p>
            <a:pPr marL="0" lvl="1" algn="just">
              <a:lnSpc>
                <a:spcPts val="1600"/>
              </a:lnSpc>
              <a:buClr>
                <a:srgbClr val="FF3300"/>
              </a:buClr>
            </a:pPr>
            <a:r>
              <a:rPr lang="fr-FR" sz="1600" b="1">
                <a:latin typeface="Tahoma" pitchFamily="34" charset="0"/>
              </a:rPr>
              <a:t>Evaluer l’image que les responsables de syndicats ont de l’industrie pharmaceutique</a:t>
            </a:r>
            <a:endParaRPr lang="fr-FR">
              <a:latin typeface="Tahoma" pitchFamily="34" charset="0"/>
            </a:endParaRPr>
          </a:p>
        </p:txBody>
      </p:sp>
      <p:sp>
        <p:nvSpPr>
          <p:cNvPr id="21511" name="ZoneTexte 4"/>
          <p:cNvSpPr txBox="1">
            <a:spLocks noChangeArrowheads="1"/>
          </p:cNvSpPr>
          <p:nvPr/>
        </p:nvSpPr>
        <p:spPr bwMode="auto">
          <a:xfrm>
            <a:off x="684213" y="2882900"/>
            <a:ext cx="8843962" cy="501650"/>
          </a:xfrm>
          <a:prstGeom prst="rect">
            <a:avLst/>
          </a:prstGeom>
          <a:noFill/>
          <a:ln w="9525">
            <a:noFill/>
            <a:miter lim="800000"/>
            <a:headEnd/>
            <a:tailEnd/>
          </a:ln>
        </p:spPr>
        <p:txBody>
          <a:bodyPr>
            <a:spAutoFit/>
          </a:bodyPr>
          <a:lstStyle/>
          <a:p>
            <a:pPr marL="0" lvl="1" algn="just">
              <a:lnSpc>
                <a:spcPts val="1600"/>
              </a:lnSpc>
              <a:buClr>
                <a:srgbClr val="FF3300"/>
              </a:buClr>
            </a:pPr>
            <a:r>
              <a:rPr lang="fr-FR" sz="1600" b="1">
                <a:latin typeface="Tahoma" pitchFamily="34" charset="0"/>
              </a:rPr>
              <a:t>Explorer la vision que chaque responsable a du rôle joué par le syndicat auprès de ses adhérents</a:t>
            </a:r>
          </a:p>
        </p:txBody>
      </p:sp>
      <p:sp>
        <p:nvSpPr>
          <p:cNvPr id="21512" name="Ellipse 5"/>
          <p:cNvSpPr>
            <a:spLocks noChangeArrowheads="1"/>
          </p:cNvSpPr>
          <p:nvPr/>
        </p:nvSpPr>
        <p:spPr bwMode="auto">
          <a:xfrm>
            <a:off x="223838" y="1895475"/>
            <a:ext cx="466725" cy="519113"/>
          </a:xfrm>
          <a:prstGeom prst="ellipse">
            <a:avLst/>
          </a:prstGeom>
          <a:solidFill>
            <a:schemeClr val="accent1"/>
          </a:solidFill>
          <a:ln w="9525" algn="ctr">
            <a:noFill/>
            <a:miter lim="800000"/>
            <a:headEnd/>
            <a:tailEnd/>
          </a:ln>
        </p:spPr>
        <p:txBody>
          <a:bodyPr anchor="ctr"/>
          <a:lstStyle/>
          <a:p>
            <a:pPr algn="ctr"/>
            <a:r>
              <a:rPr lang="fr-FR" sz="1800" b="1">
                <a:solidFill>
                  <a:srgbClr val="C00000"/>
                </a:solidFill>
                <a:latin typeface="Tahoma" pitchFamily="34" charset="0"/>
              </a:rPr>
              <a:t>1</a:t>
            </a:r>
          </a:p>
        </p:txBody>
      </p:sp>
      <p:sp>
        <p:nvSpPr>
          <p:cNvPr id="21513" name="Ellipse 9"/>
          <p:cNvSpPr>
            <a:spLocks noChangeArrowheads="1"/>
          </p:cNvSpPr>
          <p:nvPr/>
        </p:nvSpPr>
        <p:spPr bwMode="auto">
          <a:xfrm>
            <a:off x="223838" y="2732088"/>
            <a:ext cx="466725" cy="519112"/>
          </a:xfrm>
          <a:prstGeom prst="ellipse">
            <a:avLst/>
          </a:prstGeom>
          <a:solidFill>
            <a:schemeClr val="accent1"/>
          </a:solidFill>
          <a:ln w="9525" algn="ctr">
            <a:noFill/>
            <a:miter lim="800000"/>
            <a:headEnd/>
            <a:tailEnd/>
          </a:ln>
        </p:spPr>
        <p:txBody>
          <a:bodyPr anchor="ctr"/>
          <a:lstStyle/>
          <a:p>
            <a:pPr algn="ctr"/>
            <a:r>
              <a:rPr lang="fr-FR" sz="1800" b="1">
                <a:solidFill>
                  <a:srgbClr val="C00000"/>
                </a:solidFill>
                <a:latin typeface="Tahoma" pitchFamily="34" charset="0"/>
              </a:rPr>
              <a:t>2</a:t>
            </a:r>
          </a:p>
        </p:txBody>
      </p:sp>
      <p:sp>
        <p:nvSpPr>
          <p:cNvPr id="21514" name="Ellipse 10"/>
          <p:cNvSpPr>
            <a:spLocks noChangeArrowheads="1"/>
          </p:cNvSpPr>
          <p:nvPr/>
        </p:nvSpPr>
        <p:spPr bwMode="auto">
          <a:xfrm>
            <a:off x="223838" y="3771900"/>
            <a:ext cx="466725" cy="519113"/>
          </a:xfrm>
          <a:prstGeom prst="ellipse">
            <a:avLst/>
          </a:prstGeom>
          <a:solidFill>
            <a:schemeClr val="accent1"/>
          </a:solidFill>
          <a:ln w="9525" algn="ctr">
            <a:noFill/>
            <a:miter lim="800000"/>
            <a:headEnd/>
            <a:tailEnd/>
          </a:ln>
        </p:spPr>
        <p:txBody>
          <a:bodyPr anchor="ctr"/>
          <a:lstStyle/>
          <a:p>
            <a:pPr algn="ctr"/>
            <a:r>
              <a:rPr lang="fr-FR" sz="1800" b="1">
                <a:solidFill>
                  <a:srgbClr val="C00000"/>
                </a:solidFill>
                <a:latin typeface="Tahoma" pitchFamily="34" charset="0"/>
              </a:rPr>
              <a:t>3</a:t>
            </a:r>
          </a:p>
        </p:txBody>
      </p:sp>
      <p:sp>
        <p:nvSpPr>
          <p:cNvPr id="21515" name="Ellipse 11"/>
          <p:cNvSpPr>
            <a:spLocks noChangeArrowheads="1"/>
          </p:cNvSpPr>
          <p:nvPr/>
        </p:nvSpPr>
        <p:spPr bwMode="auto">
          <a:xfrm>
            <a:off x="223838" y="4578350"/>
            <a:ext cx="466725" cy="519113"/>
          </a:xfrm>
          <a:prstGeom prst="ellipse">
            <a:avLst/>
          </a:prstGeom>
          <a:solidFill>
            <a:schemeClr val="accent1"/>
          </a:solidFill>
          <a:ln w="9525" algn="ctr">
            <a:noFill/>
            <a:miter lim="800000"/>
            <a:headEnd/>
            <a:tailEnd/>
          </a:ln>
        </p:spPr>
        <p:txBody>
          <a:bodyPr anchor="ctr"/>
          <a:lstStyle/>
          <a:p>
            <a:pPr algn="ctr"/>
            <a:r>
              <a:rPr lang="fr-FR" sz="1800" b="1">
                <a:solidFill>
                  <a:srgbClr val="C00000"/>
                </a:solidFill>
                <a:latin typeface="Tahoma" pitchFamily="34" charset="0"/>
              </a:rPr>
              <a:t>4</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industrie écornée dans son fonctionnement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9941" name="ZoneTexte 5"/>
          <p:cNvSpPr txBox="1">
            <a:spLocks noChangeArrowheads="1"/>
          </p:cNvSpPr>
          <p:nvPr/>
        </p:nvSpPr>
        <p:spPr bwMode="auto">
          <a:xfrm>
            <a:off x="474663" y="3419475"/>
            <a:ext cx="4062412" cy="2247900"/>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a:latin typeface="Tahoma" pitchFamily="34" charset="0"/>
              </a:rPr>
              <a:t>Des actions et des décisions prises qui  posent  la question </a:t>
            </a:r>
            <a:r>
              <a:rPr lang="fr-FR" b="1">
                <a:latin typeface="Tahoma" pitchFamily="34" charset="0"/>
              </a:rPr>
              <a:t>d’accords douteux avec le gouvernement </a:t>
            </a:r>
            <a:r>
              <a:rPr lang="fr-FR">
                <a:latin typeface="Tahoma" pitchFamily="34" charset="0"/>
              </a:rPr>
              <a:t>concernant : </a:t>
            </a:r>
          </a:p>
          <a:p>
            <a:pPr marL="355600" lvl="1" indent="-177800" algn="just">
              <a:buFont typeface="Tahoma" pitchFamily="34" charset="0"/>
              <a:buChar char="-"/>
            </a:pPr>
            <a:r>
              <a:rPr lang="fr-FR">
                <a:latin typeface="Tahoma" pitchFamily="34" charset="0"/>
              </a:rPr>
              <a:t>Le  </a:t>
            </a:r>
            <a:r>
              <a:rPr lang="fr-FR" b="1">
                <a:latin typeface="Tahoma" pitchFamily="34" charset="0"/>
              </a:rPr>
              <a:t>jugement  de la pertinence et de l</a:t>
            </a:r>
            <a:r>
              <a:rPr lang="fr-FR">
                <a:latin typeface="Tahoma" pitchFamily="34" charset="0"/>
              </a:rPr>
              <a:t>’évaluation de l’</a:t>
            </a:r>
            <a:r>
              <a:rPr lang="fr-FR" b="1">
                <a:latin typeface="Tahoma" pitchFamily="34" charset="0"/>
              </a:rPr>
              <a:t>intérêt thérapeutique des médicaments</a:t>
            </a:r>
          </a:p>
          <a:p>
            <a:pPr marL="355600" lvl="1" indent="-177800" algn="just">
              <a:buFont typeface="Tahoma" pitchFamily="34" charset="0"/>
              <a:buChar char="-"/>
            </a:pPr>
            <a:r>
              <a:rPr lang="fr-FR">
                <a:latin typeface="Tahoma" pitchFamily="34" charset="0"/>
              </a:rPr>
              <a:t>L’examen de leur </a:t>
            </a:r>
            <a:r>
              <a:rPr lang="fr-FR" b="1">
                <a:latin typeface="Tahoma" pitchFamily="34" charset="0"/>
              </a:rPr>
              <a:t>principe de remboursement</a:t>
            </a:r>
          </a:p>
          <a:p>
            <a:pPr marL="355600" lvl="1" indent="-177800" algn="just">
              <a:buFont typeface="Tahoma" pitchFamily="34" charset="0"/>
              <a:buChar char="-"/>
            </a:pPr>
            <a:r>
              <a:rPr lang="fr-FR">
                <a:latin typeface="Tahoma" pitchFamily="34" charset="0"/>
              </a:rPr>
              <a:t>La </a:t>
            </a:r>
            <a:r>
              <a:rPr lang="fr-FR" b="1">
                <a:latin typeface="Tahoma" pitchFamily="34" charset="0"/>
              </a:rPr>
              <a:t>définition et les modalités des prix décidés</a:t>
            </a:r>
          </a:p>
        </p:txBody>
      </p:sp>
      <p:sp>
        <p:nvSpPr>
          <p:cNvPr id="7" name="Rectangle 8"/>
          <p:cNvSpPr>
            <a:spLocks/>
          </p:cNvSpPr>
          <p:nvPr/>
        </p:nvSpPr>
        <p:spPr bwMode="auto">
          <a:xfrm>
            <a:off x="1139825" y="1282700"/>
            <a:ext cx="7802563" cy="812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Amenant à l’image d’un système trop opaque dans ses agissements et d’un lobbying éminemment puissant </a:t>
            </a:r>
            <a:endParaRPr lang="fr-FR" sz="1800" b="1" i="1" u="sng" kern="0" dirty="0">
              <a:solidFill>
                <a:srgbClr val="000000"/>
              </a:solidFill>
              <a:latin typeface="Tahoma" pitchFamily="34" charset="0"/>
            </a:endParaRPr>
          </a:p>
        </p:txBody>
      </p:sp>
      <p:sp>
        <p:nvSpPr>
          <p:cNvPr id="39943" name="Rectangle à coins arrondis 4"/>
          <p:cNvSpPr>
            <a:spLocks noChangeArrowheads="1"/>
          </p:cNvSpPr>
          <p:nvPr/>
        </p:nvSpPr>
        <p:spPr bwMode="auto">
          <a:xfrm>
            <a:off x="4762500" y="2416175"/>
            <a:ext cx="4892675" cy="2209800"/>
          </a:xfrm>
          <a:prstGeom prst="wedgeRoundRectCallout">
            <a:avLst>
              <a:gd name="adj1" fmla="val 54046"/>
              <a:gd name="adj2" fmla="val -45500"/>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 </a:t>
            </a:r>
            <a:r>
              <a:rPr lang="fr-FR" sz="1100" b="1" i="1">
                <a:solidFill>
                  <a:srgbClr val="640064"/>
                </a:solidFill>
                <a:latin typeface="Tahoma" pitchFamily="34" charset="0"/>
              </a:rPr>
              <a:t>lobby de l’industrie pharmaceutique est tel qu’ils ont réussi à faire en sorte qu’on ne les dérembourse pas complètement</a:t>
            </a:r>
            <a:r>
              <a:rPr lang="fr-FR" sz="1100" i="1">
                <a:solidFill>
                  <a:srgbClr val="640064"/>
                </a:solidFill>
                <a:latin typeface="Tahoma" pitchFamily="34" charset="0"/>
              </a:rPr>
              <a:t>, donc ça a baissé à 15%, la logique aurait été de dérembourser complètement, mais </a:t>
            </a:r>
            <a:r>
              <a:rPr lang="fr-FR" sz="1100" b="1" i="1">
                <a:solidFill>
                  <a:srgbClr val="640064"/>
                </a:solidFill>
                <a:latin typeface="Tahoma" pitchFamily="34" charset="0"/>
              </a:rPr>
              <a:t>c’est un marché lucratif, il y a 3-4 médicaments sur le marché, les labos ont dû faire pression, le fait de le baisser à 15%, c’est intellectuellement satisfaisant,</a:t>
            </a:r>
            <a:r>
              <a:rPr lang="fr-FR" sz="1100" i="1">
                <a:solidFill>
                  <a:srgbClr val="640064"/>
                </a:solidFill>
                <a:latin typeface="Tahoma" pitchFamily="34" charset="0"/>
              </a:rPr>
              <a:t> parce que ça montre que ça ne sert à rien, mais financièrement ça ne change rien, parce que les patients sont remboursés à 100%, donc c’est une demi-mesure, mais ils ont fait un premier pas vers la reconnaissance de l’inefficacité de ces produits, les 200 millions, les pouvoirs publics et les autorités de santé reconnaissent qu’ils sont utilisés pour rien</a:t>
            </a:r>
            <a:r>
              <a:rPr lang="fr-FR" sz="1100" b="1" i="1">
                <a:solidFill>
                  <a:srgbClr val="640064"/>
                </a:solidFill>
                <a:latin typeface="Tahoma" pitchFamily="34" charset="0"/>
              </a:rPr>
              <a:t>»</a:t>
            </a:r>
          </a:p>
          <a:p>
            <a:r>
              <a:rPr lang="fr-FR" sz="1100" b="1">
                <a:latin typeface="Tahoma" pitchFamily="34" charset="0"/>
              </a:rPr>
              <a:t>Syndicats médecins généralistes</a:t>
            </a:r>
          </a:p>
        </p:txBody>
      </p:sp>
      <p:sp>
        <p:nvSpPr>
          <p:cNvPr id="39944" name="Rectangle à coins arrondis 4"/>
          <p:cNvSpPr>
            <a:spLocks noChangeArrowheads="1"/>
          </p:cNvSpPr>
          <p:nvPr/>
        </p:nvSpPr>
        <p:spPr bwMode="auto">
          <a:xfrm>
            <a:off x="4821238" y="4762500"/>
            <a:ext cx="4821237" cy="1436688"/>
          </a:xfrm>
          <a:prstGeom prst="wedgeRoundRectCallout">
            <a:avLst>
              <a:gd name="adj1" fmla="val 50875"/>
              <a:gd name="adj2" fmla="val -5444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Pour la fixation d’un prix, pourquoi pour un médicament on décrète tel ou tel prix, ça c’est pas transparent du tout</a:t>
            </a:r>
            <a:r>
              <a:rPr lang="fr-FR" sz="1100" i="1">
                <a:solidFill>
                  <a:srgbClr val="640064"/>
                </a:solidFill>
                <a:latin typeface="Tahoma" pitchFamily="34" charset="0"/>
              </a:rPr>
              <a:t>, et on a du mal à comprendre, tout le monde, personne ne sait, c’est pas public, et c’est entre une commission particulière de la HAS, le Ministère et l’industrie pharmaceutique, et nous on n’est pas sollicités pour ça, c’est de la pure négociation économique entre l’Etat, et les laboratoires»</a:t>
            </a:r>
          </a:p>
          <a:p>
            <a:r>
              <a:rPr lang="fr-FR" sz="1100" b="1">
                <a:latin typeface="Tahoma" pitchFamily="34" charset="0"/>
              </a:rPr>
              <a:t>Syndicats pharmaciens </a:t>
            </a:r>
          </a:p>
        </p:txBody>
      </p:sp>
      <p:sp>
        <p:nvSpPr>
          <p:cNvPr id="14" name="Rectangle 8"/>
          <p:cNvSpPr>
            <a:spLocks/>
          </p:cNvSpPr>
          <p:nvPr/>
        </p:nvSpPr>
        <p:spPr bwMode="auto">
          <a:xfrm>
            <a:off x="653142" y="2286473"/>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industrie qui manque de transparence</a:t>
            </a:r>
            <a:endParaRPr lang="fr-FR" sz="16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Une industrie écornée dans son fonctionnement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1989" name="ZoneTexte 5"/>
          <p:cNvSpPr txBox="1">
            <a:spLocks noChangeArrowheads="1"/>
          </p:cNvSpPr>
          <p:nvPr/>
        </p:nvSpPr>
        <p:spPr bwMode="auto">
          <a:xfrm>
            <a:off x="498475" y="3336925"/>
            <a:ext cx="3717925" cy="181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176213" indent="-176213" eaLnBrk="0" hangingPunct="0">
              <a:defRPr sz="1400">
                <a:solidFill>
                  <a:schemeClr val="tx1"/>
                </a:solidFill>
                <a:latin typeface="RotisSemiSans Light" charset="0"/>
                <a:cs typeface="Tahoma" pitchFamily="34" charset="0"/>
              </a:defRPr>
            </a:lvl1pPr>
            <a:lvl2pPr marL="742950" indent="-285750" eaLnBrk="0" hangingPunct="0">
              <a:defRPr sz="1400">
                <a:solidFill>
                  <a:schemeClr val="tx1"/>
                </a:solidFill>
                <a:latin typeface="RotisSemiSans Light" charset="0"/>
                <a:cs typeface="Tahoma" pitchFamily="34" charset="0"/>
              </a:defRPr>
            </a:lvl2pPr>
            <a:lvl3pPr marL="1143000" indent="-228600" eaLnBrk="0" hangingPunct="0">
              <a:defRPr sz="1400">
                <a:solidFill>
                  <a:schemeClr val="tx1"/>
                </a:solidFill>
                <a:latin typeface="RotisSemiSans Light" charset="0"/>
                <a:cs typeface="Tahoma" pitchFamily="34" charset="0"/>
              </a:defRPr>
            </a:lvl3pPr>
            <a:lvl4pPr marL="1600200" indent="-228600" eaLnBrk="0" hangingPunct="0">
              <a:defRPr sz="1400">
                <a:solidFill>
                  <a:schemeClr val="tx1"/>
                </a:solidFill>
                <a:latin typeface="RotisSemiSans Light" charset="0"/>
                <a:cs typeface="Tahoma" pitchFamily="34" charset="0"/>
              </a:defRPr>
            </a:lvl4pPr>
            <a:lvl5pPr marL="2057400" indent="-228600" eaLnBrk="0" hangingPunct="0">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defRPr sz="1400">
                <a:solidFill>
                  <a:schemeClr val="tx1"/>
                </a:solidFill>
                <a:latin typeface="RotisSemiSans Light" charset="0"/>
                <a:cs typeface="Tahoma" pitchFamily="34" charset="0"/>
              </a:defRPr>
            </a:lvl9pPr>
          </a:lstStyle>
          <a:p>
            <a:pPr algn="just" eaLnBrk="1" hangingPunct="1">
              <a:buFont typeface="Wingdings" pitchFamily="2" charset="2"/>
              <a:buChar char="§"/>
              <a:defRPr/>
            </a:pPr>
            <a:r>
              <a:rPr lang="fr-FR" dirty="0" smtClean="0">
                <a:latin typeface="Tahoma" pitchFamily="34" charset="0"/>
              </a:rPr>
              <a:t>Un </a:t>
            </a:r>
            <a:r>
              <a:rPr lang="fr-FR" b="1" dirty="0" smtClean="0">
                <a:latin typeface="Tahoma" pitchFamily="34" charset="0"/>
              </a:rPr>
              <a:t>principe dénoncé </a:t>
            </a:r>
            <a:r>
              <a:rPr lang="fr-FR" dirty="0" smtClean="0">
                <a:latin typeface="Tahoma" pitchFamily="34" charset="0"/>
              </a:rPr>
              <a:t>par l’ensemble des professionnels de santé …</a:t>
            </a:r>
          </a:p>
          <a:p>
            <a:pPr algn="just" eaLnBrk="1" hangingPunct="1">
              <a:buFont typeface="Wingdings" pitchFamily="2" charset="2"/>
              <a:buChar char="§"/>
              <a:defRPr/>
            </a:pPr>
            <a:endParaRPr lang="fr-FR" b="1" dirty="0" smtClean="0">
              <a:latin typeface="Tahoma" pitchFamily="34" charset="0"/>
            </a:endParaRPr>
          </a:p>
          <a:p>
            <a:pPr algn="just" eaLnBrk="1" hangingPunct="1">
              <a:buFont typeface="Wingdings" pitchFamily="2" charset="2"/>
              <a:buChar char="§"/>
              <a:defRPr/>
            </a:pPr>
            <a:r>
              <a:rPr lang="fr-FR" dirty="0" smtClean="0">
                <a:latin typeface="Tahoma" pitchFamily="34" charset="0"/>
              </a:rPr>
              <a:t>…Car il </a:t>
            </a:r>
            <a:r>
              <a:rPr lang="fr-FR" b="1" dirty="0" smtClean="0">
                <a:latin typeface="Tahoma" pitchFamily="34" charset="0"/>
              </a:rPr>
              <a:t>ne peut garantir l’honnêteté de la démarche  et plus encore la sécurité des médicaments </a:t>
            </a:r>
            <a:r>
              <a:rPr lang="fr-FR" dirty="0" smtClean="0">
                <a:latin typeface="Tahoma" pitchFamily="34" charset="0"/>
              </a:rPr>
              <a:t>pour les malades</a:t>
            </a:r>
          </a:p>
          <a:p>
            <a:pPr marL="0" indent="0" algn="just" eaLnBrk="1" hangingPunct="1">
              <a:defRPr/>
            </a:pPr>
            <a:endParaRPr lang="fr-FR" dirty="0" smtClean="0">
              <a:latin typeface="Tahoma" pitchFamily="34" charset="0"/>
            </a:endParaRPr>
          </a:p>
        </p:txBody>
      </p:sp>
      <p:sp>
        <p:nvSpPr>
          <p:cNvPr id="7" name="Rectangle 8"/>
          <p:cNvSpPr>
            <a:spLocks/>
          </p:cNvSpPr>
          <p:nvPr/>
        </p:nvSpPr>
        <p:spPr bwMode="auto">
          <a:xfrm>
            <a:off x="1128713" y="1282700"/>
            <a:ext cx="7718425" cy="812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Ce qui est transversalement pointé comme défaillant dans le système global : le manque d’objectivité de l’approbation des mises sur le marché des médicaments</a:t>
            </a:r>
            <a:endParaRPr lang="fr-FR" sz="1800" b="1" i="1" u="sng" kern="0" dirty="0">
              <a:solidFill>
                <a:srgbClr val="000000"/>
              </a:solidFill>
              <a:latin typeface="Tahoma" pitchFamily="34" charset="0"/>
            </a:endParaRPr>
          </a:p>
        </p:txBody>
      </p:sp>
      <p:sp>
        <p:nvSpPr>
          <p:cNvPr id="12" name="Rectangle 8"/>
          <p:cNvSpPr>
            <a:spLocks/>
          </p:cNvSpPr>
          <p:nvPr/>
        </p:nvSpPr>
        <p:spPr bwMode="auto">
          <a:xfrm>
            <a:off x="653142" y="2286473"/>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Notamment via les études menées uniquement par l’industrie </a:t>
            </a:r>
            <a:endParaRPr lang="fr-FR" sz="1600" b="1" i="1" u="sng" kern="0" dirty="0">
              <a:solidFill>
                <a:srgbClr val="000000"/>
              </a:solidFill>
              <a:latin typeface="Tahoma" pitchFamily="34" charset="0"/>
            </a:endParaRPr>
          </a:p>
        </p:txBody>
      </p:sp>
      <p:sp>
        <p:nvSpPr>
          <p:cNvPr id="40970" name="Rectangle à coins arrondis 4"/>
          <p:cNvSpPr>
            <a:spLocks noChangeArrowheads="1"/>
          </p:cNvSpPr>
          <p:nvPr/>
        </p:nvSpPr>
        <p:spPr bwMode="auto">
          <a:xfrm>
            <a:off x="5046663" y="2514600"/>
            <a:ext cx="4251325" cy="857250"/>
          </a:xfrm>
          <a:prstGeom prst="wedgeRoundRectCallout">
            <a:avLst>
              <a:gd name="adj1" fmla="val -54875"/>
              <a:gd name="adj2" fmla="val -9167"/>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on sait que les recherches sont faites parfois par les laboratoires eux-mêmes, donc </a:t>
            </a:r>
            <a:r>
              <a:rPr lang="fr-FR" sz="1100" b="1" i="1">
                <a:solidFill>
                  <a:srgbClr val="640064"/>
                </a:solidFill>
                <a:latin typeface="Tahoma" pitchFamily="34" charset="0"/>
              </a:rPr>
              <a:t>est-ce que c’est fiable? </a:t>
            </a:r>
            <a:r>
              <a:rPr lang="fr-FR" sz="1100" i="1">
                <a:solidFill>
                  <a:srgbClr val="640064"/>
                </a:solidFill>
                <a:latin typeface="Tahoma" pitchFamily="34" charset="0"/>
              </a:rPr>
              <a:t> » </a:t>
            </a:r>
            <a:r>
              <a:rPr lang="fr-FR" sz="1100" b="1">
                <a:latin typeface="Tahoma" pitchFamily="34" charset="0"/>
              </a:rPr>
              <a:t>Syndicats Infirmiers</a:t>
            </a:r>
          </a:p>
        </p:txBody>
      </p:sp>
      <p:sp>
        <p:nvSpPr>
          <p:cNvPr id="11" name="Rectangle à coins arrondis 4"/>
          <p:cNvSpPr>
            <a:spLocks noChangeArrowheads="1"/>
          </p:cNvSpPr>
          <p:nvPr/>
        </p:nvSpPr>
        <p:spPr bwMode="auto">
          <a:xfrm>
            <a:off x="4964113" y="3627438"/>
            <a:ext cx="4511675" cy="1989137"/>
          </a:xfrm>
          <a:prstGeom prst="wedgeRoundRectCallout">
            <a:avLst>
              <a:gd name="adj1" fmla="val 53483"/>
              <a:gd name="adj2" fmla="val -10922"/>
              <a:gd name="adj3" fmla="val 16667"/>
            </a:avLst>
          </a:prstGeom>
          <a:solidFill>
            <a:schemeClr val="accent1"/>
          </a:solidFill>
          <a:ln w="9525" algn="ctr">
            <a:solidFill>
              <a:schemeClr val="tx1"/>
            </a:solidFill>
            <a:miter lim="800000"/>
            <a:headEnd/>
            <a:tailEnd/>
          </a:ln>
        </p:spPr>
        <p:txBody>
          <a:bodyPr anchor="ctr"/>
          <a:lstStyle/>
          <a:p>
            <a:pPr>
              <a:defRPr/>
            </a:pPr>
            <a:r>
              <a:rPr lang="fr-FR" sz="1100" i="1" dirty="0">
                <a:solidFill>
                  <a:srgbClr val="640064"/>
                </a:solidFill>
                <a:latin typeface="+mn-lt"/>
              </a:rPr>
              <a:t>«  le </a:t>
            </a:r>
            <a:r>
              <a:rPr lang="fr-FR" sz="1100" b="1" i="1" dirty="0">
                <a:solidFill>
                  <a:srgbClr val="640064"/>
                </a:solidFill>
                <a:latin typeface="+mn-lt"/>
              </a:rPr>
              <a:t>problème du cheminement du médicament, c’est que tout repose sur les études présentées par le laboratoire</a:t>
            </a:r>
            <a:r>
              <a:rPr lang="fr-FR" sz="1100" i="1" dirty="0">
                <a:solidFill>
                  <a:srgbClr val="640064"/>
                </a:solidFill>
                <a:latin typeface="+mn-lt"/>
              </a:rPr>
              <a:t>, donc on travaille sur un dossier monté par le laboratoire, qui va présenter les études qu’il veut, si certains rapports disent que le médicament n’est pas bon, il ne va pas les présenter, mais ça représente des moyens énormes, il faut savoir ce qu’on veut, </a:t>
            </a:r>
            <a:r>
              <a:rPr lang="fr-FR" sz="1100" b="1" i="1" dirty="0">
                <a:solidFill>
                  <a:srgbClr val="640064"/>
                </a:solidFill>
                <a:latin typeface="+mn-lt"/>
              </a:rPr>
              <a:t>si on veut vérifier de façon indépendante la validité et l’innocuité d’un médicament, l’agence du médicament doit faire les contrôles elle-même, mais pour ça il faut des sous</a:t>
            </a:r>
            <a:r>
              <a:rPr lang="fr-FR" sz="1100" i="1" dirty="0">
                <a:solidFill>
                  <a:srgbClr val="640064"/>
                </a:solidFill>
                <a:latin typeface="+mn-lt"/>
              </a:rPr>
              <a:t>   » </a:t>
            </a:r>
          </a:p>
          <a:p>
            <a:pPr>
              <a:defRPr/>
            </a:pPr>
            <a:r>
              <a:rPr lang="fr-FR" sz="1100" b="1" dirty="0">
                <a:latin typeface="Tahoma" pitchFamily="34" charset="0"/>
              </a:rPr>
              <a:t>Syndicats Médecins généralistes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dirty="0" smtClean="0">
                        <a:ln>
                          <a:noFill/>
                        </a:ln>
                        <a:solidFill>
                          <a:schemeClr val="bg1"/>
                        </a:solidFill>
                        <a:effectLst/>
                        <a:latin typeface="Tahoma" pitchFamily="34" charset="0"/>
                        <a:cs typeface="Tahoma" pitchFamily="34" charset="0"/>
                      </a:endParaRP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760413" y="1235075"/>
            <a:ext cx="8691562" cy="2528888"/>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 fonctionnement global sans doute déjà connu et plus ou moins condamné selon les professions</a:t>
            </a:r>
          </a:p>
          <a:p>
            <a:pPr algn="ctr" fontAlgn="auto">
              <a:spcBef>
                <a:spcPts val="0"/>
              </a:spcBef>
              <a:spcAft>
                <a:spcPts val="0"/>
              </a:spcAft>
              <a:defRPr/>
            </a:pPr>
            <a:endParaRPr lang="fr-FR" sz="1800" b="1" i="1" u="sng"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Mais </a:t>
            </a:r>
            <a:r>
              <a:rPr lang="fr-FR" sz="1800" b="1" u="sng" kern="0" dirty="0">
                <a:solidFill>
                  <a:srgbClr val="000000"/>
                </a:solidFill>
                <a:latin typeface="Tahoma" pitchFamily="34" charset="0"/>
              </a:rPr>
              <a:t>l’affaire du Médiator </a:t>
            </a:r>
            <a:r>
              <a:rPr lang="fr-FR" sz="1800" b="1" kern="0" dirty="0">
                <a:solidFill>
                  <a:srgbClr val="000000"/>
                </a:solidFill>
                <a:latin typeface="Tahoma" pitchFamily="34" charset="0"/>
              </a:rPr>
              <a:t>cristallise les ressentis et dévoile un certain malaise au sein des différents professionnels de santé face à l’industrie pharmaceutique …</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…une quête d’indépendance des différentes instances et autorités est alors proclamée comme fondamentale</a:t>
            </a:r>
          </a:p>
        </p:txBody>
      </p:sp>
      <p:sp>
        <p:nvSpPr>
          <p:cNvPr id="41990" name="Rectangle à coins arrondis 4"/>
          <p:cNvSpPr>
            <a:spLocks noChangeArrowheads="1"/>
          </p:cNvSpPr>
          <p:nvPr/>
        </p:nvSpPr>
        <p:spPr bwMode="auto">
          <a:xfrm>
            <a:off x="379413" y="4168775"/>
            <a:ext cx="4489450" cy="1887538"/>
          </a:xfrm>
          <a:prstGeom prst="wedgeRoundRectCallout">
            <a:avLst>
              <a:gd name="adj1" fmla="val -7005"/>
              <a:gd name="adj2" fmla="val -6117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Elle était moins contrainte par l’aspect économique à une époque, et que maintenant on le voit, </a:t>
            </a:r>
            <a:r>
              <a:rPr lang="fr-FR" sz="1100" b="1" i="1">
                <a:solidFill>
                  <a:srgbClr val="640064"/>
                </a:solidFill>
                <a:latin typeface="Tahoma" pitchFamily="34" charset="0"/>
              </a:rPr>
              <a:t>avant c’étaient des gens qui présentaient leur médicament de manière quasi-éthique</a:t>
            </a:r>
            <a:r>
              <a:rPr lang="fr-FR" sz="1100" i="1">
                <a:solidFill>
                  <a:srgbClr val="640064"/>
                </a:solidFill>
                <a:latin typeface="Tahoma" pitchFamily="34" charset="0"/>
              </a:rPr>
              <a:t>, </a:t>
            </a:r>
            <a:r>
              <a:rPr lang="fr-FR" sz="1100" b="1" i="1">
                <a:solidFill>
                  <a:srgbClr val="640064"/>
                </a:solidFill>
                <a:latin typeface="Tahoma" pitchFamily="34" charset="0"/>
              </a:rPr>
              <a:t>maintenant ça ressemble beaucoup à de la publicité comparative </a:t>
            </a:r>
            <a:r>
              <a:rPr lang="fr-FR" sz="1100" i="1">
                <a:solidFill>
                  <a:srgbClr val="640064"/>
                </a:solidFill>
                <a:latin typeface="Tahoma" pitchFamily="34" charset="0"/>
              </a:rPr>
              <a:t>par moments, y a toujours un libre-arbitre, mais si</a:t>
            </a:r>
            <a:r>
              <a:rPr lang="fr-FR" sz="1100" b="1" i="1">
                <a:solidFill>
                  <a:srgbClr val="640064"/>
                </a:solidFill>
                <a:latin typeface="Tahoma" pitchFamily="34" charset="0"/>
              </a:rPr>
              <a:t> on a été amenés à signer une charte de la visite médicale, que M. Xavier Bertrand, dans sa loi sur le médicament, a voulu largement contrôler</a:t>
            </a:r>
            <a:r>
              <a:rPr lang="fr-FR" sz="1100" i="1">
                <a:solidFill>
                  <a:srgbClr val="640064"/>
                </a:solidFill>
                <a:latin typeface="Tahoma" pitchFamily="34" charset="0"/>
              </a:rPr>
              <a:t>, même si les décrets d’application sont longs à venir, </a:t>
            </a:r>
            <a:r>
              <a:rPr lang="fr-FR" sz="1100" b="1" i="1">
                <a:solidFill>
                  <a:srgbClr val="640064"/>
                </a:solidFill>
                <a:latin typeface="Tahoma" pitchFamily="34" charset="0"/>
              </a:rPr>
              <a:t>c’est bien qu’il y a un problème à un moment donné </a:t>
            </a:r>
            <a:r>
              <a:rPr lang="fr-FR" sz="1100" i="1">
                <a:solidFill>
                  <a:srgbClr val="640064"/>
                </a:solidFill>
                <a:latin typeface="Tahoma" pitchFamily="34" charset="0"/>
              </a:rPr>
              <a:t>»  </a:t>
            </a:r>
            <a:r>
              <a:rPr lang="fr-FR" sz="1100" b="1">
                <a:latin typeface="Tahoma" pitchFamily="34" charset="0"/>
              </a:rPr>
              <a:t>Syndicats pharmaciens </a:t>
            </a:r>
          </a:p>
        </p:txBody>
      </p:sp>
      <p:sp>
        <p:nvSpPr>
          <p:cNvPr id="41991" name="Rectangle à coins arrondis 4"/>
          <p:cNvSpPr>
            <a:spLocks noChangeArrowheads="1"/>
          </p:cNvSpPr>
          <p:nvPr/>
        </p:nvSpPr>
        <p:spPr bwMode="auto">
          <a:xfrm>
            <a:off x="5073650" y="4064000"/>
            <a:ext cx="4402138" cy="2016125"/>
          </a:xfrm>
          <a:prstGeom prst="wedgeRoundRectCallout">
            <a:avLst>
              <a:gd name="adj1" fmla="val 52574"/>
              <a:gd name="adj2" fmla="val -38083"/>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«Malheureusement, vues les dernières affaires, notamment le Médiator, ça évoque chez le professionnel de santé </a:t>
            </a:r>
            <a:r>
              <a:rPr lang="fr-FR" sz="1100" b="1" i="1">
                <a:solidFill>
                  <a:srgbClr val="640064"/>
                </a:solidFill>
                <a:latin typeface="Tahoma" pitchFamily="34" charset="0"/>
              </a:rPr>
              <a:t>certaines réticences, l’image que ça a à l’hôpital, c’est argent, commerce, magouilles, les affaires très médiatisées du Médiator n’ont pas fait que du bien à l’industrie pharmaceutique</a:t>
            </a:r>
            <a:r>
              <a:rPr lang="fr-FR" sz="1100" i="1">
                <a:solidFill>
                  <a:srgbClr val="640064"/>
                </a:solidFill>
                <a:latin typeface="Tahoma" pitchFamily="34" charset="0"/>
              </a:rPr>
              <a:t>, les marchés avec les médecins, les petits cadeaux pour les médecins pour qu’ils prescrivent certains médicaments, ça ne fait pas du bien à leur image, le fameux livre des deux professeurs qui dit que la moitié des médicaments ne sert à rien, </a:t>
            </a:r>
            <a:r>
              <a:rPr lang="fr-FR" sz="1100" b="1" i="1">
                <a:solidFill>
                  <a:srgbClr val="640064"/>
                </a:solidFill>
                <a:latin typeface="Tahoma" pitchFamily="34" charset="0"/>
              </a:rPr>
              <a:t>tout ça ne donne pas une bonne image de l’industrie»  </a:t>
            </a:r>
            <a:r>
              <a:rPr lang="fr-FR" sz="1100" b="1">
                <a:latin typeface="Tahoma" pitchFamily="34" charset="0"/>
              </a:rPr>
              <a:t>Syndicats infirmiers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985838" y="1249363"/>
            <a:ext cx="8335962" cy="9826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L’affaire du médiator n’est pas sujet à polémique en tant que tel  mais sert à montrer dans le discours de chacun que le système actuel est défaillant </a:t>
            </a:r>
            <a:endParaRPr lang="fr-FR" sz="1800" b="1" i="1" u="sng" kern="0" dirty="0">
              <a:solidFill>
                <a:srgbClr val="000000"/>
              </a:solidFill>
              <a:latin typeface="Tahoma" pitchFamily="34" charset="0"/>
            </a:endParaRPr>
          </a:p>
        </p:txBody>
      </p:sp>
      <p:sp>
        <p:nvSpPr>
          <p:cNvPr id="43011" name="AutoShape 2" descr="data:image/jpeg;base64,/9j/4AAQSkZJRgABAQAAAQABAAD/2wCEAAkGBhQSEBUUEhQUFRQUFRQUFRUVFBQUFBcUFRQVFBQUFBUXHScfFxkjGRQUHy8gJCcpLCwsFR4xNTAqNSYrLCkBCQoKDgwOGg8PGi0kHyAsLCk1LS01LCkqLCwsLCwsLCwsLCwpKjUpLCwsLCkpLCopLC8sLCkpLCwsKSksKSwpLP/AABEIALcBEwMBIgACEQEDEQH/xAAbAAABBQEBAAAAAAAAAAAAAAAFAAECAwQGB//EAD4QAAIBAgQDBgMHAgUDBQAAAAECAAMRBBIhMQUGQSIyUWFxgRNSkRQjM2KhsdEHwUJygpLhFUNTc5Oi0vH/xAAaAQACAwEBAAAAAAAAAAAAAAAAAQIDBAUG/8QAMBEAAgEDAwIDCAICAwAAAAAAAAECAxEhBBIxBVEiQWETMnGBkaHB0bHhI/AUQlL/2gAMAwEAAhEDEQA/ADSGaEaD1qywVpWkWthJasuTFQOcTIHFSxOxBq4e+2RjjYBOLMb7Qx2g5goh77bGPEB4znnZ/OQo0HY67CUuZPadKWpuvaAmb7NSXuqL+0wvVsLXlC4yx3Ei2mCuH8Jiso8JrXiAM5g44toBf0m7D36i0kpCaOgTEgy4GB6U006xEsUiNghHldGreWgSYhWitHj2gBGKStGtABoo8UAGtGjs4G5g/GcdpUx2mH1lkYSlhIi5Jcm+Kc/hOc6FR8oYXh6m4IuI6lKdN2mrCjOM8xY9o0laNKyREiMRJ2jEQAqIkGEuIkCIDKGEqYTQwlbLEBmKR5ZaKIdzjlqyfxJkVpajStMmXAy2lhyx0j4WgWNp13B+Ci20bYgLheBE6kQtQ4EANp1VLhwAEsfCCLbcW45KpwsDpBOOp5L2E7LF0xBlbAhxYyEkNM5bg/ChWJzE79Db6yriHAsj2DG06fDcNFJgTqL3IlfMuLV8mQahgdrWA3Er22Hcx8ncK+/IcdkC+vU/3hTmQJ8UBALgdq20HLxcrbLofPWUjEljcm5O8simI10UmlacpoGa0ltiJXSSzQgJQlry+8EIUUhUrBdyBA/EObqFLdwT4CXQpzm7RVyMpxjyw1IPUA3IE4XHf1BZtKSH1bQfzOfx3MNV+/Vt5Lp/zOlS6VWn72DHPW048ZPR8dzHRpd5xOexvP8A0pqT5nQThHxo6Ak+JlNTFMev0nXo9HpxzLJhqa+b4wdBj+aKz958o8BA9cfE1DEnzJmKOjkG40nUhpo014FYxyqylyNYqfAidhyvzwadkrG42DfzObBWoLHRpkq0ipsZGtQp6iO2aySp1ZU3eLPdMNi1qLmU3Bls8e4BzRUwzDUsnVfD0nqHB+N08QgZCPMTyms0E9O78rudqhqo1VbzCEUeNOcaxiJAiWGRMAKyJUwl5ErYQGUWjyeWNADztDNFMzKrS6m0oRadLwOmLzueGgTzbhuOyGdlwrjAPWCIs6NsWAbGXM4I0gPG1QwuDGw/ELDeSTIWNeIS8xVRbaNX4kINxXFRE2NCxuPsIAxPEbmLiGOzbQXY3iRI3tUvNOGEy0CoF2IEz1+ZKVPbtHwE0UqFWq7Qi2VTqwp5kzp8OJqNZVF2IE4huP4qrpSplR4kH9oI4p8QC9dqp8srKv1nTpdJm3/kkl6csxT10V7qb+yO54jznh6WmbM3gNTOfxv9Qar6UqeUeLG36CcY+NA7igeZ3lD12bcmdij0ilDLV/iYp62pL0C+O41Uqfi1mP5VJA/TWDvtYHdX3O8zWinUhQhBWSMkpt5ZY+IY9fppIRo8vSS4IXHjxhHjICiik6dMsdAT6Q4AhNlOuHGV/Zv5iHD7C7kL+8XxKa91Sx8TtKZNS4JLBnxGGKHXbofGXcN4nUoOGpsQeo6H1kMTi2e17WGwHSUSW3dG00F7O6PWuWubUxK2PZqDcH+06CeD0a7IwZSQRsRPRuU+dxVtSrEB9g3Rv+Z5nX9MdPx0uO3Y6+m1il4Z89zsY1pKNacOx0yBEgwlhkSIgKrRSUUQHm1OiZpp0ISpYOXjCShFpgpUppRiuxmj7LInDGMRbR4yw3ifjB3EHYqoiC7sF9TBdHjtOpVWnTuSTvsAOp13lsaE5JySdkQc4p2bOgbjxOhEvpcPq1dQpHrpC3CuH01AsAT4nUw0GRdz9JQsknI855gV8KuZ6bEHTMBdb+Z6Tm6nGK791Qi+J0/eelc2cxUUw7qxBLKQq7knpPIDmc27THwFz+gnpul6WnOm5zjlebOVq604y2pmk4gX7dRnJ6Lt9Z6fy1wXD01DfDVmIGrazyfEcExLIfhUKzN0tTf+4m3C8543BpbFYaugFhmamwXy7RFr+8fU5tuNOnK3wx/AaSCs5yVz3NaygaBR5WEjiqlJkIexBFiCBaeG1v6tVG7lN/0mQ86YytoPu1O5vc28pz6HTqs5KxpqVoxWTXzBhEp4mqtLuBuz5X1t7QeFlu++piSkToASfIXntorZFJvg8+3d4KjGhahy+5sXIQa97ew3l3wsLTFiTUbXbY39NLyp6iKxHPwJKD88Aejh2Y2VSfQQphuXGIvUYILi462ltPGVQmVFFNL6M9lOXwPjMdasm7u9U9QOyl/eVynUniOPuxpRXJPH4WgotSZnfy1B+kzpw1t3IQfmOv0iPEWGiBUH5Rr7kzMzEm5JJ89ZbCM0rN/shJo15qS7XqHz0WRfiLnQWUeCi36zLHvLFTXLyQuOTfeMISqcu11oms6ZKYtqxAJubCw6w1U5RpDIvxWU1VBp1DY0nYi5U22Monq6UPP6ZLI0ZvyOTk6OHZyAoJLGw03PrDvDcDSoYg0sYhDXsrXugP8AhJHUGdTicTSoLapkTLugtr4VKJGt/KZ6+u2NRhG9/oW06G5Xk7WOK4ny7Uo01qMQQTZrf4G8DBM7t+acMyFWs5zDvo1nHzWGmacpxGjmd6lKmy0r6XGw/i8lpa9SV41o29RVoQjmDudPyjzwUtSxBuuyuenk38z0JHBFwbg7GeETquUucmw5FOqS1I6A7lP+Jz+odM3XqUue36Nel1m3wz47npxEgYqNZXUMpBBFwRtaOZ5pq2DsJldo8eNI2GBcPTE0NhQZUqS5WMz8FoM49jfsuGqVspbIL5R11A/vB/DuI/aaSuG0YXsv63ML8co58NUXe6meZcvY/wCyYg0H/CqHMh6A9ROloFCbcZLPkZdRuSujfzDgCGJvfeAcbxA0aaPSUZ0YmoSLkr0Knp4GdlxOslRSF/4nL1+w9wAQNCDqDfvA+R1E9FKm61F0+DlxkoVN3Ic5d/qeatkSlUep8qIznwv2b2HnNPMXHOKFb08HVRfmIDW88qEmFuQaGHoUfuVC5zmYnVt9AW6gDSdpSxoM8nGqqU7bU7M67juV7ng3DcPUrYlBXqMzswU30yjrYdDae2cGwNKigWmiqPTU+ZO5M3YnglCvY1KaEjUPYBwfEONR9Z59zjzmeHYn4DBmUoHRwN1JIsfzAqf0PWa9TqnqtsKa2peXqU06Xs25Syz0hMSBLa703Qq4V1YWZWFwQdwQZ4dV/q74K59h/Mg39ScTWGWmpQHd2O3oJCjoKk5JRJTqqKuxca4RTpYmqlLuK5C+Q3t7Xt7SfC+Eiq1swB8De5HUiVYem1Tugs3W2p9T4S8YUJ36mU/LTOd/QkEKPrPbtuEFBPNjz/vSu+DRVwdGk9nYsCNLG9iGsc2U7EbfrNI4kxW2HpZF1uxso301Onh1gv7Sq/h0xf5n7betu6D7SurVd9WLNbxuQPToJT7JyzL7/oe/bwacbiA5Bq1S5AtlpCy+7HT6CZf+oZfw1VPPvP8A7m/tKWEiKZIJAJA3IBIHrNCpRis/0VubbGqVCxuxJPmbyNp23KPL9DEYV6dR6fxXb4iZSDVRQAtz73084JxWFo0MbTpvSdUpuvxDUYNnW4s9gLBeunSZ46yDnKlFO8f9/osdGSipPhgzD8Gr1FzJRqMviFNvbxhjgHK1OuSlSuadXKSKWQqw9cw19BOi5wwNenUXF4V2KhQGVSSoAGjBdihG8lieIUsdw98RYJXoAnMNGWoouMrb5W0085z566pUpqUMJu11zF9mjTHTxjJqXKznhr0BHNeEwtBDR+AyVgFKVBqrDqSb69QRBvAeK0chw+IpqKT/APdA7at0YnwhvGcxYXE4JPthvWF7Cjq4I0vc6LfqDOLxBTOfhhgl+yGILe5HnNGkpyqUnTqqSafPr3TKq0lGalC1u37Oy+FVw5+HWe1NRmo1yoqIynu02vsCTvvM/F+a0siIlN1ZL1qevwxU01pNuOuogKtQrVLNWcqOhqsRp+RN/oJVnpJsGqnxbsJ7KNT7kSUNJBtSnl+nAnXklaOF6l3EMfUxdRTlJKqEAW7Gw2LMdz5mVvhADetUsflU/Ef3Ow9zKquPdha+VflQZF+g395RN0abSSWEjNKV3d5NX21V/CQA/M/ab2GwlYx75s2Yk+eoI8LbWjYfCPU7ik23OwHqToJd9mpp33zH5aWo96h0HteDUFjl/Vh4mRrUA6l6Y276dV8x4r+0yTYeIkAimq0wQQbauQdwXOtvS0yARw3eYOwf5X5sfCtla7UTuvVfNf4np2C4hTrIHpsGU9RPFUpEm3U7Aak+gnVctYTEYds5BRDa6sdWJIAso236zgdX09JRdVNKXbudPQ1Z32Wuv4PRoowOmsU86dcHBZLLHETPYSixYM9K6keIInlPMXC84K7MpOU+BB0noHEOYVp7zzbmTijfFLrqjG/oeslSntlgJRuhuEcaLUwraMvZYdbjQ3kce1wbb2gmrWAYVRs1g48+jf2+kP4fhWdQxNlO1tf/AJH+J7LT1o1ae7z8zh1qbhM5fh3NNbCNl1K38bEfzOu4V/VFQbObeIbT9doF4hgVOlr+uszHgVKqg7qVE01YIHQnQ3OmZT9QRvlnLrdJb8UXf4muGsXDPSk/qph1S+dfQMCfYDWcZx3ihx1b4zra4CopFyFuSPc3vBmF4Lh6ZvrUbwHZUf6mFz7KPWETj2AslkHX4Yyk+rHtH6zpaDQrT3k1dmTU6jfiLILwXL+Jkp+Td+3kg7X1tNFIUk2UufF9Fv8A+mp29WPpH4ZwOviDajSZh81rIPVzp7bx8dgTRqGmWVmXRsl7K3VbkC5HiNNZ0FOLls3Z7IyNStd8Fj4lmFibL8osqf7RpKis04Dhz1QSoUKCFLuy06YY7LnYgZvIazfxDlivQsaqWQkA1FIdFubXJG3vF7WlB7W1cjtk1ewS5c5WwuJV1Fd2rBbgZcgW/wDiCm5cA2B2/aW8FxlagtTAuMMnaK5qz5fxL6qLfeg7jbcTdzLh24f8GrhUpimt1cmmGYudi72zWYXFwRr6iX8TwVPiuEFakAtdARlJ67tSY9QdwfPzM4sq7n45u9OT5f8A1a+Fjcqe3wxxNfdHNcR5YGCxNH7STUw7EZnVSNhqpF/Q76gGdNheLfCZ66VL8PVVWxpBfvCcuSiFUEgdm5OmpGttKeW+I/acJVoY1Sq0wFNWp2BbUC7NtUUiDl5no4fD/ZHC4ymMwzKDTGW+ZQcwOY3JOZdrD1jqe1r/AOOacpRw7cOPN15JkY7Kfii7J59U+z9C/mHlllq08XgDo7KexchSxt8QBd0N+0LePnH41j8LjKRTEOMPiqJZCcpYZlJDBSO8hte24/fnKnNNcWTDlqFMDIlKmxbQkk6nVmJY6i3SDmwZBvVYJfUhrtU16lBrr+a02U9HPwurKzjw171uz7lMq8c7Fh89vkGcVzbUp1AMLVbIERWugCO4FmdaZvkB00HnB+I4jiMSCu6A5mVFWnTzfM9rC/mxlFJl/wC3TLkC5LjNp4imug9y0up4GtXIzkhQwUF9FBNxZUHXsnQDw8RNap0qWbJW83yUOc5Yv8jOcPTXvvmPy0tR71DoPYNF/wBQK/hKtPzGr/8AuHUe1prfA0UXtuc+W1tCVqaaFBqRowve2oIzX0HUMMz3yqSBudlH+ZjovuZdCUJq7++EVu6wiDNc3JJJ3J1J9TGmoUKa998x+Wlt71Dp9A0kOIFfw1FPzXVyPOodfpaW77+6vwiNu4v+msNahFIb9vRiPJB2j9IvjUk7qGofmqaL7U1P7sfSZTr6/rJGmbXOg8ToInG/vP8AAX7E6+Ld9GbQbKNEHoo0EpVb7Qzw/lmrV1ClV6NUBRTr0BGZvpbzhqjy7QpW+ITWfolrJ7IN9v8AETMFbqWnoYTu+yNVPSVamePicrguHPVNqalyN8uw/wAzHQTosByXsaz2HyU9/dz/AGHvD6JUIsoWkg0AAF/YDQSGPxQpIBmNyDru1huQBufDzM4eo6vWmnt8K+51KPT4J5yynh4pU6nw6dMJpo+5cqbMMx1JGkJrRzVKa/nDH0XX97Tn1xLVQAtM0wmtMEH4mYd0kdARcG86zhFEk52FiFtbzO/7Tjb5VG9zv6nTnCMEnFW9PyE4oopYUg8SFZLiTUx5nLDh+ZMCdTOC4rWIFumxnsHF8FmUzzDmXh2UnSVTj5lsWc5gsQLlG1B0MJcOxjUyaTEm2qnxXoZz9QWPmITR/iUwV76ajzHVZ1+n6rZK7+Zk1NHerBeo95STK8NicygiTJnsYtNXRwZKzsG+X+XPtLKDWpU817KWDVWy3vlpg36He23WHeNf07KUxUwrmsLXZTlzEfNTy2BHlv5nacVQxDIwZCVZSGUjcEbGd9hOaXSmMVTGaizZcTRB/DrHepT8A29trnxJM52r/wCTTmp05Y7eXw/RopeylFqS+ZTydx80MLUuCVoVVZ1tr8KrdHsPFXAb6jrCPPPLy1UGLoWbsgvl1D07aVB4kDfxHpCtLAYbGK9aiRetSek9tL5gLZ16OCBrvAnIHG2p0qlPEELSpGwZ2UZW/wAVKx1Pj9Zy/aNzlqKStKLV4978r6mnalFUpu6aw/gEOD8No43hlOkDrT1IQqGFUXzXuCBmDHUjZoDxPMGKCjB0qLUgL0wjBqtUgm1i7aZdegsBsbTDj8bh6VVnwNSurE3BFkpAX1UAjMw8L6CRqcw4yqMhrVGvpZQASPVFBtOhS0srubzFu6Urpp/kyVKqttXKxjzQZpc4nD58LXUYqkn3ebQMQAMym9wwBuPHswZT5rGHDDBI1IO2ZjVYVDopVVUWsAM173J0EEPgQn4rhPyL94/0U5V9yJA4xF/DQX+ep229l7g+h9ZsjpKPlG9+fKLfe3H0KHWqebtb6l+JrV8Sc9RmcfPUYKg9CbKPQSkrSXdjUPgnZT0zMLn2A9Znr4lnN3YsfMk29PASubo02lbhdkZnL5/E1nHtayWpjqEFr+rG7H3M18L4fSqKSzlWU9oEqBlzDtaja2YXvocuhBmDDYR6ncUm252UerHQe5l32ekvffOflpbe9Rhb/aDIVFG22Ls/Tn/fiSjfl8G8cUpUtKK5rggmzKTdrgZj2ug01t2dbqS0K2IrEfeOKKnXbI50y9xe2Rb0HsBbGeIkaUwtIfluX96h7X0sPKZCep95XDT5u183l/obqGr4tNO6pc/NU0X2pqf3J9JVXxTvbMxIGw0Cj0UaD2EenhWIzd1fmY5V9vH2vCOB4C9XuIzD52+7pD0J7Te0nOdKl4pP6ijGc8RQKSmTsCfQXmnDYBnbKAWb5UGZve2g9TOqw/LNOnrWqZtCTTT7tPHp22+ohKjiQgstMUqQG5AU6js2Qan38DOTX6zCOKSub6XTpPM3YA4LlFt6rLSXqLh6lvW+RP19IWwGGoU2BpUyx61X1IH+ZtF2JsoEYAG7Pc9nRqptrvYUl1t1kwAQS9zp2S1gL27OSmOm/wBBOFW1tav7zx2OnT01OnwjQi/FuWqEqDsug8e9bUSS4hV0prewtfZR6sd5n+FbXXyL9L/LTEtpYYudAxbS1xcj0QaD3mVF5aaROtR7D5V0HudzIrgc7FnckMeyqi2g2F9//wBhTC8uE61Db1OZv4ELUMOlPurr4nU/WDinySjNx4BWD4Q1tFCL57/SFqVIIth9ZYXlTGBHL5HikI0ABqNLZQJYpmdMsYqqXE47mbhWZTpO0mDiOFzKY2rgmeDcTwpVjMuBxPw3B6eE7Tmzg1iSBOHr0rGQhLZIm1dBisPhuGHcqa+QY/zNV4O4bX+IppN128jNOEqEEo3eX9R0M9d0zVbl7OXyONq6NvGjTD/KfEqVFqprsTTamUNEKW+ITt5C1jqT1gGODOxUpqrBwfmc+M3F3QbPHhSqZsErYcWIN6hqFwbWzBrgEdPXeZaeBqVCajaAkk1Khygk6k3Op9hLi4p0kekq6izOwzstQbgA6L5aTC9dmN2YsfEkn95CnBL3Fbyu8sU33/oLYdaKb3qt7pT/APsf0kcbxViMqkKvyoMo97at7kwb8SW4fCPU7ikjqdlHqTpJ+zinuk/qV7nwigmIeA+k3fZqSfiPnPyUtR7udPpGPFSNKSrSHiurkedQ6/S0s3t+6vwR2pciXhbAXqFaQ/P3j6IO0foI/wAekncQ1D81XRfamp19yfSYmJJJJuepO/uZfh8C7i4Fl+Zuyv1MGvOb/Ar/APlD4jGvU77EgbLso9FGg+krp0yxsoJPgBcwvw7ggfuq1Y+K/d0R61Dq3sJ0OE5aNrVXCr/46HYX/U/eeY6vUKNDCL6elqVMnJU+HHNZzZvkQfEqH/Sug9zDuC5VqGxyrRHzP97W8rKOwv7zqMFgUpC1JFQdco1PqdzH+1LmCg3J8NbDXUnp3TONW6pVqYpqyOjT0MIZlkx4Pl+jTObKaj/PVOc+wOi+whGpseuh/baStK8SOw23dYa7ajr5TkznKbvJ3N8YxirRQCwxIGllPUU7VaxB6FzoPO00ZLlrWBvmIX7ypctpcnRbfp7R2UldwQTawHwqdxY3J3a99vbpN+B4FUcABcq263RPp3n97ShIsMrLdiAQDcm69pxc6ksdFGg+kvw+Depoik9CRrsLAmodj6Xh7DcBpp3+2fC1kHoo/vN+ewsBYeAk7EQVhOXQv4jf6VJ/VjqYSpqqCyKFHkIibxrRgJmvGtHkSYrgOTIkxGRJiGNeKNeKRAGiTEiI8oLWTBidbxryV5JETmeYeGBlM8m43w8oxnu+LoZhPPObODXBIEhNE4s8zVyrAjoYaqVPiKKi95dx4jrBWLo2Mnw3FZGsdpq0tZxeOUQqwTQbpVLgGWCYg+R/ytt5GbRPcaasq0FJHna1N05WN3DcUFJR/wAOpo3l4MPMS9uDFSc7oq30Ym+YeIUbwYJO8ucHe8XYouvMIfHo0+4nxG+ap3fZB/eU4nHPU7zafKNFHoBpGw+Ad9QNPE6CEcHwbMRYNVPgosnu/wDEhKVKn4pP6glOeIgunTLGygk+AFzNtPhJH4jBL7L3qh9FE6ehwfIpNVlpJp2aeh9Gfc+1oUpU6FAC2VL21PeJPiTOZW6tFYpq5sp6FvM3YA8O5dbdaYQf+St2m9VpjQe8OUOCU1OaoTVYf4qlso/yqNBIHirfGqrbs0kVtdSxObb6THhalSt8B1JN0c1QD2dRZUtsDf8AacypWr1czlZG2FKnT91XDFLiSMSFJYKua6js21FgdidDpM2I4k1h8Nb5kzLYXa5XMLjoLfU6S3g/D2p4dab2uAQcp8ST/ebaOGVAABYAAewFhcmY3si3bJoW5oH1MA9SmFZyO3VJ3v8ADbOEB8SMynX5ZfhuEIj5xcnW1zoLlidB0uxmhK+Y5aSmofy90erbCb6HAnbWs+UfJT393P8Aa0i6suENQRiesAcupb5VGZvoJro8Jq1O/akh8bM59th+sLYXDU6QtTUL+59T1k2qSomZ8Nw2lTNwMzfM3ab28PaXtVvIxWgA148RkbxAPeMTFeRvEMRMa8RitABo1pK0ixiAa0UjePEMGqZO0pUywGUFhK0cSMcRiHBgfjOADKdIXMhVS4jA8V5m4TkYm05d1tPYeZuD5lOk8t4ngijESvMXdFiyrE8HWFRMp36es34OoSLHcbwBRqZWvOy5YorUqXOxFjO7o9d7Bb3wc/Uaf2mFyLD4Inc28hqfpDuA5dZtVTKPnqb+yzo8Jw+nTHYUA+J1ME0+L1FqslU6OCKZA67W/Wap9Tq1rqkrfyZo6OEPfybcFwej/iY1Su9z2QfQaTfV4jTppoRoQuVfEmwE5zA0agp16dPvCqD5ldC1v1hWtw6my9u6sxU6Htll220mCqryvUk2aoYVoKxirVXH2sXIZcjKO9uBoLy/FYJ6wa4yArSs7HskjU6bibaWHJJamgDNa9Ru8baX/SampKABVbO2bMALk7WtYdJF6i3uIapdzJkGcvTDPUKqpOoS63tofC95rXDsDmqOEAIIVbAWGtj5/WEsJwutUGiiini2rey7D3hXCcDpUzmINR/mfX6DYTO3KXLLEkuAVhqVSr+Ght879lfYbmEqfLqaGszOfl7qf7Rv7mEjV8JDNGBJbILKAAOgFhIFrxwYjEBGKIyN5EY94xMiTGvEMleNeNeKACijxGIYoo0RgBEyLSRlbGDAjeKRvFEMFq0uUzKrS5DM5YXCSErBk5IRKMREI4jEYcfhsyzzXmrg+pNp6s6XnOce4bmU6QauCZ4liKNjOj5IxFnI8LSrjXC8rGUcB+7qMemW/wBCJBPbFxJvNmew0joIMSkjOAwzFXzDplv+82YPEL8JWJABG5luFVnP3FMn87aL9es0Qk0sFLSfJWmGY7Wpr1tufG/8yVCmga1NWqPtYai/jfYQ1huWL613LfkXRf8AmGKFNKYsihR5CSt3EBsPwGq+tVvhr8qd73aF8Hw6lRHYUX+Y6sfcyw1I15MRY9aRvIx7wESjyF4rwCxK8a8a8aIZLNGMaKIBiJGTvEREMhHiIjRDJRo14iYAIxrxXkSYAImVkx2MrZogETGkC0UBgdDL1aKKZiwuUyYMUUkIcSV4oowJAzPjMPcRRRoictxPlwVDMeG/pyGPet9Ioo7Jhex2nDOVqVMDPeoQB3th6CGw4AsBYRRS1YIMiXiEUUYiUV4opIBXivFFEArx7xRRAK8UUUBivFFFABXiiigArxWiigBEiRMUUQxiZAmKKICDGVsYoogKSYoooDP/2Q=="/>
          <p:cNvSpPr>
            <a:spLocks noChangeAspect="1" noChangeArrowheads="1"/>
          </p:cNvSpPr>
          <p:nvPr/>
        </p:nvSpPr>
        <p:spPr bwMode="auto">
          <a:xfrm>
            <a:off x="141288" y="-144463"/>
            <a:ext cx="304800" cy="304801"/>
          </a:xfrm>
          <a:prstGeom prst="rect">
            <a:avLst/>
          </a:prstGeom>
          <a:noFill/>
          <a:ln w="9525">
            <a:noFill/>
            <a:miter lim="800000"/>
            <a:headEnd/>
            <a:tailEnd/>
          </a:ln>
        </p:spPr>
        <p:txBody>
          <a:bodyPr/>
          <a:lstStyle/>
          <a:p>
            <a:endParaRPr lang="fr-FR"/>
          </a:p>
        </p:txBody>
      </p:sp>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 cas du Médiator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pic>
        <p:nvPicPr>
          <p:cNvPr id="43015" name="Picture 4" descr="http://www.la-croix.com/var/bayard/storage/images/lacroix/actualite/s-informer/france/les-indemnisations-des-victimes-du-mediator-restent-peu-nombreuses-_eg_-2012-10-03-860435/27671823-1-fre-FR/Les-indemnisations-des-victimes-du-Mediator-restent-peu-nombreuses_article_main.jpg"/>
          <p:cNvPicPr>
            <a:picLocks noChangeAspect="1" noChangeArrowheads="1"/>
          </p:cNvPicPr>
          <p:nvPr/>
        </p:nvPicPr>
        <p:blipFill>
          <a:blip r:embed="rId3" cstate="print"/>
          <a:srcRect/>
          <a:stretch>
            <a:fillRect/>
          </a:stretch>
        </p:blipFill>
        <p:spPr bwMode="auto">
          <a:xfrm>
            <a:off x="1209675" y="3332163"/>
            <a:ext cx="3351213" cy="2227262"/>
          </a:xfrm>
          <a:prstGeom prst="rect">
            <a:avLst/>
          </a:prstGeom>
          <a:noFill/>
          <a:ln w="9525">
            <a:noFill/>
            <a:miter lim="800000"/>
            <a:headEnd/>
            <a:tailEnd/>
          </a:ln>
        </p:spPr>
      </p:pic>
      <p:sp>
        <p:nvSpPr>
          <p:cNvPr id="43016" name="Rectangle à coins arrondis 4"/>
          <p:cNvSpPr>
            <a:spLocks noChangeArrowheads="1"/>
          </p:cNvSpPr>
          <p:nvPr/>
        </p:nvSpPr>
        <p:spPr bwMode="auto">
          <a:xfrm>
            <a:off x="5237163" y="2790825"/>
            <a:ext cx="3989387" cy="1116013"/>
          </a:xfrm>
          <a:prstGeom prst="wedgeRoundRectCallout">
            <a:avLst>
              <a:gd name="adj1" fmla="val 54856"/>
              <a:gd name="adj2" fmla="val -1755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 </a:t>
            </a:r>
            <a:r>
              <a:rPr lang="fr-FR" sz="1100" b="1" i="1">
                <a:solidFill>
                  <a:srgbClr val="640064"/>
                </a:solidFill>
                <a:latin typeface="Tahoma" pitchFamily="34" charset="0"/>
              </a:rPr>
              <a:t>Médiator est tombé dans une période de flicage intensif, et Servier s’en est mis plein la poche</a:t>
            </a:r>
            <a:r>
              <a:rPr lang="fr-FR" sz="1100" i="1">
                <a:solidFill>
                  <a:srgbClr val="640064"/>
                </a:solidFill>
                <a:latin typeface="Tahoma" pitchFamily="34" charset="0"/>
              </a:rPr>
              <a:t>, puis tout s’est arrêté, il n’a pas su s’arrêter à temps, il aurait dû l’être dès le début»</a:t>
            </a:r>
          </a:p>
          <a:p>
            <a:r>
              <a:rPr lang="fr-FR" sz="1100" b="1">
                <a:latin typeface="Tahoma" pitchFamily="34" charset="0"/>
              </a:rPr>
              <a:t>Syndicats Pharmaciens</a:t>
            </a:r>
          </a:p>
        </p:txBody>
      </p:sp>
      <p:sp>
        <p:nvSpPr>
          <p:cNvPr id="43017" name="Rectangle à coins arrondis 4"/>
          <p:cNvSpPr>
            <a:spLocks noChangeArrowheads="1"/>
          </p:cNvSpPr>
          <p:nvPr/>
        </p:nvSpPr>
        <p:spPr bwMode="auto">
          <a:xfrm>
            <a:off x="5213350" y="4049713"/>
            <a:ext cx="3943350" cy="1033462"/>
          </a:xfrm>
          <a:prstGeom prst="wedgeRoundRectCallout">
            <a:avLst>
              <a:gd name="adj1" fmla="val 53801"/>
              <a:gd name="adj2" fmla="val -3135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c’est probablement contestable, mais c’est c</a:t>
            </a:r>
            <a:r>
              <a:rPr lang="fr-FR" sz="1100" b="1" i="1">
                <a:solidFill>
                  <a:srgbClr val="640064"/>
                </a:solidFill>
                <a:latin typeface="Tahoma" pitchFamily="34" charset="0"/>
              </a:rPr>
              <a:t>ertain qu’il y a un effet nocif du Médiator, après son importance est sans doute mal chiffrée</a:t>
            </a:r>
            <a:r>
              <a:rPr lang="fr-FR" sz="1100" i="1">
                <a:solidFill>
                  <a:srgbClr val="640064"/>
                </a:solidFill>
                <a:latin typeface="Tahoma" pitchFamily="34" charset="0"/>
              </a:rPr>
              <a:t> » </a:t>
            </a:r>
          </a:p>
          <a:p>
            <a:r>
              <a:rPr lang="fr-FR" sz="1100" b="1">
                <a:latin typeface="Tahoma" pitchFamily="34" charset="0"/>
              </a:rPr>
              <a:t>Syndicats Médecins généralistes</a:t>
            </a:r>
          </a:p>
        </p:txBody>
      </p:sp>
      <p:sp>
        <p:nvSpPr>
          <p:cNvPr id="43018" name="Rectangle à coins arrondis 4"/>
          <p:cNvSpPr>
            <a:spLocks noChangeArrowheads="1"/>
          </p:cNvSpPr>
          <p:nvPr/>
        </p:nvSpPr>
        <p:spPr bwMode="auto">
          <a:xfrm>
            <a:off x="5251450" y="5403850"/>
            <a:ext cx="4011613" cy="676275"/>
          </a:xfrm>
          <a:prstGeom prst="wedgeRoundRectCallout">
            <a:avLst>
              <a:gd name="adj1" fmla="val 55856"/>
              <a:gd name="adj2" fmla="val -320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«les conclusions de l’affaire Médiator ne sont pas très vieilles , </a:t>
            </a:r>
            <a:r>
              <a:rPr lang="fr-FR" sz="1100" b="1" i="1">
                <a:solidFill>
                  <a:srgbClr val="640064"/>
                </a:solidFill>
                <a:latin typeface="Tahoma" pitchFamily="34" charset="0"/>
              </a:rPr>
              <a:t>le système est en train de changer</a:t>
            </a:r>
            <a:r>
              <a:rPr lang="fr-FR" sz="1100" i="1">
                <a:solidFill>
                  <a:srgbClr val="640064"/>
                </a:solidFill>
                <a:latin typeface="Tahoma" pitchFamily="34" charset="0"/>
              </a:rPr>
              <a:t> »</a:t>
            </a:r>
          </a:p>
          <a:p>
            <a:r>
              <a:rPr lang="fr-FR" sz="1100" b="1">
                <a:latin typeface="Tahoma" pitchFamily="34" charset="0"/>
              </a:rPr>
              <a:t>Syndicats pharmaciens </a:t>
            </a:r>
          </a:p>
        </p:txBody>
      </p:sp>
      <p:sp>
        <p:nvSpPr>
          <p:cNvPr id="43019" name="Rectangle à coins arrondis 4"/>
          <p:cNvSpPr>
            <a:spLocks noChangeArrowheads="1"/>
          </p:cNvSpPr>
          <p:nvPr/>
        </p:nvSpPr>
        <p:spPr bwMode="auto">
          <a:xfrm>
            <a:off x="142875" y="4987925"/>
            <a:ext cx="4630738" cy="1495425"/>
          </a:xfrm>
          <a:prstGeom prst="wedgeRoundRectCallout">
            <a:avLst>
              <a:gd name="adj1" fmla="val 55181"/>
              <a:gd name="adj2" fmla="val -5348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«Servier, ça se disait un peu dans le milieu médical, avait des mœurs, des façons de travailler pas très saines, </a:t>
            </a:r>
            <a:r>
              <a:rPr lang="fr-FR" sz="1100" b="1" i="1">
                <a:solidFill>
                  <a:srgbClr val="640064"/>
                </a:solidFill>
                <a:latin typeface="Tahoma" pitchFamily="34" charset="0"/>
              </a:rPr>
              <a:t>après c’est Servier, toute profession a le droit d’avoir des gens pas très clairs</a:t>
            </a:r>
            <a:r>
              <a:rPr lang="fr-FR" sz="1100" i="1">
                <a:solidFill>
                  <a:srgbClr val="640064"/>
                </a:solidFill>
                <a:latin typeface="Tahoma" pitchFamily="34" charset="0"/>
              </a:rPr>
              <a:t>, après j’en suis au niveau de l’auditeur moyen, ce qui n’était pas clair pour moi c’était que c’était un médicament avec un certain nombre d’effets secondaires déjà connus, et un peu camouflés, y avait eu d’autres histoires un peu dans ce style, avec des études cliniques arrêtées un peu tôt,</a:t>
            </a:r>
            <a:r>
              <a:rPr lang="fr-FR" sz="1100" b="1" i="1">
                <a:solidFill>
                  <a:srgbClr val="640064"/>
                </a:solidFill>
                <a:latin typeface="Tahoma" pitchFamily="34" charset="0"/>
              </a:rPr>
              <a:t>»</a:t>
            </a:r>
          </a:p>
          <a:p>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784225" y="1282700"/>
            <a:ext cx="8301038" cy="1116013"/>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 système défaillant car ce qui dérange profondément c’est une image rendue publique d’agissements qui </a:t>
            </a:r>
            <a:r>
              <a:rPr lang="fr-FR" sz="1800" b="1" u="sng" kern="0" dirty="0">
                <a:solidFill>
                  <a:srgbClr val="000000"/>
                </a:solidFill>
                <a:latin typeface="Tahoma" pitchFamily="34" charset="0"/>
              </a:rPr>
              <a:t>laissent supposer un manque de probité et de moralité</a:t>
            </a:r>
            <a:r>
              <a:rPr lang="fr-FR" sz="1800" b="1" kern="0" dirty="0">
                <a:solidFill>
                  <a:srgbClr val="000000"/>
                </a:solidFill>
                <a:latin typeface="Tahoma" pitchFamily="34" charset="0"/>
              </a:rPr>
              <a:t> due à cette motivation permanente d’accroissement du business</a:t>
            </a:r>
            <a:endParaRPr lang="fr-FR" sz="1800" b="1" i="1" u="sng" kern="0" dirty="0">
              <a:solidFill>
                <a:srgbClr val="000000"/>
              </a:solidFill>
              <a:latin typeface="Tahoma" pitchFamily="34" charset="0"/>
            </a:endParaRPr>
          </a:p>
        </p:txBody>
      </p:sp>
      <p:sp>
        <p:nvSpPr>
          <p:cNvPr id="44035" name="AutoShape 2" descr="data:image/jpeg;base64,/9j/4AAQSkZJRgABAQAAAQABAAD/2wCEAAkGBhQSEBUUEhQUFRQUFRQUFRUVFBQUFBcUFRQVFBQUFBUXHScfFxkjGRQUHy8gJCcpLCwsFR4xNTAqNSYrLCkBCQoKDgwOGg8PGi0kHyAsLCk1LS01LCkqLCwsLCwsLCwsLCwpKjUpLCwsLCkpLCopLC8sLCkpLCwsKSksKSwpLP/AABEIALcBEwMBIgACEQEDEQH/xAAbAAABBQEBAAAAAAAAAAAAAAAFAAECAwQGB//EAD4QAAIBAgQDBgMHAgUDBQAAAAECAAMRBBIhMQUGQSIyUWFxgRNSkRQjM2KhsdEHwUJygpLhFUNTc5Oi0vH/xAAaAQACAwEBAAAAAAAAAAAAAAAAAQIDBAUG/8QAMBEAAgEDAwIDCAICAwAAAAAAAAECAxEhBBIxBVEiQWETMnGBkaHB0bHhI/AUQlL/2gAMAwEAAhEDEQA/ADSGaEaD1qywVpWkWthJasuTFQOcTIHFSxOxBq4e+2RjjYBOLMb7Qx2g5goh77bGPEB4znnZ/OQo0HY67CUuZPadKWpuvaAmb7NSXuqL+0wvVsLXlC4yx3Ei2mCuH8Jiso8JrXiAM5g44toBf0m7D36i0kpCaOgTEgy4GB6U006xEsUiNghHldGreWgSYhWitHj2gBGKStGtABoo8UAGtGjs4G5g/GcdpUx2mH1lkYSlhIi5Jcm+Kc/hOc6FR8oYXh6m4IuI6lKdN2mrCjOM8xY9o0laNKyREiMRJ2jEQAqIkGEuIkCIDKGEqYTQwlbLEBmKR5ZaKIdzjlqyfxJkVpajStMmXAy2lhyx0j4WgWNp13B+Ci20bYgLheBE6kQtQ4EANp1VLhwAEsfCCLbcW45KpwsDpBOOp5L2E7LF0xBlbAhxYyEkNM5bg/ChWJzE79Db6yriHAsj2DG06fDcNFJgTqL3IlfMuLV8mQahgdrWA3Er22Hcx8ncK+/IcdkC+vU/3hTmQJ8UBALgdq20HLxcrbLofPWUjEljcm5O8simI10UmlacpoGa0ltiJXSSzQgJQlry+8EIUUhUrBdyBA/EObqFLdwT4CXQpzm7RVyMpxjyw1IPUA3IE4XHf1BZtKSH1bQfzOfx3MNV+/Vt5Lp/zOlS6VWn72DHPW048ZPR8dzHRpd5xOexvP8A0pqT5nQThHxo6Ak+JlNTFMev0nXo9HpxzLJhqa+b4wdBj+aKz958o8BA9cfE1DEnzJmKOjkG40nUhpo014FYxyqylyNYqfAidhyvzwadkrG42DfzObBWoLHRpkq0ipsZGtQp6iO2aySp1ZU3eLPdMNi1qLmU3Bls8e4BzRUwzDUsnVfD0nqHB+N08QgZCPMTyms0E9O78rudqhqo1VbzCEUeNOcaxiJAiWGRMAKyJUwl5ErYQGUWjyeWNADztDNFMzKrS6m0oRadLwOmLzueGgTzbhuOyGdlwrjAPWCIs6NsWAbGXM4I0gPG1QwuDGw/ELDeSTIWNeIS8xVRbaNX4kINxXFRE2NCxuPsIAxPEbmLiGOzbQXY3iRI3tUvNOGEy0CoF2IEz1+ZKVPbtHwE0UqFWq7Qi2VTqwp5kzp8OJqNZVF2IE4huP4qrpSplR4kH9oI4p8QC9dqp8srKv1nTpdJm3/kkl6csxT10V7qb+yO54jznh6WmbM3gNTOfxv9Qar6UqeUeLG36CcY+NA7igeZ3lD12bcmdij0ilDLV/iYp62pL0C+O41Uqfi1mP5VJA/TWDvtYHdX3O8zWinUhQhBWSMkpt5ZY+IY9fppIRo8vSS4IXHjxhHjICiik6dMsdAT6Q4AhNlOuHGV/Zv5iHD7C7kL+8XxKa91Sx8TtKZNS4JLBnxGGKHXbofGXcN4nUoOGpsQeo6H1kMTi2e17WGwHSUSW3dG00F7O6PWuWubUxK2PZqDcH+06CeD0a7IwZSQRsRPRuU+dxVtSrEB9g3Rv+Z5nX9MdPx0uO3Y6+m1il4Z89zsY1pKNacOx0yBEgwlhkSIgKrRSUUQHm1OiZpp0ISpYOXjCShFpgpUppRiuxmj7LInDGMRbR4yw3ifjB3EHYqoiC7sF9TBdHjtOpVWnTuSTvsAOp13lsaE5JySdkQc4p2bOgbjxOhEvpcPq1dQpHrpC3CuH01AsAT4nUw0GRdz9JQsknI855gV8KuZ6bEHTMBdb+Z6Tm6nGK791Qi+J0/eelc2cxUUw7qxBLKQq7knpPIDmc27THwFz+gnpul6WnOm5zjlebOVq604y2pmk4gX7dRnJ6Lt9Z6fy1wXD01DfDVmIGrazyfEcExLIfhUKzN0tTf+4m3C8543BpbFYaugFhmamwXy7RFr+8fU5tuNOnK3wx/AaSCs5yVz3NaygaBR5WEjiqlJkIexBFiCBaeG1v6tVG7lN/0mQ86YytoPu1O5vc28pz6HTqs5KxpqVoxWTXzBhEp4mqtLuBuz5X1t7QeFlu++piSkToASfIXntorZFJvg8+3d4KjGhahy+5sXIQa97ew3l3wsLTFiTUbXbY39NLyp6iKxHPwJKD88Aejh2Y2VSfQQphuXGIvUYILi462ltPGVQmVFFNL6M9lOXwPjMdasm7u9U9QOyl/eVynUniOPuxpRXJPH4WgotSZnfy1B+kzpw1t3IQfmOv0iPEWGiBUH5Rr7kzMzEm5JJ89ZbCM0rN/shJo15qS7XqHz0WRfiLnQWUeCi36zLHvLFTXLyQuOTfeMISqcu11oms6ZKYtqxAJubCw6w1U5RpDIvxWU1VBp1DY0nYi5U22Monq6UPP6ZLI0ZvyOTk6OHZyAoJLGw03PrDvDcDSoYg0sYhDXsrXugP8AhJHUGdTicTSoLapkTLugtr4VKJGt/KZ6+u2NRhG9/oW06G5Xk7WOK4ny7Uo01qMQQTZrf4G8DBM7t+acMyFWs5zDvo1nHzWGmacpxGjmd6lKmy0r6XGw/i8lpa9SV41o29RVoQjmDudPyjzwUtSxBuuyuenk38z0JHBFwbg7GeETquUucmw5FOqS1I6A7lP+Jz+odM3XqUue36Nel1m3wz47npxEgYqNZXUMpBBFwRtaOZ5pq2DsJldo8eNI2GBcPTE0NhQZUqS5WMz8FoM49jfsuGqVspbIL5R11A/vB/DuI/aaSuG0YXsv63ML8co58NUXe6meZcvY/wCyYg0H/CqHMh6A9ROloFCbcZLPkZdRuSujfzDgCGJvfeAcbxA0aaPSUZ0YmoSLkr0Knp4GdlxOslRSF/4nL1+w9wAQNCDqDfvA+R1E9FKm61F0+DlxkoVN3Ic5d/qeatkSlUep8qIznwv2b2HnNPMXHOKFb08HVRfmIDW88qEmFuQaGHoUfuVC5zmYnVt9AW6gDSdpSxoM8nGqqU7bU7M67juV7ng3DcPUrYlBXqMzswU30yjrYdDae2cGwNKigWmiqPTU+ZO5M3YnglCvY1KaEjUPYBwfEONR9Z59zjzmeHYn4DBmUoHRwN1JIsfzAqf0PWa9TqnqtsKa2peXqU06Xs25Syz0hMSBLa703Qq4V1YWZWFwQdwQZ4dV/q74K59h/Mg39ScTWGWmpQHd2O3oJCjoKk5JRJTqqKuxca4RTpYmqlLuK5C+Q3t7Xt7SfC+Eiq1swB8De5HUiVYem1Tugs3W2p9T4S8YUJ36mU/LTOd/QkEKPrPbtuEFBPNjz/vSu+DRVwdGk9nYsCNLG9iGsc2U7EbfrNI4kxW2HpZF1uxso301Onh1gv7Sq/h0xf5n7betu6D7SurVd9WLNbxuQPToJT7JyzL7/oe/bwacbiA5Bq1S5AtlpCy+7HT6CZf+oZfw1VPPvP8A7m/tKWEiKZIJAJA3IBIHrNCpRis/0VubbGqVCxuxJPmbyNp23KPL9DEYV6dR6fxXb4iZSDVRQAtz73084JxWFo0MbTpvSdUpuvxDUYNnW4s9gLBeunSZ46yDnKlFO8f9/osdGSipPhgzD8Gr1FzJRqMviFNvbxhjgHK1OuSlSuadXKSKWQqw9cw19BOi5wwNenUXF4V2KhQGVSSoAGjBdihG8lieIUsdw98RYJXoAnMNGWoouMrb5W0085z566pUpqUMJu11zF9mjTHTxjJqXKznhr0BHNeEwtBDR+AyVgFKVBqrDqSb69QRBvAeK0chw+IpqKT/APdA7at0YnwhvGcxYXE4JPthvWF7Cjq4I0vc6LfqDOLxBTOfhhgl+yGILe5HnNGkpyqUnTqqSafPr3TKq0lGalC1u37Oy+FVw5+HWe1NRmo1yoqIynu02vsCTvvM/F+a0siIlN1ZL1qevwxU01pNuOuogKtQrVLNWcqOhqsRp+RN/oJVnpJsGqnxbsJ7KNT7kSUNJBtSnl+nAnXklaOF6l3EMfUxdRTlJKqEAW7Gw2LMdz5mVvhADetUsflU/Ef3Ow9zKquPdha+VflQZF+g395RN0abSSWEjNKV3d5NX21V/CQA/M/ab2GwlYx75s2Yk+eoI8LbWjYfCPU7ik23OwHqToJd9mpp33zH5aWo96h0HteDUFjl/Vh4mRrUA6l6Y276dV8x4r+0yTYeIkAimq0wQQbauQdwXOtvS0yARw3eYOwf5X5sfCtla7UTuvVfNf4np2C4hTrIHpsGU9RPFUpEm3U7Aak+gnVctYTEYds5BRDa6sdWJIAso236zgdX09JRdVNKXbudPQ1Z32Wuv4PRoowOmsU86dcHBZLLHETPYSixYM9K6keIInlPMXC84K7MpOU+BB0noHEOYVp7zzbmTijfFLrqjG/oeslSntlgJRuhuEcaLUwraMvZYdbjQ3kce1wbb2gmrWAYVRs1g48+jf2+kP4fhWdQxNlO1tf/AJH+J7LT1o1ae7z8zh1qbhM5fh3NNbCNl1K38bEfzOu4V/VFQbObeIbT9doF4hgVOlr+uszHgVKqg7qVE01YIHQnQ3OmZT9QRvlnLrdJb8UXf4muGsXDPSk/qph1S+dfQMCfYDWcZx3ihx1b4zra4CopFyFuSPc3vBmF4Lh6ZvrUbwHZUf6mFz7KPWETj2AslkHX4Yyk+rHtH6zpaDQrT3k1dmTU6jfiLILwXL+Jkp+Td+3kg7X1tNFIUk2UufF9Fv8A+mp29WPpH4ZwOviDajSZh81rIPVzp7bx8dgTRqGmWVmXRsl7K3VbkC5HiNNZ0FOLls3Z7IyNStd8Fj4lmFibL8osqf7RpKis04Dhz1QSoUKCFLuy06YY7LnYgZvIazfxDlivQsaqWQkA1FIdFubXJG3vF7WlB7W1cjtk1ewS5c5WwuJV1Fd2rBbgZcgW/wDiCm5cA2B2/aW8FxlagtTAuMMnaK5qz5fxL6qLfeg7jbcTdzLh24f8GrhUpimt1cmmGYudi72zWYXFwRr6iX8TwVPiuEFakAtdARlJ67tSY9QdwfPzM4sq7n45u9OT5f8A1a+Fjcqe3wxxNfdHNcR5YGCxNH7STUw7EZnVSNhqpF/Q76gGdNheLfCZ66VL8PVVWxpBfvCcuSiFUEgdm5OmpGttKeW+I/acJVoY1Sq0wFNWp2BbUC7NtUUiDl5no4fD/ZHC4ymMwzKDTGW+ZQcwOY3JOZdrD1jqe1r/AOOacpRw7cOPN15JkY7Kfii7J59U+z9C/mHlllq08XgDo7KexchSxt8QBd0N+0LePnH41j8LjKRTEOMPiqJZCcpYZlJDBSO8hte24/fnKnNNcWTDlqFMDIlKmxbQkk6nVmJY6i3SDmwZBvVYJfUhrtU16lBrr+a02U9HPwurKzjw171uz7lMq8c7Fh89vkGcVzbUp1AMLVbIERWugCO4FmdaZvkB00HnB+I4jiMSCu6A5mVFWnTzfM9rC/mxlFJl/wC3TLkC5LjNp4imug9y0up4GtXIzkhQwUF9FBNxZUHXsnQDw8RNap0qWbJW83yUOc5Yv8jOcPTXvvmPy0tR71DoPYNF/wBQK/hKtPzGr/8AuHUe1prfA0UXtuc+W1tCVqaaFBqRowve2oIzX0HUMMz3yqSBudlH+ZjovuZdCUJq7++EVu6wiDNc3JJJ3J1J9TGmoUKa998x+Wlt71Dp9A0kOIFfw1FPzXVyPOodfpaW77+6vwiNu4v+msNahFIb9vRiPJB2j9IvjUk7qGofmqaL7U1P7sfSZTr6/rJGmbXOg8ToInG/vP8AAX7E6+Ld9GbQbKNEHoo0EpVb7Qzw/lmrV1ClV6NUBRTr0BGZvpbzhqjy7QpW+ITWfolrJ7IN9v8AETMFbqWnoYTu+yNVPSVamePicrguHPVNqalyN8uw/wAzHQTosByXsaz2HyU9/dz/AGHvD6JUIsoWkg0AAF/YDQSGPxQpIBmNyDru1huQBufDzM4eo6vWmnt8K+51KPT4J5yynh4pU6nw6dMJpo+5cqbMMx1JGkJrRzVKa/nDH0XX97Tn1xLVQAtM0wmtMEH4mYd0kdARcG86zhFEk52FiFtbzO/7Tjb5VG9zv6nTnCMEnFW9PyE4oopYUg8SFZLiTUx5nLDh+ZMCdTOC4rWIFumxnsHF8FmUzzDmXh2UnSVTj5lsWc5gsQLlG1B0MJcOxjUyaTEm2qnxXoZz9QWPmITR/iUwV76ajzHVZ1+n6rZK7+Zk1NHerBeo95STK8NicygiTJnsYtNXRwZKzsG+X+XPtLKDWpU817KWDVWy3vlpg36He23WHeNf07KUxUwrmsLXZTlzEfNTy2BHlv5nacVQxDIwZCVZSGUjcEbGd9hOaXSmMVTGaizZcTRB/DrHepT8A29trnxJM52r/wCTTmp05Y7eXw/RopeylFqS+ZTydx80MLUuCVoVVZ1tr8KrdHsPFXAb6jrCPPPLy1UGLoWbsgvl1D07aVB4kDfxHpCtLAYbGK9aiRetSek9tL5gLZ16OCBrvAnIHG2p0qlPEELSpGwZ2UZW/wAVKx1Pj9Zy/aNzlqKStKLV4978r6mnalFUpu6aw/gEOD8No43hlOkDrT1IQqGFUXzXuCBmDHUjZoDxPMGKCjB0qLUgL0wjBqtUgm1i7aZdegsBsbTDj8bh6VVnwNSurE3BFkpAX1UAjMw8L6CRqcw4yqMhrVGvpZQASPVFBtOhS0srubzFu6Urpp/kyVKqttXKxjzQZpc4nD58LXUYqkn3ebQMQAMym9wwBuPHswZT5rGHDDBI1IO2ZjVYVDopVVUWsAM173J0EEPgQn4rhPyL94/0U5V9yJA4xF/DQX+ep229l7g+h9ZsjpKPlG9+fKLfe3H0KHWqebtb6l+JrV8Sc9RmcfPUYKg9CbKPQSkrSXdjUPgnZT0zMLn2A9Znr4lnN3YsfMk29PASubo02lbhdkZnL5/E1nHtayWpjqEFr+rG7H3M18L4fSqKSzlWU9oEqBlzDtaja2YXvocuhBmDDYR6ncUm252UerHQe5l32ekvffOflpbe9Rhb/aDIVFG22Ls/Tn/fiSjfl8G8cUpUtKK5rggmzKTdrgZj2ug01t2dbqS0K2IrEfeOKKnXbI50y9xe2Rb0HsBbGeIkaUwtIfluX96h7X0sPKZCep95XDT5u183l/obqGr4tNO6pc/NU0X2pqf3J9JVXxTvbMxIGw0Cj0UaD2EenhWIzd1fmY5V9vH2vCOB4C9XuIzD52+7pD0J7Te0nOdKl4pP6ijGc8RQKSmTsCfQXmnDYBnbKAWb5UGZve2g9TOqw/LNOnrWqZtCTTT7tPHp22+ohKjiQgstMUqQG5AU6js2Qan38DOTX6zCOKSub6XTpPM3YA4LlFt6rLSXqLh6lvW+RP19IWwGGoU2BpUyx61X1IH+ZtF2JsoEYAG7Pc9nRqptrvYUl1t1kwAQS9zp2S1gL27OSmOm/wBBOFW1tav7zx2OnT01OnwjQi/FuWqEqDsug8e9bUSS4hV0prewtfZR6sd5n+FbXXyL9L/LTEtpYYudAxbS1xcj0QaD3mVF5aaROtR7D5V0HudzIrgc7FnckMeyqi2g2F9//wBhTC8uE61Db1OZv4ELUMOlPurr4nU/WDinySjNx4BWD4Q1tFCL57/SFqVIIth9ZYXlTGBHL5HikI0ABqNLZQJYpmdMsYqqXE47mbhWZTpO0mDiOFzKY2rgmeDcTwpVjMuBxPw3B6eE7Tmzg1iSBOHr0rGQhLZIm1dBisPhuGHcqa+QY/zNV4O4bX+IppN128jNOEqEEo3eX9R0M9d0zVbl7OXyONq6NvGjTD/KfEqVFqprsTTamUNEKW+ITt5C1jqT1gGODOxUpqrBwfmc+M3F3QbPHhSqZsErYcWIN6hqFwbWzBrgEdPXeZaeBqVCajaAkk1Khygk6k3Op9hLi4p0kekq6izOwzstQbgA6L5aTC9dmN2YsfEkn95CnBL3Fbyu8sU33/oLYdaKb3qt7pT/APsf0kcbxViMqkKvyoMo97at7kwb8SW4fCPU7ikjqdlHqTpJ+zinuk/qV7nwigmIeA+k3fZqSfiPnPyUtR7udPpGPFSNKSrSHiurkedQ6/S0s3t+6vwR2pciXhbAXqFaQ/P3j6IO0foI/wAekncQ1D81XRfamp19yfSYmJJJJuepO/uZfh8C7i4Fl+Zuyv1MGvOb/Ar/APlD4jGvU77EgbLso9FGg+krp0yxsoJPgBcwvw7ggfuq1Y+K/d0R61Dq3sJ0OE5aNrVXCr/46HYX/U/eeY6vUKNDCL6elqVMnJU+HHNZzZvkQfEqH/Sug9zDuC5VqGxyrRHzP97W8rKOwv7zqMFgUpC1JFQdco1PqdzH+1LmCg3J8NbDXUnp3TONW6pVqYpqyOjT0MIZlkx4Pl+jTObKaj/PVOc+wOi+whGpseuh/baStK8SOw23dYa7ajr5TkznKbvJ3N8YxirRQCwxIGllPUU7VaxB6FzoPO00ZLlrWBvmIX7ypctpcnRbfp7R2UldwQTawHwqdxY3J3a99vbpN+B4FUcABcq263RPp3n97ShIsMrLdiAQDcm69pxc6ksdFGg+kvw+Depoik9CRrsLAmodj6Xh7DcBpp3+2fC1kHoo/vN+ewsBYeAk7EQVhOXQv4jf6VJ/VjqYSpqqCyKFHkIibxrRgJmvGtHkSYrgOTIkxGRJiGNeKNeKRAGiTEiI8oLWTBidbxryV5JETmeYeGBlM8m43w8oxnu+LoZhPPObODXBIEhNE4s8zVyrAjoYaqVPiKKi95dx4jrBWLo2Mnw3FZGsdpq0tZxeOUQqwTQbpVLgGWCYg+R/ytt5GbRPcaasq0FJHna1N05WN3DcUFJR/wAOpo3l4MPMS9uDFSc7oq30Ym+YeIUbwYJO8ucHe8XYouvMIfHo0+4nxG+ap3fZB/eU4nHPU7zafKNFHoBpGw+Ad9QNPE6CEcHwbMRYNVPgosnu/wDEhKVKn4pP6glOeIgunTLGygk+AFzNtPhJH4jBL7L3qh9FE6ehwfIpNVlpJp2aeh9Gfc+1oUpU6FAC2VL21PeJPiTOZW6tFYpq5sp6FvM3YA8O5dbdaYQf+St2m9VpjQe8OUOCU1OaoTVYf4qlso/yqNBIHirfGqrbs0kVtdSxObb6THhalSt8B1JN0c1QD2dRZUtsDf8AacypWr1czlZG2FKnT91XDFLiSMSFJYKua6js21FgdidDpM2I4k1h8Nb5kzLYXa5XMLjoLfU6S3g/D2p4dab2uAQcp8ST/ebaOGVAABYAAewFhcmY3si3bJoW5oH1MA9SmFZyO3VJ3v8ADbOEB8SMynX5ZfhuEIj5xcnW1zoLlidB0uxmhK+Y5aSmofy90erbCb6HAnbWs+UfJT393P8Aa0i6suENQRiesAcupb5VGZvoJro8Jq1O/akh8bM59th+sLYXDU6QtTUL+59T1k2qSomZ8Nw2lTNwMzfM3ab28PaXtVvIxWgA148RkbxAPeMTFeRvEMRMa8RitABo1pK0ixiAa0UjePEMGqZO0pUywGUFhK0cSMcRiHBgfjOADKdIXMhVS4jA8V5m4TkYm05d1tPYeZuD5lOk8t4ngijESvMXdFiyrE8HWFRMp36es34OoSLHcbwBRqZWvOy5YorUqXOxFjO7o9d7Bb3wc/Uaf2mFyLD4Inc28hqfpDuA5dZtVTKPnqb+yzo8Jw+nTHYUA+J1ME0+L1FqslU6OCKZA67W/Wap9Tq1rqkrfyZo6OEPfybcFwej/iY1Su9z2QfQaTfV4jTppoRoQuVfEmwE5zA0agp16dPvCqD5ldC1v1hWtw6my9u6sxU6Htll220mCqryvUk2aoYVoKxirVXH2sXIZcjKO9uBoLy/FYJ6wa4yArSs7HskjU6bibaWHJJamgDNa9Ru8baX/SampKABVbO2bMALk7WtYdJF6i3uIapdzJkGcvTDPUKqpOoS63tofC95rXDsDmqOEAIIVbAWGtj5/WEsJwutUGiiini2rey7D3hXCcDpUzmINR/mfX6DYTO3KXLLEkuAVhqVSr+Ght879lfYbmEqfLqaGszOfl7qf7Rv7mEjV8JDNGBJbILKAAOgFhIFrxwYjEBGKIyN5EY94xMiTGvEMleNeNeKACijxGIYoo0RgBEyLSRlbGDAjeKRvFEMFq0uUzKrS5DM5YXCSErBk5IRKMREI4jEYcfhsyzzXmrg+pNp6s6XnOce4bmU6QauCZ4liKNjOj5IxFnI8LSrjXC8rGUcB+7qMemW/wBCJBPbFxJvNmew0joIMSkjOAwzFXzDplv+82YPEL8JWJABG5luFVnP3FMn87aL9es0Qk0sFLSfJWmGY7Wpr1tufG/8yVCmga1NWqPtYai/jfYQ1huWL613LfkXRf8AmGKFNKYsihR5CSt3EBsPwGq+tVvhr8qd73aF8Hw6lRHYUX+Y6sfcyw1I15MRY9aRvIx7wESjyF4rwCxK8a8a8aIZLNGMaKIBiJGTvEREMhHiIjRDJRo14iYAIxrxXkSYAImVkx2MrZogETGkC0UBgdDL1aKKZiwuUyYMUUkIcSV4oowJAzPjMPcRRRoictxPlwVDMeG/pyGPet9Ioo7Jhex2nDOVqVMDPeoQB3th6CGw4AsBYRRS1YIMiXiEUUYiUV4opIBXivFFEArx7xRRAK8UUUBivFFFABXiiigArxWiigBEiRMUUQxiZAmKKICDGVsYoogKSYoooDP/2Q=="/>
          <p:cNvSpPr>
            <a:spLocks noChangeAspect="1" noChangeArrowheads="1"/>
          </p:cNvSpPr>
          <p:nvPr/>
        </p:nvSpPr>
        <p:spPr bwMode="auto">
          <a:xfrm>
            <a:off x="141288" y="-144463"/>
            <a:ext cx="304800" cy="304801"/>
          </a:xfrm>
          <a:prstGeom prst="rect">
            <a:avLst/>
          </a:prstGeom>
          <a:noFill/>
          <a:ln w="9525">
            <a:noFill/>
            <a:miter lim="800000"/>
            <a:headEnd/>
            <a:tailEnd/>
          </a:ln>
        </p:spPr>
        <p:txBody>
          <a:bodyPr/>
          <a:lstStyle/>
          <a:p>
            <a:endParaRPr lang="fr-FR"/>
          </a:p>
        </p:txBody>
      </p:sp>
      <p:pic>
        <p:nvPicPr>
          <p:cNvPr id="44036" name="Picture 4" descr="http://www.la-croix.com/var/bayard/storage/images/lacroix/actualite/s-informer/france/les-indemnisations-des-victimes-du-mediator-restent-peu-nombreuses-_eg_-2012-10-03-860435/27671823-1-fre-FR/Les-indemnisations-des-victimes-du-Mediator-restent-peu-nombreuses_article_main.jpg"/>
          <p:cNvPicPr>
            <a:picLocks noChangeAspect="1" noChangeArrowheads="1"/>
          </p:cNvPicPr>
          <p:nvPr/>
        </p:nvPicPr>
        <p:blipFill>
          <a:blip r:embed="rId3" cstate="print"/>
          <a:srcRect/>
          <a:stretch>
            <a:fillRect/>
          </a:stretch>
        </p:blipFill>
        <p:spPr bwMode="auto">
          <a:xfrm>
            <a:off x="3395663" y="2524125"/>
            <a:ext cx="3349625" cy="2228850"/>
          </a:xfrm>
          <a:prstGeom prst="rect">
            <a:avLst/>
          </a:prstGeom>
          <a:noFill/>
          <a:ln w="9525">
            <a:noFill/>
            <a:miter lim="800000"/>
            <a:headEnd/>
            <a:tailEnd/>
          </a:ln>
        </p:spPr>
      </p:pic>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motivation qui devient dérangeante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4040" name="Rectangle à coins arrondis 4"/>
          <p:cNvSpPr>
            <a:spLocks noChangeArrowheads="1"/>
          </p:cNvSpPr>
          <p:nvPr/>
        </p:nvSpPr>
        <p:spPr bwMode="auto">
          <a:xfrm>
            <a:off x="5594350" y="3633788"/>
            <a:ext cx="3989388" cy="1330325"/>
          </a:xfrm>
          <a:prstGeom prst="wedgeRoundRectCallout">
            <a:avLst>
              <a:gd name="adj1" fmla="val -55880"/>
              <a:gd name="adj2" fmla="val 476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On </a:t>
            </a:r>
            <a:r>
              <a:rPr lang="fr-FR" sz="1100" b="1" i="1">
                <a:solidFill>
                  <a:srgbClr val="640064"/>
                </a:solidFill>
                <a:latin typeface="Tahoma" pitchFamily="34" charset="0"/>
              </a:rPr>
              <a:t>ne peut pas dire que le système soit très transparent</a:t>
            </a:r>
            <a:r>
              <a:rPr lang="fr-FR" sz="1100" i="1">
                <a:solidFill>
                  <a:srgbClr val="640064"/>
                </a:solidFill>
                <a:latin typeface="Tahoma" pitchFamily="34" charset="0"/>
              </a:rPr>
              <a:t>, alors c’est aussi les instances, par exemple, chargées de donner des autorisations de mise sur le marché, les fixations de prix, je crois que ça a largement défrayé la chronique, sur l’affaire du Médiator. » </a:t>
            </a:r>
          </a:p>
          <a:p>
            <a:r>
              <a:rPr lang="fr-FR" sz="1100" b="1">
                <a:latin typeface="Tahoma" pitchFamily="34" charset="0"/>
              </a:rPr>
              <a:t>Syndicats Pharmaciens</a:t>
            </a:r>
          </a:p>
        </p:txBody>
      </p:sp>
      <p:sp>
        <p:nvSpPr>
          <p:cNvPr id="44041" name="Rectangle à coins arrondis 4"/>
          <p:cNvSpPr>
            <a:spLocks noChangeArrowheads="1"/>
          </p:cNvSpPr>
          <p:nvPr/>
        </p:nvSpPr>
        <p:spPr bwMode="auto">
          <a:xfrm>
            <a:off x="261938" y="3217863"/>
            <a:ext cx="3883025" cy="1271587"/>
          </a:xfrm>
          <a:prstGeom prst="wedgeRoundRectCallout">
            <a:avLst>
              <a:gd name="adj1" fmla="val 19736"/>
              <a:gd name="adj2" fmla="val -680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c’est parti de là les histoires de conflits d’intérêt, et </a:t>
            </a:r>
            <a:r>
              <a:rPr lang="fr-FR" sz="1100" b="1" i="1">
                <a:solidFill>
                  <a:srgbClr val="640064"/>
                </a:solidFill>
                <a:latin typeface="Tahoma" pitchFamily="34" charset="0"/>
              </a:rPr>
              <a:t>ça fait peur, quand on découvre qu’on a empoisonné les gens, mais à mon avis, on les empoisonne au quotidien</a:t>
            </a:r>
            <a:r>
              <a:rPr lang="fr-FR" sz="1100" i="1">
                <a:solidFill>
                  <a:srgbClr val="640064"/>
                </a:solidFill>
                <a:latin typeface="Tahoma" pitchFamily="34" charset="0"/>
              </a:rPr>
              <a:t>, on peut pas identifier les médicaments qu’on prend, ça change chaque semaine, et ça, on s’en occupe pas  » </a:t>
            </a:r>
            <a:r>
              <a:rPr lang="fr-FR" sz="1100" b="1">
                <a:latin typeface="Tahoma" pitchFamily="34" charset="0"/>
              </a:rPr>
              <a:t>Syndicats Infirmiers</a:t>
            </a:r>
          </a:p>
        </p:txBody>
      </p:sp>
      <p:sp>
        <p:nvSpPr>
          <p:cNvPr id="44042" name="Rectangle à coins arrondis 1"/>
          <p:cNvSpPr>
            <a:spLocks noChangeArrowheads="1"/>
          </p:cNvSpPr>
          <p:nvPr/>
        </p:nvSpPr>
        <p:spPr bwMode="auto">
          <a:xfrm>
            <a:off x="1674813" y="5070475"/>
            <a:ext cx="4510087" cy="1247775"/>
          </a:xfrm>
          <a:prstGeom prst="wedgeRoundRectCallout">
            <a:avLst>
              <a:gd name="adj1" fmla="val 11292"/>
              <a:gd name="adj2" fmla="val -77097"/>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Le problème de la prescription en remerciement d’un médicament X au lieu d’un Y qui est pareil, </a:t>
            </a:r>
            <a:r>
              <a:rPr lang="fr-FR" sz="1100" b="1" i="1">
                <a:solidFill>
                  <a:srgbClr val="640064"/>
                </a:solidFill>
                <a:latin typeface="Tahoma" pitchFamily="34" charset="0"/>
              </a:rPr>
              <a:t>c’est pas très honnête, mais ça n’a pas de conséquence sur le patient</a:t>
            </a:r>
            <a:r>
              <a:rPr lang="fr-FR" sz="1100" i="1">
                <a:solidFill>
                  <a:srgbClr val="640064"/>
                </a:solidFill>
                <a:latin typeface="Tahoma" pitchFamily="34" charset="0"/>
              </a:rPr>
              <a:t>, ça peut à la rigueur avoir une conséquence financière, et encore, </a:t>
            </a:r>
            <a:r>
              <a:rPr lang="fr-FR" sz="1100" b="1" i="1">
                <a:solidFill>
                  <a:srgbClr val="640064"/>
                </a:solidFill>
                <a:latin typeface="Tahoma" pitchFamily="34" charset="0"/>
              </a:rPr>
              <a:t>par contre, des personnes qui pour des raisons d’intérêt sous-estiment la dangerosité d’un médicament ça</a:t>
            </a:r>
            <a:r>
              <a:rPr lang="fr-FR" sz="1100" i="1">
                <a:solidFill>
                  <a:srgbClr val="640064"/>
                </a:solidFill>
                <a:latin typeface="Tahoma" pitchFamily="34" charset="0"/>
              </a:rPr>
              <a:t>….</a:t>
            </a:r>
            <a:r>
              <a:rPr lang="fr-FR" sz="1100" b="1" i="1">
                <a:solidFill>
                  <a:srgbClr val="640064"/>
                </a:solidFill>
                <a:latin typeface="Tahoma" pitchFamily="34" charset="0"/>
              </a:rPr>
              <a:t>»  </a:t>
            </a:r>
          </a:p>
          <a:p>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mesures après Médiator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819150" y="1379538"/>
            <a:ext cx="8253413" cy="78105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En réponse à un problème rendu public, les mesures mises en place après « l’affaire » du Médiator semblent principalement avoir  le mérite d’exister car elles sont perçues surtout comme symboliques…</a:t>
            </a:r>
            <a:endParaRPr lang="fr-FR" sz="1800" b="1" i="1" u="sng" kern="0" dirty="0">
              <a:solidFill>
                <a:srgbClr val="000000"/>
              </a:solidFill>
              <a:latin typeface="Tahoma" pitchFamily="34" charset="0"/>
            </a:endParaRPr>
          </a:p>
        </p:txBody>
      </p:sp>
      <p:sp>
        <p:nvSpPr>
          <p:cNvPr id="4" name="Rectangle 8"/>
          <p:cNvSpPr>
            <a:spLocks/>
          </p:cNvSpPr>
          <p:nvPr/>
        </p:nvSpPr>
        <p:spPr bwMode="auto">
          <a:xfrm>
            <a:off x="748145" y="2405232"/>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L’ANSM</a:t>
            </a:r>
            <a:endParaRPr lang="fr-FR" sz="1600" b="1" i="1" u="sng" kern="0" dirty="0">
              <a:solidFill>
                <a:srgbClr val="000000"/>
              </a:solidFill>
              <a:latin typeface="Tahoma" pitchFamily="34" charset="0"/>
            </a:endParaRPr>
          </a:p>
        </p:txBody>
      </p:sp>
      <p:sp>
        <p:nvSpPr>
          <p:cNvPr id="5" name="Rectangle 8"/>
          <p:cNvSpPr>
            <a:spLocks/>
          </p:cNvSpPr>
          <p:nvPr/>
        </p:nvSpPr>
        <p:spPr bwMode="auto">
          <a:xfrm>
            <a:off x="5068784" y="2415129"/>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La déclaration des conflits d’intérêts</a:t>
            </a:r>
            <a:endParaRPr lang="fr-FR" sz="1600" b="1" i="1" u="sng" kern="0" dirty="0">
              <a:solidFill>
                <a:srgbClr val="000000"/>
              </a:solidFill>
              <a:latin typeface="Tahoma" pitchFamily="34" charset="0"/>
            </a:endParaRPr>
          </a:p>
        </p:txBody>
      </p:sp>
      <p:sp>
        <p:nvSpPr>
          <p:cNvPr id="45068" name="Rectangle à coins arrondis 4"/>
          <p:cNvSpPr>
            <a:spLocks noChangeArrowheads="1"/>
          </p:cNvSpPr>
          <p:nvPr/>
        </p:nvSpPr>
        <p:spPr bwMode="auto">
          <a:xfrm>
            <a:off x="531813" y="3562350"/>
            <a:ext cx="3695700" cy="1243013"/>
          </a:xfrm>
          <a:prstGeom prst="wedgeRoundRectCallout">
            <a:avLst>
              <a:gd name="adj1" fmla="val 53472"/>
              <a:gd name="adj2" fmla="val -4029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vous n’avez pas l’impression que c’est les mêmes ? Il y a </a:t>
            </a:r>
            <a:r>
              <a:rPr lang="fr-FR" sz="1100" b="1" i="1">
                <a:solidFill>
                  <a:srgbClr val="640064"/>
                </a:solidFill>
                <a:latin typeface="Tahoma" pitchFamily="34" charset="0"/>
              </a:rPr>
              <a:t>un vrai effort qui a été fait, je pense</a:t>
            </a:r>
            <a:r>
              <a:rPr lang="fr-FR" sz="1100" i="1">
                <a:solidFill>
                  <a:srgbClr val="640064"/>
                </a:solidFill>
                <a:latin typeface="Tahoma" pitchFamily="34" charset="0"/>
              </a:rPr>
              <a:t>, c’est bien, </a:t>
            </a:r>
            <a:r>
              <a:rPr lang="fr-FR" sz="1100" b="1" i="1">
                <a:solidFill>
                  <a:srgbClr val="640064"/>
                </a:solidFill>
                <a:latin typeface="Tahoma" pitchFamily="34" charset="0"/>
              </a:rPr>
              <a:t>mais est-ce que ça devient tout d’un coup une structure hyper objective, je ne suis pas persuadé»</a:t>
            </a:r>
          </a:p>
          <a:p>
            <a:r>
              <a:rPr lang="fr-FR" sz="1100" b="1">
                <a:latin typeface="Tahoma" pitchFamily="34" charset="0"/>
              </a:rPr>
              <a:t>Syndicats Médecins Généralistes </a:t>
            </a:r>
          </a:p>
        </p:txBody>
      </p:sp>
      <p:sp>
        <p:nvSpPr>
          <p:cNvPr id="45069" name="Rectangle à coins arrondis 4"/>
          <p:cNvSpPr>
            <a:spLocks noChangeArrowheads="1"/>
          </p:cNvSpPr>
          <p:nvPr/>
        </p:nvSpPr>
        <p:spPr bwMode="auto">
          <a:xfrm>
            <a:off x="4833938" y="3870325"/>
            <a:ext cx="4525962" cy="1616075"/>
          </a:xfrm>
          <a:prstGeom prst="wedgeRoundRectCallout">
            <a:avLst>
              <a:gd name="adj1" fmla="val 54894"/>
              <a:gd name="adj2" fmla="val -2025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les professeurs, PUPH hospitaliers</a:t>
            </a:r>
            <a:r>
              <a:rPr lang="fr-FR" sz="1100" i="1">
                <a:solidFill>
                  <a:srgbClr val="640064"/>
                </a:solidFill>
                <a:latin typeface="Tahoma" pitchFamily="34" charset="0"/>
              </a:rPr>
              <a:t>, c’est des génies, mais ils ont </a:t>
            </a:r>
            <a:r>
              <a:rPr lang="fr-FR" sz="1100" b="1" i="1">
                <a:solidFill>
                  <a:srgbClr val="640064"/>
                </a:solidFill>
                <a:latin typeface="Tahoma" pitchFamily="34" charset="0"/>
              </a:rPr>
              <a:t>plein de liens avec l’industrie pharmaceutique</a:t>
            </a:r>
            <a:r>
              <a:rPr lang="fr-FR" sz="1100" i="1">
                <a:solidFill>
                  <a:srgbClr val="640064"/>
                </a:solidFill>
                <a:latin typeface="Tahoma" pitchFamily="34" charset="0"/>
              </a:rPr>
              <a:t>, parce qu’ils font de la recherche, et qu’ils en ont besoin, le chef de service qui est payé par un laboratoire en tant qu’expert, là ils ne prendront pas le généraliste de quartier, ils prendront le PUPH qui a 30 ans d’expérience, donc ils ont des conflits, mais ils sont obligés de les déclarer, </a:t>
            </a:r>
            <a:r>
              <a:rPr lang="fr-FR" sz="1100" b="1" i="1">
                <a:solidFill>
                  <a:srgbClr val="640064"/>
                </a:solidFill>
                <a:latin typeface="Tahoma" pitchFamily="34" charset="0"/>
              </a:rPr>
              <a:t>on ne dit pas que c’est mal d’avoir des conflits actuellement, mais on dit qu’il faut les déclarer</a:t>
            </a:r>
            <a:r>
              <a:rPr lang="fr-FR" sz="1100" i="1">
                <a:solidFill>
                  <a:srgbClr val="640064"/>
                </a:solidFill>
                <a:latin typeface="Tahoma" pitchFamily="34" charset="0"/>
              </a:rPr>
              <a:t>» </a:t>
            </a:r>
            <a:r>
              <a:rPr lang="fr-FR" sz="1100" b="1">
                <a:latin typeface="Tahoma" pitchFamily="34" charset="0"/>
              </a:rPr>
              <a:t>Syndicats Médecins Généralistes </a:t>
            </a:r>
          </a:p>
        </p:txBody>
      </p:sp>
      <p:sp>
        <p:nvSpPr>
          <p:cNvPr id="45070" name="Rectangle à coins arrondis 4"/>
          <p:cNvSpPr>
            <a:spLocks noChangeArrowheads="1"/>
          </p:cNvSpPr>
          <p:nvPr/>
        </p:nvSpPr>
        <p:spPr bwMode="auto">
          <a:xfrm>
            <a:off x="511175" y="4857750"/>
            <a:ext cx="3967163" cy="1198563"/>
          </a:xfrm>
          <a:prstGeom prst="wedgeRoundRectCallout">
            <a:avLst>
              <a:gd name="adj1" fmla="val -57403"/>
              <a:gd name="adj2" fmla="val -275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«maintenant c’est l’ANSM , </a:t>
            </a:r>
            <a:r>
              <a:rPr lang="fr-FR" sz="1100" b="1" i="1">
                <a:solidFill>
                  <a:srgbClr val="640064"/>
                </a:solidFill>
                <a:latin typeface="Tahoma" pitchFamily="34" charset="0"/>
              </a:rPr>
              <a:t>c’est la même chose sous une autre appellation»</a:t>
            </a:r>
          </a:p>
          <a:p>
            <a:r>
              <a:rPr lang="fr-FR" sz="1100" b="1" i="1">
                <a:solidFill>
                  <a:srgbClr val="640064"/>
                </a:solidFill>
                <a:latin typeface="Tahoma" pitchFamily="34" charset="0"/>
              </a:rPr>
              <a:t>«</a:t>
            </a:r>
            <a:r>
              <a:rPr lang="fr-FR" sz="1100" i="1">
                <a:solidFill>
                  <a:srgbClr val="640064"/>
                </a:solidFill>
                <a:latin typeface="Tahoma" pitchFamily="34" charset="0"/>
              </a:rPr>
              <a:t> ils ont bien vu le problème des conflits d’intérêts, le financement de l’Afssaps était fait à 75% par l’industrie pharmaceutique donc c’était compliqué pour elle de se déjuger »</a:t>
            </a:r>
          </a:p>
          <a:p>
            <a:r>
              <a:rPr lang="fr-FR" sz="1100" b="1">
                <a:latin typeface="Tahoma" pitchFamily="34" charset="0"/>
              </a:rPr>
              <a:t>Syndicats pharmaciens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973138" y="1414463"/>
            <a:ext cx="7850187" cy="98425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 question sous-jacente aux mesures actuelles : </a:t>
            </a:r>
          </a:p>
          <a:p>
            <a:pPr algn="ctr" fontAlgn="auto">
              <a:spcBef>
                <a:spcPts val="0"/>
              </a:spcBef>
              <a:spcAft>
                <a:spcPts val="0"/>
              </a:spcAft>
              <a:defRPr/>
            </a:pPr>
            <a:r>
              <a:rPr lang="fr-FR" sz="1800" b="1" kern="0" dirty="0">
                <a:solidFill>
                  <a:srgbClr val="000000"/>
                </a:solidFill>
                <a:latin typeface="Tahoma" pitchFamily="34" charset="0"/>
              </a:rPr>
              <a:t>comment faire fonctionner le système sans faire appel à des experts en lien avec l’industrie et ainsi garantir l’indépendance du système? </a:t>
            </a:r>
            <a:endParaRPr lang="fr-FR" sz="1800" b="1" i="1" u="sng" kern="0" dirty="0">
              <a:solidFill>
                <a:srgbClr val="000000"/>
              </a:solidFill>
              <a:latin typeface="Tahoma" pitchFamily="34" charset="0"/>
            </a:endParaRPr>
          </a:p>
        </p:txBody>
      </p:sp>
      <p:sp>
        <p:nvSpPr>
          <p:cNvPr id="46083" name="Rectangle à coins arrondis 4"/>
          <p:cNvSpPr>
            <a:spLocks noChangeArrowheads="1"/>
          </p:cNvSpPr>
          <p:nvPr/>
        </p:nvSpPr>
        <p:spPr bwMode="auto">
          <a:xfrm>
            <a:off x="379413" y="4702175"/>
            <a:ext cx="4513262" cy="1116013"/>
          </a:xfrm>
          <a:prstGeom prst="wedgeRoundRectCallout">
            <a:avLst>
              <a:gd name="adj1" fmla="val 19736"/>
              <a:gd name="adj2" fmla="val -680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«ils </a:t>
            </a:r>
            <a:r>
              <a:rPr lang="fr-FR" sz="1100" b="1" i="1">
                <a:solidFill>
                  <a:srgbClr val="640064"/>
                </a:solidFill>
                <a:latin typeface="Tahoma" pitchFamily="34" charset="0"/>
              </a:rPr>
              <a:t>ont fait le ménage à l’ANSM, mais il y aura toujours un lien, l’expérimentation médicamenteuse, les tests sont faits dans les structures hospitalières</a:t>
            </a:r>
            <a:r>
              <a:rPr lang="fr-FR" sz="1100" i="1">
                <a:solidFill>
                  <a:srgbClr val="640064"/>
                </a:solidFill>
                <a:latin typeface="Tahoma" pitchFamily="34" charset="0"/>
              </a:rPr>
              <a:t>, et ce sont les chefs de service de ces hôpitaux qui expérimentent ces produits et qui vont siéger dans les instances de l’ANSM, »</a:t>
            </a:r>
          </a:p>
          <a:p>
            <a:r>
              <a:rPr lang="fr-FR" sz="1100" b="1">
                <a:latin typeface="Tahoma" pitchFamily="34" charset="0"/>
              </a:rPr>
              <a:t>Syndicats Médecins Généralistes </a:t>
            </a:r>
          </a:p>
        </p:txBody>
      </p:sp>
      <p:sp>
        <p:nvSpPr>
          <p:cNvPr id="46084" name="Rectangle à coins arrondis 1"/>
          <p:cNvSpPr>
            <a:spLocks noChangeArrowheads="1"/>
          </p:cNvSpPr>
          <p:nvPr/>
        </p:nvSpPr>
        <p:spPr bwMode="auto">
          <a:xfrm>
            <a:off x="5380038" y="4486275"/>
            <a:ext cx="3929062" cy="1427163"/>
          </a:xfrm>
          <a:prstGeom prst="wedgeRoundRectCallout">
            <a:avLst>
              <a:gd name="adj1" fmla="val -40718"/>
              <a:gd name="adj2" fmla="val -631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«J’ai appris qu’il fallait </a:t>
            </a:r>
            <a:r>
              <a:rPr lang="fr-FR" sz="1100" b="1" i="1">
                <a:solidFill>
                  <a:srgbClr val="640064"/>
                </a:solidFill>
                <a:latin typeface="Tahoma" pitchFamily="34" charset="0"/>
              </a:rPr>
              <a:t>d’après ce qu’on m’a dit que les gens nommés à l’ANSM n’aient plus aucun lien avec les laboratoires</a:t>
            </a:r>
            <a:r>
              <a:rPr lang="fr-FR" sz="1100" i="1">
                <a:solidFill>
                  <a:srgbClr val="640064"/>
                </a:solidFill>
                <a:latin typeface="Tahoma" pitchFamily="34" charset="0"/>
              </a:rPr>
              <a:t>, j’ai aussi appris que </a:t>
            </a:r>
            <a:r>
              <a:rPr lang="fr-FR" sz="1100" b="1" i="1">
                <a:solidFill>
                  <a:srgbClr val="640064"/>
                </a:solidFill>
                <a:latin typeface="Tahoma" pitchFamily="34" charset="0"/>
              </a:rPr>
              <a:t>si on enlève les gens qui n’ont plus de lien avec les laboratoires, y aurait plus beaucoup de monde, ou alors faut qu’ils soient très vieux ou très jeunes »  </a:t>
            </a:r>
            <a:r>
              <a:rPr lang="fr-FR" sz="1100" b="1">
                <a:latin typeface="Tahoma" pitchFamily="34" charset="0"/>
              </a:rPr>
              <a:t>Syndicats médecins spécialistes</a:t>
            </a:r>
          </a:p>
        </p:txBody>
      </p:sp>
      <p:sp>
        <p:nvSpPr>
          <p:cNvPr id="46085" name="Rectangle à coins arrondis 4"/>
          <p:cNvSpPr>
            <a:spLocks noChangeArrowheads="1"/>
          </p:cNvSpPr>
          <p:nvPr/>
        </p:nvSpPr>
        <p:spPr bwMode="auto">
          <a:xfrm>
            <a:off x="2363788" y="2528888"/>
            <a:ext cx="5367337" cy="1531937"/>
          </a:xfrm>
          <a:prstGeom prst="wedgeRoundRectCallout">
            <a:avLst>
              <a:gd name="adj1" fmla="val 54588"/>
              <a:gd name="adj2" fmla="val -35157"/>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Faudrait une instance indépendante</a:t>
            </a:r>
            <a:r>
              <a:rPr lang="fr-FR" sz="1100" i="1">
                <a:solidFill>
                  <a:srgbClr val="640064"/>
                </a:solidFill>
                <a:latin typeface="Tahoma" pitchFamily="34" charset="0"/>
              </a:rPr>
              <a:t>, sans rapports avec l’industrie pharmaceutique, sans conflit d’intérêt, et qui puisse vérifier l’efficacité des médicaments, et voir quels bénéfices les patients peuvent en tirer, cette instance indépendante et moralement responsable pourrait donner un aval sur tel produit plutôt qu’un autre. </a:t>
            </a:r>
            <a:r>
              <a:rPr lang="fr-FR" sz="1100" b="1" i="1">
                <a:solidFill>
                  <a:srgbClr val="640064"/>
                </a:solidFill>
                <a:latin typeface="Tahoma" pitchFamily="34" charset="0"/>
              </a:rPr>
              <a:t>On entend par la presse que des instances existent, mais avec des représentants qui ne sont pas sans intérêts vis-à-vis des industries pharmaceutiques, donc il y a toujours une suspicion</a:t>
            </a:r>
            <a:r>
              <a:rPr lang="fr-FR" sz="1100" i="1">
                <a:solidFill>
                  <a:srgbClr val="640064"/>
                </a:solidFill>
                <a:latin typeface="Tahoma" pitchFamily="34" charset="0"/>
              </a:rPr>
              <a:t>» </a:t>
            </a:r>
            <a:r>
              <a:rPr lang="fr-FR" sz="1100" b="1">
                <a:latin typeface="Tahoma" pitchFamily="34" charset="0"/>
              </a:rPr>
              <a:t>Syndicats Infirmiers</a:t>
            </a:r>
          </a:p>
        </p:txBody>
      </p:sp>
      <p:graphicFrame>
        <p:nvGraphicFramePr>
          <p:cNvPr id="6"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Une réponse attendue qui est perçue comme problématique à mettre en place</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L’indépendance et l’objectivité des instances sont pour tous essentielles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1009650" y="1308100"/>
            <a:ext cx="8027988" cy="782638"/>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Le véritable changement attendu : l’indépendance des institutions , plus de transparence et une plus forte exigence lors de l’introduction de nouveaux médicaments pour garantir la sécurité</a:t>
            </a:r>
            <a:endParaRPr lang="fr-FR" sz="1800" b="1" i="1" u="sng" kern="0" dirty="0">
              <a:solidFill>
                <a:srgbClr val="000000"/>
              </a:solidFill>
              <a:latin typeface="Tahoma" pitchFamily="34" charset="0"/>
            </a:endParaRPr>
          </a:p>
        </p:txBody>
      </p:sp>
      <p:sp>
        <p:nvSpPr>
          <p:cNvPr id="4" name="Rectangle 8"/>
          <p:cNvSpPr>
            <a:spLocks/>
          </p:cNvSpPr>
          <p:nvPr/>
        </p:nvSpPr>
        <p:spPr bwMode="auto">
          <a:xfrm>
            <a:off x="712519" y="2250859"/>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Sur la recevabilité méthodologique des études + ASMR</a:t>
            </a:r>
            <a:endParaRPr lang="fr-FR" sz="1600" b="1" i="1" u="sng" kern="0" dirty="0">
              <a:solidFill>
                <a:srgbClr val="000000"/>
              </a:solidFill>
              <a:latin typeface="Tahoma" pitchFamily="34" charset="0"/>
            </a:endParaRPr>
          </a:p>
        </p:txBody>
      </p:sp>
      <p:sp>
        <p:nvSpPr>
          <p:cNvPr id="5" name="Rectangle 8"/>
          <p:cNvSpPr>
            <a:spLocks/>
          </p:cNvSpPr>
          <p:nvPr/>
        </p:nvSpPr>
        <p:spPr bwMode="auto">
          <a:xfrm>
            <a:off x="5068784" y="2284504"/>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La transparence des prises de décisions </a:t>
            </a:r>
            <a:endParaRPr lang="fr-FR" sz="1600" b="1" i="1" u="sng" kern="0" dirty="0">
              <a:solidFill>
                <a:srgbClr val="000000"/>
              </a:solidFill>
              <a:latin typeface="Tahoma" pitchFamily="34" charset="0"/>
            </a:endParaRPr>
          </a:p>
        </p:txBody>
      </p:sp>
      <p:sp>
        <p:nvSpPr>
          <p:cNvPr id="47116" name="Rectangle à coins arrondis 4"/>
          <p:cNvSpPr>
            <a:spLocks noChangeArrowheads="1"/>
          </p:cNvSpPr>
          <p:nvPr/>
        </p:nvSpPr>
        <p:spPr bwMode="auto">
          <a:xfrm>
            <a:off x="320675" y="4667250"/>
            <a:ext cx="4060825" cy="784225"/>
          </a:xfrm>
          <a:prstGeom prst="wedgeRoundRectCallout">
            <a:avLst>
              <a:gd name="adj1" fmla="val 53648"/>
              <a:gd name="adj2" fmla="val 9528"/>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«aujourd’hui avec l’ANSM il </a:t>
            </a:r>
            <a:r>
              <a:rPr lang="fr-FR" sz="1100" b="1" i="1">
                <a:solidFill>
                  <a:srgbClr val="640064"/>
                </a:solidFill>
                <a:latin typeface="Tahoma" pitchFamily="34" charset="0"/>
              </a:rPr>
              <a:t>faut vraiment arriver avec un dossier qui prouve qu’on apporte un plus,</a:t>
            </a:r>
            <a:r>
              <a:rPr lang="fr-FR" sz="1100" i="1">
                <a:solidFill>
                  <a:srgbClr val="640064"/>
                </a:solidFill>
                <a:latin typeface="Tahoma" pitchFamily="34" charset="0"/>
              </a:rPr>
              <a:t> donc les produits qui n’apportent rien on ne pourra plus les sortir »</a:t>
            </a:r>
          </a:p>
          <a:p>
            <a:r>
              <a:rPr lang="fr-FR" sz="1100" b="1">
                <a:latin typeface="Tahoma" pitchFamily="34" charset="0"/>
              </a:rPr>
              <a:t>Syndicats pharmaciens </a:t>
            </a:r>
          </a:p>
        </p:txBody>
      </p:sp>
      <p:sp>
        <p:nvSpPr>
          <p:cNvPr id="47117" name="Rectangle à coins arrondis 4"/>
          <p:cNvSpPr>
            <a:spLocks noChangeArrowheads="1"/>
          </p:cNvSpPr>
          <p:nvPr/>
        </p:nvSpPr>
        <p:spPr bwMode="auto">
          <a:xfrm>
            <a:off x="842963" y="5534025"/>
            <a:ext cx="7659687" cy="1057275"/>
          </a:xfrm>
          <a:prstGeom prst="wedgeRoundRectCallout">
            <a:avLst>
              <a:gd name="adj1" fmla="val 55528"/>
              <a:gd name="adj2" fmla="val -4125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«mais si </a:t>
            </a:r>
            <a:r>
              <a:rPr lang="fr-FR" sz="1100" b="1" i="1">
                <a:solidFill>
                  <a:srgbClr val="640064"/>
                </a:solidFill>
                <a:latin typeface="Tahoma" pitchFamily="34" charset="0"/>
              </a:rPr>
              <a:t>l’agence en question n’a pas les moyens de faire une contre-étude indépendante, elle ne peut juger que sur le résultat de ces dossiers,</a:t>
            </a:r>
            <a:r>
              <a:rPr lang="fr-FR" sz="1100" i="1">
                <a:solidFill>
                  <a:srgbClr val="640064"/>
                </a:solidFill>
                <a:latin typeface="Tahoma" pitchFamily="34" charset="0"/>
              </a:rPr>
              <a:t> c’est pour ça qu’aujourd’hui, même avec des experts saints, </a:t>
            </a:r>
            <a:r>
              <a:rPr lang="fr-FR" sz="1100" b="1" i="1">
                <a:solidFill>
                  <a:srgbClr val="640064"/>
                </a:solidFill>
                <a:latin typeface="Tahoma" pitchFamily="34" charset="0"/>
              </a:rPr>
              <a:t>on ne travaille que sur la base de ce que présente le laboratoire, qui ne présente que ce qui l’arrange</a:t>
            </a:r>
            <a:r>
              <a:rPr lang="fr-FR" sz="1100" i="1">
                <a:solidFill>
                  <a:srgbClr val="640064"/>
                </a:solidFill>
                <a:latin typeface="Tahoma" pitchFamily="34" charset="0"/>
              </a:rPr>
              <a:t>, et pour les effets secondaires, même principe, si je déclare des effets secondaires à l’agence, elle n’a pas le moyen de faire des études, donc elle va confier ça au laboratoire, donc ça relève entièrement du laboratoire»</a:t>
            </a:r>
          </a:p>
          <a:p>
            <a:r>
              <a:rPr lang="fr-FR" sz="1100" b="1">
                <a:latin typeface="Tahoma" pitchFamily="34" charset="0"/>
              </a:rPr>
              <a:t>Syndicats médecins généralistes</a:t>
            </a:r>
          </a:p>
        </p:txBody>
      </p:sp>
      <p:sp>
        <p:nvSpPr>
          <p:cNvPr id="11" name="ZoneTexte 5"/>
          <p:cNvSpPr txBox="1">
            <a:spLocks noChangeArrowheads="1"/>
          </p:cNvSpPr>
          <p:nvPr/>
        </p:nvSpPr>
        <p:spPr bwMode="auto">
          <a:xfrm>
            <a:off x="771525" y="3209925"/>
            <a:ext cx="7980363" cy="1600200"/>
          </a:xfrm>
          <a:prstGeom prst="rect">
            <a:avLst/>
          </a:prstGeom>
          <a:noFill/>
          <a:ln w="9525">
            <a:noFill/>
            <a:miter lim="800000"/>
            <a:headEnd/>
            <a:tailEnd/>
          </a:ln>
        </p:spPr>
        <p:txBody>
          <a:bodyPr>
            <a:spAutoFit/>
          </a:bodyPr>
          <a:lstStyle/>
          <a:p>
            <a:pPr marL="176213" indent="-176213" algn="just">
              <a:buFont typeface="Wingdings" pitchFamily="2" charset="2"/>
              <a:buChar char="§"/>
              <a:defRPr/>
            </a:pPr>
            <a:r>
              <a:rPr lang="fr-FR" dirty="0">
                <a:latin typeface="Tahoma" pitchFamily="34" charset="0"/>
              </a:rPr>
              <a:t>Dans un monde idéal, </a:t>
            </a:r>
            <a:r>
              <a:rPr lang="fr-FR" b="1" dirty="0">
                <a:latin typeface="Tahoma" pitchFamily="34" charset="0"/>
              </a:rPr>
              <a:t>l’attente de mesures plus concrètes et appliquées </a:t>
            </a:r>
            <a:r>
              <a:rPr lang="fr-FR" dirty="0">
                <a:latin typeface="Tahoma" pitchFamily="34" charset="0"/>
              </a:rPr>
              <a:t>pour garantir les informations issues de l’industrie pharmaceutique</a:t>
            </a:r>
          </a:p>
          <a:p>
            <a:pPr marL="355600" lvl="1" indent="-177800" algn="just">
              <a:buFont typeface="Tahoma" pitchFamily="34" charset="0"/>
              <a:buChar char="-"/>
              <a:defRPr/>
            </a:pPr>
            <a:r>
              <a:rPr lang="fr-FR" dirty="0">
                <a:latin typeface="Tahoma" pitchFamily="34" charset="0"/>
              </a:rPr>
              <a:t>Un contrôle des résultats par </a:t>
            </a:r>
            <a:r>
              <a:rPr lang="fr-FR" b="1" dirty="0">
                <a:latin typeface="Tahoma" pitchFamily="34" charset="0"/>
              </a:rPr>
              <a:t>des contre-expertises</a:t>
            </a:r>
            <a:r>
              <a:rPr lang="fr-FR" dirty="0">
                <a:latin typeface="Tahoma" pitchFamily="34" charset="0"/>
              </a:rPr>
              <a:t> est attendu de manière systématique </a:t>
            </a:r>
          </a:p>
          <a:p>
            <a:pPr marL="355600" lvl="1" indent="-177800" algn="just">
              <a:buFont typeface="Tahoma" pitchFamily="34" charset="0"/>
              <a:buChar char="-"/>
              <a:defRPr/>
            </a:pPr>
            <a:r>
              <a:rPr lang="fr-FR" dirty="0">
                <a:latin typeface="Tahoma" pitchFamily="34" charset="0"/>
              </a:rPr>
              <a:t>Une </a:t>
            </a:r>
            <a:r>
              <a:rPr lang="fr-FR" b="1" dirty="0">
                <a:latin typeface="Tahoma" pitchFamily="34" charset="0"/>
              </a:rPr>
              <a:t>révision du principe d’autorisation </a:t>
            </a:r>
            <a:r>
              <a:rPr lang="fr-FR" dirty="0">
                <a:latin typeface="Tahoma" pitchFamily="34" charset="0"/>
              </a:rPr>
              <a:t>pour inciter au </a:t>
            </a:r>
            <a:r>
              <a:rPr lang="fr-FR" b="1" dirty="0">
                <a:latin typeface="Tahoma" pitchFamily="34" charset="0"/>
              </a:rPr>
              <a:t>développement de médicaments sur son ASMR </a:t>
            </a:r>
          </a:p>
          <a:p>
            <a:pPr marL="355600" lvl="1" indent="-177800" algn="just">
              <a:buFont typeface="Tahoma" pitchFamily="34" charset="0"/>
              <a:buChar char="-"/>
              <a:defRPr/>
            </a:pPr>
            <a:r>
              <a:rPr lang="fr-FR" b="1" dirty="0">
                <a:latin typeface="Tahoma" pitchFamily="34" charset="0"/>
              </a:rPr>
              <a:t>La publication des réunions au sein des instances</a:t>
            </a:r>
          </a:p>
          <a:p>
            <a:pPr marL="633413" lvl="1" indent="-176213" algn="just">
              <a:buFont typeface="Wingdings" pitchFamily="2" charset="2"/>
              <a:buChar char="§"/>
              <a:defRPr/>
            </a:pPr>
            <a:endParaRPr lang="fr-FR" dirty="0">
              <a:latin typeface="Tahoma" pitchFamily="34" charset="0"/>
            </a:endParaRPr>
          </a:p>
        </p:txBody>
      </p:sp>
      <p:sp>
        <p:nvSpPr>
          <p:cNvPr id="47119" name="Rectangle à coins arrondis 4"/>
          <p:cNvSpPr>
            <a:spLocks noChangeArrowheads="1"/>
          </p:cNvSpPr>
          <p:nvPr/>
        </p:nvSpPr>
        <p:spPr bwMode="auto">
          <a:xfrm>
            <a:off x="5094288" y="4608513"/>
            <a:ext cx="4441825" cy="877887"/>
          </a:xfrm>
          <a:prstGeom prst="wedgeRoundRectCallout">
            <a:avLst>
              <a:gd name="adj1" fmla="val -53472"/>
              <a:gd name="adj2" fmla="val -3228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«C’est des </a:t>
            </a:r>
            <a:r>
              <a:rPr lang="fr-FR" sz="1100" b="1" i="1">
                <a:solidFill>
                  <a:srgbClr val="640064"/>
                </a:solidFill>
                <a:latin typeface="Tahoma" pitchFamily="34" charset="0"/>
              </a:rPr>
              <a:t>publications claires des débats, des comptes-rendus de réunions</a:t>
            </a:r>
            <a:r>
              <a:rPr lang="fr-FR" sz="1100" i="1">
                <a:solidFill>
                  <a:srgbClr val="640064"/>
                </a:solidFill>
                <a:latin typeface="Tahoma" pitchFamily="34" charset="0"/>
              </a:rPr>
              <a:t> qui existent dans d’autres pays, des débats qui président à l’autorisation d’un médicament et à la mise sur le marché, qui doivent être rendus publics </a:t>
            </a:r>
            <a:r>
              <a:rPr lang="fr-FR" sz="1100" b="1" i="1">
                <a:solidFill>
                  <a:srgbClr val="640064"/>
                </a:solidFill>
                <a:latin typeface="Tahoma" pitchFamily="34" charset="0"/>
              </a:rPr>
              <a:t> </a:t>
            </a:r>
            <a:r>
              <a:rPr lang="fr-FR" sz="1100" i="1">
                <a:solidFill>
                  <a:srgbClr val="640064"/>
                </a:solidFill>
                <a:latin typeface="Tahoma" pitchFamily="34" charset="0"/>
              </a:rPr>
              <a:t>»  </a:t>
            </a:r>
            <a:r>
              <a:rPr lang="fr-FR" sz="1100" b="1">
                <a:latin typeface="Tahoma" pitchFamily="34" charset="0"/>
              </a:rPr>
              <a:t>Syndicats pharmaciens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Le changement doit être initié et suivi par les instances gouvernementales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925513" y="1379538"/>
            <a:ext cx="8218487" cy="78105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Une indépendance qui ne peut exister que par la présence plus affirmée des gouvernements . Une présence perçue toujours comme insuffisante et ce malgré l’affaire du Médiator </a:t>
            </a:r>
            <a:endParaRPr lang="fr-FR" sz="1800" b="1" i="1" u="sng" kern="0" dirty="0">
              <a:solidFill>
                <a:srgbClr val="000000"/>
              </a:solidFill>
              <a:latin typeface="Tahoma" pitchFamily="34" charset="0"/>
            </a:endParaRPr>
          </a:p>
        </p:txBody>
      </p:sp>
      <p:sp>
        <p:nvSpPr>
          <p:cNvPr id="4" name="Rectangle 8"/>
          <p:cNvSpPr>
            <a:spLocks/>
          </p:cNvSpPr>
          <p:nvPr/>
        </p:nvSpPr>
        <p:spPr bwMode="auto">
          <a:xfrm>
            <a:off x="878769" y="2464609"/>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indépendance financière difficile</a:t>
            </a:r>
            <a:endParaRPr lang="fr-FR" sz="1600" b="1" i="1" u="sng" kern="0" dirty="0">
              <a:solidFill>
                <a:srgbClr val="000000"/>
              </a:solidFill>
              <a:latin typeface="Tahoma" pitchFamily="34" charset="0"/>
            </a:endParaRPr>
          </a:p>
        </p:txBody>
      </p:sp>
      <p:sp>
        <p:nvSpPr>
          <p:cNvPr id="5" name="Rectangle 8"/>
          <p:cNvSpPr>
            <a:spLocks/>
          </p:cNvSpPr>
          <p:nvPr/>
        </p:nvSpPr>
        <p:spPr bwMode="auto">
          <a:xfrm>
            <a:off x="5235034" y="2427004"/>
            <a:ext cx="3479471" cy="804862"/>
          </a:xfrm>
          <a:prstGeom prst="rect">
            <a:avLst/>
          </a:prstGeom>
          <a:solidFill>
            <a:schemeClr val="accent2"/>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lstStyle/>
          <a:p>
            <a:pPr algn="ctr" fontAlgn="auto">
              <a:spcBef>
                <a:spcPts val="0"/>
              </a:spcBef>
              <a:spcAft>
                <a:spcPts val="0"/>
              </a:spcAft>
              <a:defRPr/>
            </a:pPr>
            <a:r>
              <a:rPr lang="fr-FR" sz="1600" b="1" kern="0" dirty="0">
                <a:solidFill>
                  <a:srgbClr val="000000"/>
                </a:solidFill>
                <a:latin typeface="Tahoma" pitchFamily="34" charset="0"/>
              </a:rPr>
              <a:t>des décrets d’application non existants</a:t>
            </a:r>
            <a:endParaRPr lang="fr-FR" sz="1600" b="1" i="1" u="sng" kern="0" dirty="0">
              <a:solidFill>
                <a:srgbClr val="000000"/>
              </a:solidFill>
              <a:latin typeface="Tahoma" pitchFamily="34" charset="0"/>
            </a:endParaRPr>
          </a:p>
        </p:txBody>
      </p:sp>
      <p:sp>
        <p:nvSpPr>
          <p:cNvPr id="48140" name="Rectangle à coins arrondis 4"/>
          <p:cNvSpPr>
            <a:spLocks noChangeArrowheads="1"/>
          </p:cNvSpPr>
          <p:nvPr/>
        </p:nvSpPr>
        <p:spPr bwMode="auto">
          <a:xfrm>
            <a:off x="4881563" y="3622675"/>
            <a:ext cx="4310062" cy="2101850"/>
          </a:xfrm>
          <a:prstGeom prst="wedgeRoundRectCallout">
            <a:avLst>
              <a:gd name="adj1" fmla="val 53759"/>
              <a:gd name="adj2" fmla="val -43690"/>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Il y a une théorie qui s’est développée, c’était </a:t>
            </a:r>
            <a:r>
              <a:rPr lang="fr-FR" sz="1100" b="1" i="1">
                <a:solidFill>
                  <a:srgbClr val="640064"/>
                </a:solidFill>
                <a:latin typeface="Tahoma" pitchFamily="34" charset="0"/>
              </a:rPr>
              <a:t>tous des  pourris, l’industriel, le ministère, les experts et ainsi de suite</a:t>
            </a:r>
            <a:r>
              <a:rPr lang="fr-FR" sz="1100" i="1">
                <a:solidFill>
                  <a:srgbClr val="640064"/>
                </a:solidFill>
                <a:latin typeface="Tahoma" pitchFamily="34" charset="0"/>
              </a:rPr>
              <a:t>, la loi qu’a fait voter Xavier Bertrand, ça dit bien que les choses n’étaient pas si claires et transparents que les gens le pensaient, alo</a:t>
            </a:r>
            <a:r>
              <a:rPr lang="fr-FR" sz="1100" b="1" i="1">
                <a:solidFill>
                  <a:srgbClr val="640064"/>
                </a:solidFill>
                <a:latin typeface="Tahoma" pitchFamily="34" charset="0"/>
              </a:rPr>
              <a:t>rs la loi est bien gentille, mais sans décret d’application, elle ne sert à rien</a:t>
            </a:r>
            <a:r>
              <a:rPr lang="fr-FR" sz="1100" i="1">
                <a:solidFill>
                  <a:srgbClr val="640064"/>
                </a:solidFill>
                <a:latin typeface="Tahoma" pitchFamily="34" charset="0"/>
              </a:rPr>
              <a:t>, mettre une licence sur la visite médicale, des règles sur le contrôle de la publicité du médicament, les dispositifs de contrôle, mais bon, est-ce qu’on allait au bout d’un véritable effort de transparence ?, la nature humaine restera ce qu’elle est » </a:t>
            </a:r>
          </a:p>
          <a:p>
            <a:r>
              <a:rPr lang="fr-FR" sz="1100" b="1">
                <a:latin typeface="Tahoma" pitchFamily="34" charset="0"/>
              </a:rPr>
              <a:t>Syndicats pharmaciens </a:t>
            </a:r>
          </a:p>
        </p:txBody>
      </p:sp>
      <p:sp>
        <p:nvSpPr>
          <p:cNvPr id="11" name="Rectangle à coins arrondis 4"/>
          <p:cNvSpPr>
            <a:spLocks noChangeArrowheads="1"/>
          </p:cNvSpPr>
          <p:nvPr/>
        </p:nvSpPr>
        <p:spPr bwMode="auto">
          <a:xfrm>
            <a:off x="700088" y="3705225"/>
            <a:ext cx="3657600" cy="1651000"/>
          </a:xfrm>
          <a:prstGeom prst="wedgeRoundRectCallout">
            <a:avLst>
              <a:gd name="adj1" fmla="val -56242"/>
              <a:gd name="adj2" fmla="val -31307"/>
              <a:gd name="adj3" fmla="val 16667"/>
            </a:avLst>
          </a:prstGeom>
          <a:solidFill>
            <a:schemeClr val="accent1"/>
          </a:solidFill>
          <a:ln w="9525" algn="ctr">
            <a:solidFill>
              <a:schemeClr val="tx1"/>
            </a:solidFill>
            <a:miter lim="800000"/>
            <a:headEnd/>
            <a:tailEnd/>
          </a:ln>
        </p:spPr>
        <p:txBody>
          <a:bodyPr anchor="ctr"/>
          <a:lstStyle/>
          <a:p>
            <a:pPr>
              <a:defRPr/>
            </a:pPr>
            <a:r>
              <a:rPr lang="fr-FR" sz="1100" i="1" dirty="0">
                <a:solidFill>
                  <a:srgbClr val="640064"/>
                </a:solidFill>
                <a:latin typeface="+mn-lt"/>
              </a:rPr>
              <a:t>«  On </a:t>
            </a:r>
            <a:r>
              <a:rPr lang="fr-FR" sz="1100" b="1" i="1" dirty="0">
                <a:solidFill>
                  <a:srgbClr val="640064"/>
                </a:solidFill>
                <a:latin typeface="+mn-lt"/>
              </a:rPr>
              <a:t>a changé le nom de cette structure</a:t>
            </a:r>
            <a:r>
              <a:rPr lang="fr-FR" sz="1100" i="1" dirty="0">
                <a:solidFill>
                  <a:srgbClr val="640064"/>
                </a:solidFill>
                <a:latin typeface="+mn-lt"/>
              </a:rPr>
              <a:t>, ils se sont mis à faire des recherches de conflits d’intérêts, mais si on veut aller plus loin, il n’y aura plus d’experts, et </a:t>
            </a:r>
            <a:r>
              <a:rPr lang="fr-FR" sz="1100" b="1" i="1" dirty="0">
                <a:solidFill>
                  <a:srgbClr val="640064"/>
                </a:solidFill>
                <a:latin typeface="+mn-lt"/>
              </a:rPr>
              <a:t>tant qu’on ne débloquera pas des fonds, le problème c’est un problème financier qui donne une indépendance à ces organismes </a:t>
            </a:r>
            <a:r>
              <a:rPr lang="fr-FR" sz="1100" i="1" dirty="0">
                <a:solidFill>
                  <a:srgbClr val="640064"/>
                </a:solidFill>
                <a:latin typeface="+mn-lt"/>
              </a:rPr>
              <a:t> » </a:t>
            </a:r>
          </a:p>
          <a:p>
            <a:pPr>
              <a:defRPr/>
            </a:pPr>
            <a:r>
              <a:rPr lang="fr-FR" sz="1100" b="1" dirty="0">
                <a:latin typeface="Tahoma" pitchFamily="34" charset="0"/>
              </a:rPr>
              <a:t>Syndicats Médecins généralistes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p:cNvSpPr>
          <p:nvPr/>
        </p:nvSpPr>
        <p:spPr bwMode="auto">
          <a:xfrm>
            <a:off x="808038" y="1187450"/>
            <a:ext cx="8458200" cy="104457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Personne n’est dupe, les enjeux réels dépassent les enjeux financiers de l’industrie pharmaceutique car ils sont aussi politiques pour les gouvernements; une vision justifiant aussi le fait de se sentir impuissant en tant que syndicat.</a:t>
            </a:r>
            <a:endParaRPr lang="fr-FR" sz="1800" b="1" i="1" kern="0" dirty="0">
              <a:solidFill>
                <a:srgbClr val="000000"/>
              </a:solidFill>
              <a:latin typeface="Tahoma" pitchFamily="34" charset="0"/>
            </a:endParaRPr>
          </a:p>
        </p:txBody>
      </p:sp>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Le changement doit être initié et suivi par les instances gouvernementales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9158" name="Rectangle à coins arrondis 4"/>
          <p:cNvSpPr>
            <a:spLocks noChangeArrowheads="1"/>
          </p:cNvSpPr>
          <p:nvPr/>
        </p:nvSpPr>
        <p:spPr bwMode="auto">
          <a:xfrm>
            <a:off x="4560888" y="2397125"/>
            <a:ext cx="4962525" cy="1698625"/>
          </a:xfrm>
          <a:prstGeom prst="wedgeRoundRectCallout">
            <a:avLst>
              <a:gd name="adj1" fmla="val -53731"/>
              <a:gd name="adj2" fmla="val -43750"/>
              <a:gd name="adj3" fmla="val 16667"/>
            </a:avLst>
          </a:prstGeom>
          <a:solidFill>
            <a:schemeClr val="accent1"/>
          </a:solidFill>
          <a:ln w="9525" algn="ctr">
            <a:solidFill>
              <a:schemeClr val="tx1"/>
            </a:solidFill>
            <a:miter lim="800000"/>
            <a:headEnd/>
            <a:tailEnd/>
          </a:ln>
        </p:spPr>
        <p:txBody>
          <a:bodyPr anchor="ctr"/>
          <a:lstStyle/>
          <a:p>
            <a:r>
              <a:rPr lang="fr-FR" sz="1100" b="1" i="1">
                <a:solidFill>
                  <a:srgbClr val="640064"/>
                </a:solidFill>
                <a:latin typeface="Tahoma" pitchFamily="34" charset="0"/>
              </a:rPr>
              <a:t>« Ce n’est pas seulement l’industrie qui est en jeu, </a:t>
            </a:r>
            <a:r>
              <a:rPr lang="fr-FR" sz="1100" i="1">
                <a:solidFill>
                  <a:srgbClr val="640064"/>
                </a:solidFill>
                <a:latin typeface="Tahoma" pitchFamily="34" charset="0"/>
              </a:rPr>
              <a:t>mais avec la notion d’experts, d’indépendance des experts, à un moment donné vous avez des experts professionnels de santé dans différentes instances, l’Agence de Santé du Médicament, l’Afssaps, le Ministère, et ainsi de suite, ces gens sont des scientifiques reconnus, mais ont aussi travaillé dans l’industrie pharmaceutique, dans des labos de recherche, à un moment ça relève du </a:t>
            </a:r>
            <a:r>
              <a:rPr lang="fr-FR" sz="1100" b="1" i="1">
                <a:solidFill>
                  <a:srgbClr val="640064"/>
                </a:solidFill>
                <a:latin typeface="Tahoma" pitchFamily="34" charset="0"/>
              </a:rPr>
              <a:t>conflit d’intérêt, et c’est un problème pas tout à fait réglé en France, par manque de volonté politique</a:t>
            </a:r>
            <a:r>
              <a:rPr lang="fr-FR" sz="1100" i="1">
                <a:solidFill>
                  <a:srgbClr val="640064"/>
                </a:solidFill>
                <a:latin typeface="Tahoma" pitchFamily="34" charset="0"/>
              </a:rPr>
              <a:t> »</a:t>
            </a:r>
            <a:endParaRPr lang="fr-FR" sz="1100" b="1" i="1">
              <a:solidFill>
                <a:srgbClr val="640064"/>
              </a:solidFill>
              <a:latin typeface="Tahoma" pitchFamily="34" charset="0"/>
            </a:endParaRPr>
          </a:p>
          <a:p>
            <a:r>
              <a:rPr lang="fr-FR" sz="1100" b="1">
                <a:latin typeface="Tahoma" pitchFamily="34" charset="0"/>
              </a:rPr>
              <a:t>Syndicats pharmaciens </a:t>
            </a:r>
          </a:p>
        </p:txBody>
      </p:sp>
      <p:sp>
        <p:nvSpPr>
          <p:cNvPr id="49159" name="Rectangle à coins arrondis 4"/>
          <p:cNvSpPr>
            <a:spLocks noChangeArrowheads="1"/>
          </p:cNvSpPr>
          <p:nvPr/>
        </p:nvSpPr>
        <p:spPr bwMode="auto">
          <a:xfrm>
            <a:off x="4524375" y="4205288"/>
            <a:ext cx="4845050" cy="1233487"/>
          </a:xfrm>
          <a:prstGeom prst="wedgeRoundRectCallout">
            <a:avLst>
              <a:gd name="adj1" fmla="val 57125"/>
              <a:gd name="adj2" fmla="val -47810"/>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«Au-dessus il y a des intérêts qui nous dépassent, les produits qui sortent à 10 fois le prix existant, je le sors à chaque commission, y a le générique, le nouveau médicament non génériquable, </a:t>
            </a:r>
            <a:r>
              <a:rPr lang="fr-FR" sz="1100" b="1" i="1">
                <a:solidFill>
                  <a:srgbClr val="640064"/>
                </a:solidFill>
                <a:latin typeface="Tahoma" pitchFamily="34" charset="0"/>
              </a:rPr>
              <a:t>il faut que les pouvoirs publics soient cohérents, on dénonce, mais on n’a pas de moyens d’action, de moyens de pression»</a:t>
            </a:r>
          </a:p>
          <a:p>
            <a:r>
              <a:rPr lang="fr-FR" sz="1100" b="1">
                <a:latin typeface="Tahoma" pitchFamily="34" charset="0"/>
              </a:rPr>
              <a:t>Syndicats Médecins généralistes</a:t>
            </a:r>
          </a:p>
        </p:txBody>
      </p:sp>
      <p:sp>
        <p:nvSpPr>
          <p:cNvPr id="10" name="Rectangle à coins arrondis 4"/>
          <p:cNvSpPr>
            <a:spLocks noChangeArrowheads="1"/>
          </p:cNvSpPr>
          <p:nvPr/>
        </p:nvSpPr>
        <p:spPr bwMode="auto">
          <a:xfrm>
            <a:off x="309563" y="4391025"/>
            <a:ext cx="3822700" cy="893763"/>
          </a:xfrm>
          <a:prstGeom prst="wedgeRoundRectCallout">
            <a:avLst>
              <a:gd name="adj1" fmla="val 55939"/>
              <a:gd name="adj2" fmla="val -18296"/>
              <a:gd name="adj3" fmla="val 16667"/>
            </a:avLst>
          </a:prstGeom>
          <a:solidFill>
            <a:schemeClr val="accent1"/>
          </a:solidFill>
          <a:ln w="9525" algn="ctr">
            <a:solidFill>
              <a:schemeClr val="tx1"/>
            </a:solidFill>
            <a:miter lim="800000"/>
            <a:headEnd/>
            <a:tailEnd/>
          </a:ln>
        </p:spPr>
        <p:txBody>
          <a:bodyPr anchor="ctr"/>
          <a:lstStyle/>
          <a:p>
            <a:pPr>
              <a:defRPr/>
            </a:pPr>
            <a:r>
              <a:rPr lang="fr-FR" sz="1100" i="1" dirty="0">
                <a:solidFill>
                  <a:srgbClr val="640064"/>
                </a:solidFill>
                <a:latin typeface="Tahoma" pitchFamily="34" charset="0"/>
              </a:rPr>
              <a:t>«</a:t>
            </a:r>
            <a:r>
              <a:rPr lang="fr-FR" sz="1100" i="1" dirty="0">
                <a:solidFill>
                  <a:srgbClr val="640064"/>
                </a:solidFill>
                <a:latin typeface="+mn-lt"/>
              </a:rPr>
              <a:t>Quand vous êtes député dans une circonscription avec un laboratoire, et s’il ferme, 500 administrés sont à la rue, ça intervient dans votre décision, c’est humain </a:t>
            </a:r>
            <a:r>
              <a:rPr lang="fr-FR" sz="1100" b="1" i="1" dirty="0">
                <a:solidFill>
                  <a:srgbClr val="640064"/>
                </a:solidFill>
                <a:latin typeface="+mn-lt"/>
              </a:rPr>
              <a:t>»</a:t>
            </a:r>
          </a:p>
          <a:p>
            <a:pPr>
              <a:defRPr/>
            </a:pPr>
            <a:r>
              <a:rPr lang="fr-FR" sz="1100" b="1" dirty="0">
                <a:latin typeface="Tahoma" pitchFamily="34" charset="0"/>
              </a:rPr>
              <a:t>Syndicats Médecins généralistes</a:t>
            </a:r>
          </a:p>
        </p:txBody>
      </p:sp>
      <p:sp>
        <p:nvSpPr>
          <p:cNvPr id="49161" name="Rectangle à coins arrondis 4"/>
          <p:cNvSpPr>
            <a:spLocks noChangeArrowheads="1"/>
          </p:cNvSpPr>
          <p:nvPr/>
        </p:nvSpPr>
        <p:spPr bwMode="auto">
          <a:xfrm>
            <a:off x="4511675" y="5510213"/>
            <a:ext cx="4859338" cy="1114425"/>
          </a:xfrm>
          <a:prstGeom prst="wedgeRoundRectCallout">
            <a:avLst>
              <a:gd name="adj1" fmla="val 54343"/>
              <a:gd name="adj2" fmla="val -206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«ça c’est les lobbies, moi je ne fais pas de politique, </a:t>
            </a:r>
            <a:r>
              <a:rPr lang="fr-FR" sz="1100" b="1" i="1">
                <a:solidFill>
                  <a:srgbClr val="640064"/>
                </a:solidFill>
                <a:latin typeface="Tahoma" pitchFamily="34" charset="0"/>
              </a:rPr>
              <a:t>ce qui peut se passer entre M. Servier et le Ministère de la Santé, c’est pas mon problème, quel que soit le domaine, c’est toujours pareil, y a un lobbying qui se crée et qui essaie de contourner la science,</a:t>
            </a:r>
            <a:r>
              <a:rPr lang="fr-FR" sz="1100" i="1">
                <a:solidFill>
                  <a:srgbClr val="640064"/>
                </a:solidFill>
                <a:latin typeface="Tahoma" pitchFamily="34" charset="0"/>
              </a:rPr>
              <a:t> mais ça a toujours été comme ça, ça perdurera sous d’autres formes, </a:t>
            </a:r>
            <a:r>
              <a:rPr lang="fr-FR" sz="1100" b="1" i="1">
                <a:solidFill>
                  <a:srgbClr val="640064"/>
                </a:solidFill>
                <a:latin typeface="Tahoma" pitchFamily="34" charset="0"/>
              </a:rPr>
              <a:t>»</a:t>
            </a:r>
          </a:p>
          <a:p>
            <a:r>
              <a:rPr lang="fr-FR" sz="1100" b="1">
                <a:latin typeface="Tahoma" pitchFamily="34" charset="0"/>
              </a:rPr>
              <a:t>Syndicats Médecins spécialistes</a:t>
            </a:r>
          </a:p>
        </p:txBody>
      </p:sp>
      <p:sp>
        <p:nvSpPr>
          <p:cNvPr id="49162" name="Rectangle à coins arrondis 4"/>
          <p:cNvSpPr>
            <a:spLocks noChangeArrowheads="1"/>
          </p:cNvSpPr>
          <p:nvPr/>
        </p:nvSpPr>
        <p:spPr bwMode="auto">
          <a:xfrm>
            <a:off x="320675" y="5391150"/>
            <a:ext cx="3919538" cy="1152525"/>
          </a:xfrm>
          <a:prstGeom prst="wedgeRoundRectCallout">
            <a:avLst>
              <a:gd name="adj1" fmla="val -53681"/>
              <a:gd name="adj2" fmla="val -406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Ca se passe à l’échelle politique, supra-industrielle, donc on ne peut rien faire</a:t>
            </a:r>
            <a:r>
              <a:rPr lang="fr-FR" sz="1100" i="1">
                <a:solidFill>
                  <a:srgbClr val="640064"/>
                </a:solidFill>
                <a:latin typeface="Tahoma" pitchFamily="34" charset="0"/>
              </a:rPr>
              <a:t>, on peut demander une politique de mains propres, mais ça ne sera pas suivi d’effets, donc on ne peut que constater et ne pas être dupe de ce qui se passe</a:t>
            </a:r>
            <a:r>
              <a:rPr lang="fr-FR" sz="1100" b="1" i="1">
                <a:solidFill>
                  <a:srgbClr val="640064"/>
                </a:solidFill>
                <a:latin typeface="Tahoma" pitchFamily="34" charset="0"/>
              </a:rPr>
              <a:t>» </a:t>
            </a:r>
            <a:r>
              <a:rPr lang="fr-FR" sz="1100" b="1">
                <a:latin typeface="Tahoma" pitchFamily="34" charset="0"/>
              </a:rPr>
              <a:t>Syndicats Médecins spécialistes</a:t>
            </a:r>
          </a:p>
        </p:txBody>
      </p:sp>
      <p:sp>
        <p:nvSpPr>
          <p:cNvPr id="11" name="ZoneTexte 5"/>
          <p:cNvSpPr txBox="1">
            <a:spLocks noChangeArrowheads="1"/>
          </p:cNvSpPr>
          <p:nvPr/>
        </p:nvSpPr>
        <p:spPr bwMode="auto">
          <a:xfrm>
            <a:off x="212725" y="2449513"/>
            <a:ext cx="4027488" cy="2247900"/>
          </a:xfrm>
          <a:prstGeom prst="rect">
            <a:avLst/>
          </a:prstGeom>
          <a:noFill/>
          <a:ln w="9525">
            <a:noFill/>
            <a:miter lim="800000"/>
            <a:headEnd/>
            <a:tailEnd/>
          </a:ln>
        </p:spPr>
        <p:txBody>
          <a:bodyPr>
            <a:spAutoFit/>
          </a:bodyPr>
          <a:lstStyle/>
          <a:p>
            <a:pPr marL="176213" indent="-176213" algn="just">
              <a:buFont typeface="Wingdings" pitchFamily="2" charset="2"/>
              <a:buChar char="§"/>
              <a:defRPr/>
            </a:pPr>
            <a:r>
              <a:rPr lang="fr-FR" dirty="0">
                <a:latin typeface="Tahoma" pitchFamily="34" charset="0"/>
              </a:rPr>
              <a:t>Sont </a:t>
            </a:r>
            <a:r>
              <a:rPr lang="fr-FR" b="1" dirty="0">
                <a:latin typeface="Tahoma" pitchFamily="34" charset="0"/>
              </a:rPr>
              <a:t>cités en exemple </a:t>
            </a:r>
            <a:r>
              <a:rPr lang="fr-FR" dirty="0">
                <a:latin typeface="Tahoma" pitchFamily="34" charset="0"/>
              </a:rPr>
              <a:t>: </a:t>
            </a:r>
          </a:p>
          <a:p>
            <a:pPr marL="355600" lvl="1" indent="-177800" algn="just">
              <a:buFont typeface="Tahoma" pitchFamily="34" charset="0"/>
              <a:buChar char="-"/>
              <a:defRPr/>
            </a:pPr>
            <a:r>
              <a:rPr lang="fr-FR" dirty="0">
                <a:latin typeface="Tahoma" pitchFamily="34" charset="0"/>
              </a:rPr>
              <a:t>Le manque de volonté politique </a:t>
            </a:r>
            <a:r>
              <a:rPr lang="fr-FR" b="1" dirty="0">
                <a:latin typeface="Tahoma" pitchFamily="34" charset="0"/>
              </a:rPr>
              <a:t>de mettre fin aux conflits d’intérêts</a:t>
            </a:r>
          </a:p>
          <a:p>
            <a:pPr marL="355600" lvl="1" indent="-177800" algn="just">
              <a:buFont typeface="Tahoma" pitchFamily="34" charset="0"/>
              <a:buChar char="-"/>
              <a:defRPr/>
            </a:pPr>
            <a:r>
              <a:rPr lang="fr-FR" dirty="0">
                <a:latin typeface="Tahoma" pitchFamily="34" charset="0"/>
              </a:rPr>
              <a:t>Les </a:t>
            </a:r>
            <a:r>
              <a:rPr lang="fr-FR" b="1" dirty="0">
                <a:latin typeface="Tahoma" pitchFamily="34" charset="0"/>
              </a:rPr>
              <a:t>incohérences du système sur la fixation des prix </a:t>
            </a:r>
            <a:r>
              <a:rPr lang="fr-FR" dirty="0">
                <a:latin typeface="Tahoma" pitchFamily="34" charset="0"/>
              </a:rPr>
              <a:t>de médicaments connus comme coûteux pour la Sécurité Sociale</a:t>
            </a:r>
          </a:p>
          <a:p>
            <a:pPr marL="355600" lvl="1" indent="-177800" algn="just">
              <a:buFont typeface="Tahoma" pitchFamily="34" charset="0"/>
              <a:buChar char="-"/>
              <a:defRPr/>
            </a:pPr>
            <a:r>
              <a:rPr lang="fr-FR" dirty="0">
                <a:latin typeface="Tahoma" pitchFamily="34" charset="0"/>
              </a:rPr>
              <a:t>Des </a:t>
            </a:r>
            <a:r>
              <a:rPr lang="fr-FR" b="1" dirty="0">
                <a:latin typeface="Tahoma" pitchFamily="34" charset="0"/>
              </a:rPr>
              <a:t>pressions politiques </a:t>
            </a:r>
            <a:r>
              <a:rPr lang="fr-FR" dirty="0">
                <a:latin typeface="Tahoma" pitchFamily="34" charset="0"/>
              </a:rPr>
              <a:t>possibles </a:t>
            </a:r>
            <a:r>
              <a:rPr lang="fr-FR" b="1" dirty="0">
                <a:latin typeface="Tahoma" pitchFamily="34" charset="0"/>
              </a:rPr>
              <a:t>selon les circonscriptions</a:t>
            </a:r>
          </a:p>
          <a:p>
            <a:pPr marL="355600" lvl="1" indent="-177800" algn="just">
              <a:buFont typeface="Tahoma" pitchFamily="34" charset="0"/>
              <a:buChar char="-"/>
              <a:defRPr/>
            </a:pPr>
            <a:endParaRPr lang="fr-FR" b="1" dirty="0">
              <a:latin typeface="Tahoma" pitchFamily="34" charset="0"/>
            </a:endParaRPr>
          </a:p>
          <a:p>
            <a:pPr marL="633413" lvl="1" indent="-176213" algn="just">
              <a:buFont typeface="Wingdings" pitchFamily="2" charset="2"/>
              <a:buChar char="§"/>
              <a:defRPr/>
            </a:pPr>
            <a:endParaRPr lang="fr-FR" dirty="0">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6"/>
          <p:cNvGraphicFramePr>
            <a:graphicFrameLocks noGrp="1"/>
          </p:cNvGraphicFramePr>
          <p:nvPr/>
        </p:nvGraphicFramePr>
        <p:xfrm>
          <a:off x="833438" y="233363"/>
          <a:ext cx="9072562" cy="854075"/>
        </p:xfrm>
        <a:graphic>
          <a:graphicData uri="http://schemas.openxmlformats.org/drawingml/2006/table">
            <a:tbl>
              <a:tblPr/>
              <a:tblGrid>
                <a:gridCol w="9072562"/>
              </a:tblGrid>
              <a:tr h="51854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La méthodologie utilisée</a:t>
                      </a:r>
                    </a:p>
                  </a:txBody>
                  <a:tcPr marT="45754" marB="45754" horzOverflow="overflow">
                    <a:lnL>
                      <a:noFill/>
                    </a:lnL>
                    <a:lnR>
                      <a:noFill/>
                    </a:lnR>
                    <a:lnT>
                      <a:noFill/>
                    </a:lnT>
                    <a:lnB>
                      <a:noFill/>
                    </a:lnB>
                    <a:lnTlToBr>
                      <a:noFill/>
                    </a:lnTlToBr>
                    <a:lnBlToTr>
                      <a:noFill/>
                    </a:lnBlToTr>
                    <a:solidFill>
                      <a:srgbClr val="80020B"/>
                    </a:solidFill>
                  </a:tcPr>
                </a:tc>
              </a:tr>
              <a:tr h="3355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ahoma" pitchFamily="34" charset="0"/>
                        <a:cs typeface="Tahoma" pitchFamily="34" charset="0"/>
                      </a:endParaRPr>
                    </a:p>
                  </a:txBody>
                  <a:tcPr marT="45754" marB="45754" horzOverflow="overflow">
                    <a:lnL>
                      <a:noFill/>
                    </a:lnL>
                    <a:lnR>
                      <a:noFill/>
                    </a:lnR>
                    <a:lnT>
                      <a:noFill/>
                    </a:lnT>
                    <a:lnB>
                      <a:noFill/>
                    </a:lnB>
                    <a:lnTlToBr>
                      <a:noFill/>
                    </a:lnTlToBr>
                    <a:lnBlToTr>
                      <a:noFill/>
                    </a:lnBlToTr>
                    <a:solidFill>
                      <a:srgbClr val="D93427"/>
                    </a:solidFill>
                  </a:tcPr>
                </a:tc>
              </a:tr>
            </a:tbl>
          </a:graphicData>
        </a:graphic>
      </p:graphicFrame>
      <p:sp>
        <p:nvSpPr>
          <p:cNvPr id="5" name="Rectangle à coins arrondis 4"/>
          <p:cNvSpPr/>
          <p:nvPr/>
        </p:nvSpPr>
        <p:spPr bwMode="auto">
          <a:xfrm>
            <a:off x="1897063" y="1814513"/>
            <a:ext cx="6632575" cy="968375"/>
          </a:xfrm>
          <a:prstGeom prst="roundRect">
            <a:avLst/>
          </a:prstGeom>
          <a:solidFill>
            <a:schemeClr val="accent5"/>
          </a:solidFill>
          <a:ln w="9525" cap="flat" cmpd="sng" algn="ctr">
            <a:solidFill>
              <a:schemeClr val="tx1"/>
            </a:solidFill>
            <a:prstDash val="solid"/>
            <a:miter lim="800000"/>
            <a:headEnd type="none" w="med" len="med"/>
            <a:tailEnd type="none" w="med" len="med"/>
          </a:ln>
          <a:effectLst/>
        </p:spPr>
        <p:txBody>
          <a:bodyPr anchor="ctr"/>
          <a:lstStyle/>
          <a:p>
            <a:pPr algn="ctr">
              <a:defRPr/>
            </a:pPr>
            <a:r>
              <a:rPr lang="fr-FR" sz="1600" b="1" dirty="0">
                <a:latin typeface="Tahoma" pitchFamily="34" charset="0"/>
                <a:ea typeface="Tahoma" pitchFamily="34" charset="0"/>
              </a:rPr>
              <a:t>10 entretiens d’un durée d ’1h en moyenne  par téléphone et ou en face-à-face selon la localisation des individus interrogés</a:t>
            </a:r>
          </a:p>
        </p:txBody>
      </p:sp>
      <p:sp>
        <p:nvSpPr>
          <p:cNvPr id="6" name="Rectangle à coins arrondis 5"/>
          <p:cNvSpPr/>
          <p:nvPr/>
        </p:nvSpPr>
        <p:spPr bwMode="auto">
          <a:xfrm>
            <a:off x="274638" y="2963863"/>
            <a:ext cx="3027362" cy="968375"/>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p:spPr>
        <p:txBody>
          <a:bodyPr anchor="ctr"/>
          <a:lstStyle/>
          <a:p>
            <a:pPr algn="ctr">
              <a:defRPr/>
            </a:pPr>
            <a:r>
              <a:rPr lang="fr-FR" sz="1600" b="1" dirty="0">
                <a:latin typeface="Tahoma" pitchFamily="34" charset="0"/>
                <a:ea typeface="Tahoma" pitchFamily="34" charset="0"/>
              </a:rPr>
              <a:t>3 responsables de syndicat de pharmaciens</a:t>
            </a:r>
          </a:p>
        </p:txBody>
      </p:sp>
      <p:sp>
        <p:nvSpPr>
          <p:cNvPr id="7" name="Rectangle à coins arrondis 6"/>
          <p:cNvSpPr/>
          <p:nvPr/>
        </p:nvSpPr>
        <p:spPr bwMode="auto">
          <a:xfrm>
            <a:off x="3471863" y="2965450"/>
            <a:ext cx="3027362" cy="968375"/>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p:spPr>
        <p:txBody>
          <a:bodyPr anchor="ctr"/>
          <a:lstStyle/>
          <a:p>
            <a:pPr algn="ctr">
              <a:defRPr/>
            </a:pPr>
            <a:r>
              <a:rPr lang="fr-FR" sz="1600" b="1" dirty="0">
                <a:latin typeface="Tahoma" pitchFamily="34" charset="0"/>
                <a:ea typeface="Tahoma" pitchFamily="34" charset="0"/>
              </a:rPr>
              <a:t>3 responsables de syndicat d’infirmiers</a:t>
            </a:r>
          </a:p>
        </p:txBody>
      </p:sp>
      <p:sp>
        <p:nvSpPr>
          <p:cNvPr id="8" name="Rectangle à coins arrondis 7"/>
          <p:cNvSpPr/>
          <p:nvPr/>
        </p:nvSpPr>
        <p:spPr bwMode="auto">
          <a:xfrm>
            <a:off x="6673850" y="2981325"/>
            <a:ext cx="3027363" cy="968375"/>
          </a:xfrm>
          <a:prstGeom prst="roundRect">
            <a:avLst/>
          </a:prstGeom>
          <a:solidFill>
            <a:schemeClr val="bg1">
              <a:lumMod val="85000"/>
            </a:schemeClr>
          </a:solidFill>
          <a:ln w="9525" cap="flat" cmpd="sng" algn="ctr">
            <a:solidFill>
              <a:schemeClr val="tx1"/>
            </a:solidFill>
            <a:prstDash val="solid"/>
            <a:miter lim="800000"/>
            <a:headEnd type="none" w="med" len="med"/>
            <a:tailEnd type="none" w="med" len="med"/>
          </a:ln>
          <a:effectLst/>
        </p:spPr>
        <p:txBody>
          <a:bodyPr anchor="ctr"/>
          <a:lstStyle/>
          <a:p>
            <a:pPr algn="ctr">
              <a:defRPr/>
            </a:pPr>
            <a:r>
              <a:rPr lang="fr-FR" sz="1600" b="1" dirty="0">
                <a:latin typeface="Tahoma" pitchFamily="34" charset="0"/>
                <a:ea typeface="Tahoma" pitchFamily="34" charset="0"/>
              </a:rPr>
              <a:t>4 responsables de syndicat de médecins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2387600" y="1698625"/>
            <a:ext cx="5319713" cy="1744663"/>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 revers :</a:t>
            </a:r>
          </a:p>
          <a:p>
            <a:pPr algn="ctr" fontAlgn="auto">
              <a:spcBef>
                <a:spcPts val="0"/>
              </a:spcBef>
              <a:spcAft>
                <a:spcPts val="0"/>
              </a:spcAft>
              <a:defRPr/>
            </a:pPr>
            <a:r>
              <a:rPr lang="fr-FR" sz="1800" b="1" kern="0" dirty="0">
                <a:solidFill>
                  <a:srgbClr val="000000"/>
                </a:solidFill>
                <a:latin typeface="Tahoma" pitchFamily="34" charset="0"/>
              </a:rPr>
              <a:t>Une rupture fondamentale de la confiance envers l’industrie pharmaceutique et une volonté prononcée chez certains de mise à distance </a:t>
            </a:r>
          </a:p>
        </p:txBody>
      </p:sp>
      <p:sp>
        <p:nvSpPr>
          <p:cNvPr id="50179" name="Rectangle à coins arrondis 1"/>
          <p:cNvSpPr>
            <a:spLocks noChangeArrowheads="1"/>
          </p:cNvSpPr>
          <p:nvPr/>
        </p:nvSpPr>
        <p:spPr bwMode="auto">
          <a:xfrm>
            <a:off x="4940300" y="4002088"/>
            <a:ext cx="4394200" cy="1354137"/>
          </a:xfrm>
          <a:prstGeom prst="wedgeRoundRectCallout">
            <a:avLst>
              <a:gd name="adj1" fmla="val -26472"/>
              <a:gd name="adj2" fmla="val -7832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«C’est </a:t>
            </a:r>
            <a:r>
              <a:rPr lang="fr-FR" sz="1100" b="1" i="1">
                <a:solidFill>
                  <a:srgbClr val="640064"/>
                </a:solidFill>
                <a:latin typeface="Tahoma" pitchFamily="34" charset="0"/>
              </a:rPr>
              <a:t>plutôt de la suspicion</a:t>
            </a:r>
            <a:r>
              <a:rPr lang="fr-FR" sz="1100" i="1">
                <a:solidFill>
                  <a:srgbClr val="640064"/>
                </a:solidFill>
                <a:latin typeface="Tahoma" pitchFamily="34" charset="0"/>
              </a:rPr>
              <a:t>, tant qu’on n’a pas les choses bien claires, bien définies et transparentes sous nos yeux, c’est de la suspicion, est-ce qu’il y a du copinage, des cadeaux pour certaines personnes prescriptrices, est-ce qu’il y a des intérêts pour certains de prescrire ceci plutôt que cela, </a:t>
            </a:r>
            <a:r>
              <a:rPr lang="fr-FR" sz="1100" b="1" i="1">
                <a:solidFill>
                  <a:srgbClr val="640064"/>
                </a:solidFill>
                <a:latin typeface="Tahoma" pitchFamily="34" charset="0"/>
              </a:rPr>
              <a:t>cette industrie pharmaceutique est-ce qu’elle est fiable »</a:t>
            </a:r>
          </a:p>
          <a:p>
            <a:r>
              <a:rPr lang="fr-FR" sz="1100" b="1">
                <a:latin typeface="Tahoma" pitchFamily="34" charset="0"/>
              </a:rPr>
              <a:t>Syndicats infirmiers</a:t>
            </a:r>
          </a:p>
        </p:txBody>
      </p:sp>
      <p:sp>
        <p:nvSpPr>
          <p:cNvPr id="50180" name="Rectangle à coins arrondis 4"/>
          <p:cNvSpPr>
            <a:spLocks noChangeArrowheads="1"/>
          </p:cNvSpPr>
          <p:nvPr/>
        </p:nvSpPr>
        <p:spPr bwMode="auto">
          <a:xfrm>
            <a:off x="214313" y="3894138"/>
            <a:ext cx="4156075" cy="1533525"/>
          </a:xfrm>
          <a:prstGeom prst="wedgeRoundRectCallout">
            <a:avLst>
              <a:gd name="adj1" fmla="val 8019"/>
              <a:gd name="adj2" fmla="val -6938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on ne construit rien avec l’industrie pharmaceutique, on </a:t>
            </a:r>
            <a:r>
              <a:rPr lang="fr-FR" sz="1100" b="1" i="1">
                <a:solidFill>
                  <a:srgbClr val="640064"/>
                </a:solidFill>
                <a:latin typeface="Tahoma" pitchFamily="34" charset="0"/>
              </a:rPr>
              <a:t>a des relations courtoises, point, aucune raison d’avoir des relations particulières avec l’industrie pharmaceutique,</a:t>
            </a:r>
            <a:r>
              <a:rPr lang="fr-FR" sz="1100" i="1">
                <a:solidFill>
                  <a:srgbClr val="640064"/>
                </a:solidFill>
                <a:latin typeface="Tahoma" pitchFamily="34" charset="0"/>
              </a:rPr>
              <a:t> c’est pas notre rôle, c’est pas nous qui faisons de la recherche, on </a:t>
            </a:r>
            <a:r>
              <a:rPr lang="fr-FR" sz="1100" b="1" i="1">
                <a:solidFill>
                  <a:srgbClr val="640064"/>
                </a:solidFill>
                <a:latin typeface="Tahoma" pitchFamily="34" charset="0"/>
              </a:rPr>
              <a:t>serait plus enclins à se rapprocher des labos de génériques</a:t>
            </a:r>
            <a:r>
              <a:rPr lang="fr-FR" sz="1100" i="1">
                <a:solidFill>
                  <a:srgbClr val="640064"/>
                </a:solidFill>
                <a:latin typeface="Tahoma" pitchFamily="34" charset="0"/>
              </a:rPr>
              <a:t>, parce qu’eux aident à faire des économies de santé » </a:t>
            </a:r>
          </a:p>
          <a:p>
            <a:r>
              <a:rPr lang="fr-FR" sz="1100" b="1">
                <a:latin typeface="Tahoma" pitchFamily="34" charset="0"/>
              </a:rPr>
              <a:t>Syndicats Médecins généralistes</a:t>
            </a:r>
          </a:p>
        </p:txBody>
      </p:sp>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prémisses d’une incidence majeure envers les professionnels de santé: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7"/>
          <p:cNvGraphicFramePr>
            <a:graphicFrameLocks noGrp="1"/>
          </p:cNvGraphicFramePr>
          <p:nvPr/>
        </p:nvGraphicFramePr>
        <p:xfrm>
          <a:off x="841375" y="3302000"/>
          <a:ext cx="9064625" cy="2068513"/>
        </p:xfrm>
        <a:graphic>
          <a:graphicData uri="http://schemas.openxmlformats.org/drawingml/2006/table">
            <a:tbl>
              <a:tblPr/>
              <a:tblGrid>
                <a:gridCol w="9064625"/>
              </a:tblGrid>
              <a:tr h="1310823">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chemeClr val="bg1"/>
                          </a:solidFill>
                          <a:effectLst/>
                          <a:latin typeface="Tahoma" pitchFamily="34" charset="0"/>
                          <a:ea typeface="Tahoma" pitchFamily="34" charset="0"/>
                          <a:cs typeface="Tahoma" pitchFamily="34" charset="0"/>
                        </a:rPr>
                        <a:t>L’industrie pharmaceutique et les professionnels de santé</a:t>
                      </a:r>
                      <a:endParaRPr kumimoji="0" lang="fr-FR" sz="2800" b="1" i="0" u="none" strike="noStrike" cap="none" normalizeH="0" baseline="0" noProof="1" smtClean="0">
                        <a:ln>
                          <a:noFill/>
                        </a:ln>
                        <a:solidFill>
                          <a:schemeClr val="bg1"/>
                        </a:solidFill>
                        <a:effectLst/>
                        <a:latin typeface="Tahoma" pitchFamily="34" charset="0"/>
                        <a:ea typeface="Tahoma" pitchFamily="34" charset="0"/>
                        <a:cs typeface="Tahoma" pitchFamily="34" charset="0"/>
                      </a:endParaRPr>
                    </a:p>
                  </a:txBody>
                  <a:tcPr marT="45662" marB="45662" anchor="ctr" horzOverflow="overflow">
                    <a:lnL>
                      <a:noFill/>
                    </a:lnL>
                    <a:lnR>
                      <a:noFill/>
                    </a:lnR>
                    <a:lnT>
                      <a:noFill/>
                    </a:lnT>
                    <a:lnB>
                      <a:noFill/>
                    </a:lnB>
                    <a:lnTlToBr>
                      <a:noFill/>
                    </a:lnTlToBr>
                    <a:lnBlToTr>
                      <a:noFill/>
                    </a:lnBlToTr>
                    <a:solidFill>
                      <a:schemeClr val="tx1"/>
                    </a:solidFill>
                  </a:tcPr>
                </a:tc>
              </a:tr>
              <a:tr h="757690">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noProof="1" smtClean="0">
                          <a:ln>
                            <a:noFill/>
                          </a:ln>
                          <a:solidFill>
                            <a:schemeClr val="tx1"/>
                          </a:solidFill>
                          <a:effectLst/>
                          <a:latin typeface="Tahoma" pitchFamily="34" charset="0"/>
                          <a:ea typeface="Tahoma" pitchFamily="34" charset="0"/>
                          <a:cs typeface="Tahoma" pitchFamily="34" charset="0"/>
                        </a:rPr>
                        <a:t>Incidences des représentations par profession et les attentes associés pour chacune</a:t>
                      </a:r>
                    </a:p>
                  </a:txBody>
                  <a:tcPr marT="45662" marB="45662" anchor="ctr" horzOverflow="overflow">
                    <a:lnL>
                      <a:noFill/>
                    </a:lnL>
                    <a:lnR>
                      <a:noFill/>
                    </a:lnR>
                    <a:lnT>
                      <a:noFill/>
                    </a:lnT>
                    <a:lnB>
                      <a:noFill/>
                    </a:lnB>
                    <a:lnTlToBr>
                      <a:noFill/>
                    </a:lnTlToBr>
                    <a:lnBlToTr>
                      <a:noFill/>
                    </a:lnBlToTr>
                    <a:solidFill>
                      <a:schemeClr val="accent3">
                        <a:lumMod val="65000"/>
                        <a:alpha val="50196"/>
                      </a:schemeClr>
                    </a:solidFill>
                  </a:tcPr>
                </a:tc>
              </a:tr>
            </a:tbl>
          </a:graphicData>
        </a:graphic>
      </p:graphicFrame>
      <p:sp>
        <p:nvSpPr>
          <p:cNvPr id="51205" name="Text Box 3"/>
          <p:cNvSpPr txBox="1">
            <a:spLocks noChangeArrowheads="1"/>
          </p:cNvSpPr>
          <p:nvPr/>
        </p:nvSpPr>
        <p:spPr bwMode="auto">
          <a:xfrm>
            <a:off x="4410075" y="1541463"/>
            <a:ext cx="630238" cy="1108075"/>
          </a:xfrm>
          <a:prstGeom prst="rect">
            <a:avLst/>
          </a:prstGeom>
          <a:noFill/>
          <a:ln w="9525">
            <a:noFill/>
            <a:miter lim="800000"/>
            <a:headEnd/>
            <a:tailEnd/>
          </a:ln>
        </p:spPr>
        <p:txBody>
          <a:bodyPr wrap="none">
            <a:spAutoFit/>
          </a:bodyPr>
          <a:lstStyle/>
          <a:p>
            <a:pPr eaLnBrk="0" hangingPunct="0"/>
            <a:r>
              <a:rPr lang="fr-FR" sz="6600" b="1">
                <a:solidFill>
                  <a:srgbClr val="000000"/>
                </a:solidFill>
                <a:latin typeface="Tahoma" pitchFamily="34" charset="0"/>
              </a:rPr>
              <a:t>c</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 et les professionnels de santé</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Image globale de la relation par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8" name="Rectangle 8"/>
          <p:cNvSpPr>
            <a:spLocks/>
          </p:cNvSpPr>
          <p:nvPr/>
        </p:nvSpPr>
        <p:spPr bwMode="auto">
          <a:xfrm>
            <a:off x="7326313" y="2179638"/>
            <a:ext cx="2416175" cy="11731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Syndicats infirmiers </a:t>
            </a:r>
            <a:endParaRPr lang="fr-FR" sz="1800" b="1" i="1" u="sng" kern="0" dirty="0">
              <a:solidFill>
                <a:srgbClr val="000000"/>
              </a:solidFill>
              <a:latin typeface="Tahoma" pitchFamily="34" charset="0"/>
            </a:endParaRPr>
          </a:p>
        </p:txBody>
      </p:sp>
      <p:sp>
        <p:nvSpPr>
          <p:cNvPr id="9" name="Rectangle 8"/>
          <p:cNvSpPr>
            <a:spLocks/>
          </p:cNvSpPr>
          <p:nvPr/>
        </p:nvSpPr>
        <p:spPr bwMode="auto">
          <a:xfrm>
            <a:off x="4886325" y="2179638"/>
            <a:ext cx="2416175" cy="11731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Syndicats pharmaciens </a:t>
            </a:r>
            <a:endParaRPr lang="fr-FR" sz="1800" b="1" i="1" u="sng" kern="0" dirty="0">
              <a:solidFill>
                <a:srgbClr val="000000"/>
              </a:solidFill>
              <a:latin typeface="Tahoma" pitchFamily="34" charset="0"/>
            </a:endParaRPr>
          </a:p>
        </p:txBody>
      </p:sp>
      <p:sp>
        <p:nvSpPr>
          <p:cNvPr id="10" name="Rectangle 9"/>
          <p:cNvSpPr>
            <a:spLocks/>
          </p:cNvSpPr>
          <p:nvPr/>
        </p:nvSpPr>
        <p:spPr bwMode="auto">
          <a:xfrm>
            <a:off x="3175" y="2179638"/>
            <a:ext cx="2416175" cy="11731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Syndicats médecins</a:t>
            </a:r>
          </a:p>
          <a:p>
            <a:pPr algn="ctr" fontAlgn="auto">
              <a:spcBef>
                <a:spcPts val="0"/>
              </a:spcBef>
              <a:spcAft>
                <a:spcPts val="0"/>
              </a:spcAft>
              <a:defRPr/>
            </a:pPr>
            <a:r>
              <a:rPr lang="fr-FR" sz="1800" b="1" kern="0" dirty="0">
                <a:solidFill>
                  <a:srgbClr val="000000"/>
                </a:solidFill>
                <a:latin typeface="Tahoma" pitchFamily="34" charset="0"/>
              </a:rPr>
              <a:t>généralistes</a:t>
            </a:r>
            <a:endParaRPr lang="fr-FR" sz="1800" b="1" i="1" u="sng" kern="0" dirty="0">
              <a:solidFill>
                <a:srgbClr val="000000"/>
              </a:solidFill>
              <a:latin typeface="Tahoma" pitchFamily="34" charset="0"/>
            </a:endParaRPr>
          </a:p>
        </p:txBody>
      </p:sp>
      <p:sp>
        <p:nvSpPr>
          <p:cNvPr id="52232" name="Flèche vers le bas 10"/>
          <p:cNvSpPr>
            <a:spLocks noChangeArrowheads="1"/>
          </p:cNvSpPr>
          <p:nvPr/>
        </p:nvSpPr>
        <p:spPr bwMode="auto">
          <a:xfrm>
            <a:off x="8193088" y="3394075"/>
            <a:ext cx="682625" cy="246063"/>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p>
            <a:endParaRPr lang="fr-FR">
              <a:solidFill>
                <a:srgbClr val="000000"/>
              </a:solidFill>
            </a:endParaRPr>
          </a:p>
        </p:txBody>
      </p:sp>
      <p:sp>
        <p:nvSpPr>
          <p:cNvPr id="52233" name="Flèche vers le bas 11"/>
          <p:cNvSpPr>
            <a:spLocks noChangeArrowheads="1"/>
          </p:cNvSpPr>
          <p:nvPr/>
        </p:nvSpPr>
        <p:spPr bwMode="auto">
          <a:xfrm>
            <a:off x="5737225" y="3381375"/>
            <a:ext cx="682625" cy="246063"/>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p>
            <a:endParaRPr lang="fr-FR">
              <a:solidFill>
                <a:srgbClr val="000000"/>
              </a:solidFill>
            </a:endParaRPr>
          </a:p>
        </p:txBody>
      </p:sp>
      <p:sp>
        <p:nvSpPr>
          <p:cNvPr id="52234" name="Flèche vers le bas 12"/>
          <p:cNvSpPr>
            <a:spLocks noChangeArrowheads="1"/>
          </p:cNvSpPr>
          <p:nvPr/>
        </p:nvSpPr>
        <p:spPr bwMode="auto">
          <a:xfrm>
            <a:off x="869950" y="3394075"/>
            <a:ext cx="682625" cy="246063"/>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p>
            <a:endParaRPr lang="fr-FR">
              <a:solidFill>
                <a:srgbClr val="000000"/>
              </a:solidFill>
            </a:endParaRPr>
          </a:p>
        </p:txBody>
      </p:sp>
      <p:sp>
        <p:nvSpPr>
          <p:cNvPr id="52235" name="Rectangle 13"/>
          <p:cNvSpPr>
            <a:spLocks noChangeArrowheads="1"/>
          </p:cNvSpPr>
          <p:nvPr/>
        </p:nvSpPr>
        <p:spPr bwMode="auto">
          <a:xfrm>
            <a:off x="7415213" y="3679825"/>
            <a:ext cx="2238375" cy="1147763"/>
          </a:xfrm>
          <a:prstGeom prst="rect">
            <a:avLst/>
          </a:prstGeom>
          <a:solidFill>
            <a:schemeClr val="accent1"/>
          </a:solidFill>
          <a:ln w="9525" algn="ctr">
            <a:solidFill>
              <a:schemeClr val="tx1"/>
            </a:solidFill>
            <a:miter lim="800000"/>
            <a:headEnd/>
            <a:tailEnd/>
          </a:ln>
        </p:spPr>
        <p:txBody>
          <a:bodyPr anchor="ctr"/>
          <a:lstStyle/>
          <a:p>
            <a:pPr algn="ctr"/>
            <a:r>
              <a:rPr lang="fr-FR" sz="1600" b="1">
                <a:solidFill>
                  <a:srgbClr val="000000"/>
                </a:solidFill>
                <a:latin typeface="Tahoma" pitchFamily="34" charset="0"/>
              </a:rPr>
              <a:t>Peu de relations </a:t>
            </a:r>
          </a:p>
        </p:txBody>
      </p:sp>
      <p:sp>
        <p:nvSpPr>
          <p:cNvPr id="52236" name="Rectangle 14"/>
          <p:cNvSpPr>
            <a:spLocks noChangeArrowheads="1"/>
          </p:cNvSpPr>
          <p:nvPr/>
        </p:nvSpPr>
        <p:spPr bwMode="auto">
          <a:xfrm>
            <a:off x="92075" y="3679825"/>
            <a:ext cx="2238375" cy="1147763"/>
          </a:xfrm>
          <a:prstGeom prst="rect">
            <a:avLst/>
          </a:prstGeom>
          <a:solidFill>
            <a:schemeClr val="accent1"/>
          </a:solidFill>
          <a:ln w="9525" algn="ctr">
            <a:solidFill>
              <a:schemeClr val="tx1"/>
            </a:solidFill>
            <a:miter lim="800000"/>
            <a:headEnd/>
            <a:tailEnd/>
          </a:ln>
        </p:spPr>
        <p:txBody>
          <a:bodyPr anchor="ctr"/>
          <a:lstStyle/>
          <a:p>
            <a:pPr algn="ctr"/>
            <a:r>
              <a:rPr lang="fr-FR" sz="1600" b="1">
                <a:solidFill>
                  <a:srgbClr val="000000"/>
                </a:solidFill>
                <a:latin typeface="Tahoma" pitchFamily="34" charset="0"/>
              </a:rPr>
              <a:t>Une relation distante</a:t>
            </a:r>
          </a:p>
        </p:txBody>
      </p:sp>
      <p:sp>
        <p:nvSpPr>
          <p:cNvPr id="52237" name="Rectangle 15"/>
          <p:cNvSpPr>
            <a:spLocks noChangeArrowheads="1"/>
          </p:cNvSpPr>
          <p:nvPr/>
        </p:nvSpPr>
        <p:spPr bwMode="auto">
          <a:xfrm>
            <a:off x="4975225" y="3667125"/>
            <a:ext cx="2238375" cy="1147763"/>
          </a:xfrm>
          <a:prstGeom prst="rect">
            <a:avLst/>
          </a:prstGeom>
          <a:solidFill>
            <a:schemeClr val="accent1"/>
          </a:solidFill>
          <a:ln w="9525" algn="ctr">
            <a:solidFill>
              <a:schemeClr val="tx1"/>
            </a:solidFill>
            <a:miter lim="800000"/>
            <a:headEnd/>
            <a:tailEnd/>
          </a:ln>
        </p:spPr>
        <p:txBody>
          <a:bodyPr anchor="ctr"/>
          <a:lstStyle/>
          <a:p>
            <a:pPr algn="ctr"/>
            <a:r>
              <a:rPr lang="fr-FR" sz="1600" b="1">
                <a:solidFill>
                  <a:srgbClr val="000000"/>
                </a:solidFill>
                <a:latin typeface="Tahoma" pitchFamily="34" charset="0"/>
              </a:rPr>
              <a:t>Une relation marchande</a:t>
            </a:r>
          </a:p>
        </p:txBody>
      </p:sp>
      <p:sp>
        <p:nvSpPr>
          <p:cNvPr id="13" name="Rectangle 12"/>
          <p:cNvSpPr>
            <a:spLocks/>
          </p:cNvSpPr>
          <p:nvPr/>
        </p:nvSpPr>
        <p:spPr bwMode="auto">
          <a:xfrm>
            <a:off x="2444750" y="2179638"/>
            <a:ext cx="2416175" cy="11731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Syndicats médecins</a:t>
            </a:r>
          </a:p>
          <a:p>
            <a:pPr algn="ctr" fontAlgn="auto">
              <a:spcBef>
                <a:spcPts val="0"/>
              </a:spcBef>
              <a:spcAft>
                <a:spcPts val="0"/>
              </a:spcAft>
              <a:defRPr/>
            </a:pPr>
            <a:r>
              <a:rPr lang="fr-FR" sz="1800" b="1" kern="0" dirty="0">
                <a:solidFill>
                  <a:srgbClr val="000000"/>
                </a:solidFill>
                <a:latin typeface="Tahoma" pitchFamily="34" charset="0"/>
              </a:rPr>
              <a:t>spécialistes</a:t>
            </a:r>
            <a:endParaRPr lang="fr-FR" sz="1800" b="1" i="1" u="sng" kern="0" dirty="0">
              <a:solidFill>
                <a:srgbClr val="000000"/>
              </a:solidFill>
              <a:latin typeface="Tahoma" pitchFamily="34" charset="0"/>
            </a:endParaRPr>
          </a:p>
        </p:txBody>
      </p:sp>
      <p:sp>
        <p:nvSpPr>
          <p:cNvPr id="52239" name="Flèche vers le bas 12"/>
          <p:cNvSpPr>
            <a:spLocks noChangeArrowheads="1"/>
          </p:cNvSpPr>
          <p:nvPr/>
        </p:nvSpPr>
        <p:spPr bwMode="auto">
          <a:xfrm>
            <a:off x="3279775" y="3390900"/>
            <a:ext cx="682625" cy="246063"/>
          </a:xfrm>
          <a:prstGeom prst="downArrow">
            <a:avLst>
              <a:gd name="adj1" fmla="val 50000"/>
              <a:gd name="adj2" fmla="val 50000"/>
            </a:avLst>
          </a:prstGeom>
          <a:solidFill>
            <a:schemeClr val="accent1"/>
          </a:solidFill>
          <a:ln w="9525" algn="ctr">
            <a:solidFill>
              <a:schemeClr val="tx1"/>
            </a:solidFill>
            <a:miter lim="800000"/>
            <a:headEnd/>
            <a:tailEnd/>
          </a:ln>
        </p:spPr>
        <p:txBody>
          <a:bodyPr wrap="none"/>
          <a:lstStyle/>
          <a:p>
            <a:endParaRPr lang="fr-FR">
              <a:solidFill>
                <a:srgbClr val="000000"/>
              </a:solidFill>
            </a:endParaRPr>
          </a:p>
        </p:txBody>
      </p:sp>
      <p:sp>
        <p:nvSpPr>
          <p:cNvPr id="52240" name="Rectangle 14"/>
          <p:cNvSpPr>
            <a:spLocks noChangeArrowheads="1"/>
          </p:cNvSpPr>
          <p:nvPr/>
        </p:nvSpPr>
        <p:spPr bwMode="auto">
          <a:xfrm>
            <a:off x="2533650" y="3676650"/>
            <a:ext cx="2238375" cy="1147763"/>
          </a:xfrm>
          <a:prstGeom prst="rect">
            <a:avLst/>
          </a:prstGeom>
          <a:solidFill>
            <a:schemeClr val="accent1"/>
          </a:solidFill>
          <a:ln w="9525" algn="ctr">
            <a:solidFill>
              <a:schemeClr val="tx1"/>
            </a:solidFill>
            <a:miter lim="800000"/>
            <a:headEnd/>
            <a:tailEnd/>
          </a:ln>
        </p:spPr>
        <p:txBody>
          <a:bodyPr anchor="ctr"/>
          <a:lstStyle/>
          <a:p>
            <a:pPr algn="ctr"/>
            <a:r>
              <a:rPr lang="fr-FR" sz="1600" b="1">
                <a:solidFill>
                  <a:srgbClr val="000000"/>
                </a:solidFill>
                <a:latin typeface="Tahoma" pitchFamily="34" charset="0"/>
              </a:rPr>
              <a:t>Une relation d’intérêt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à coins arrondis 1"/>
          <p:cNvSpPr>
            <a:spLocks noChangeArrowheads="1"/>
          </p:cNvSpPr>
          <p:nvPr/>
        </p:nvSpPr>
        <p:spPr bwMode="auto">
          <a:xfrm>
            <a:off x="4665663" y="2428875"/>
            <a:ext cx="4846637" cy="1406525"/>
          </a:xfrm>
          <a:prstGeom prst="wedgeRoundRectCallout">
            <a:avLst>
              <a:gd name="adj1" fmla="val -55176"/>
              <a:gd name="adj2" fmla="val -993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«nous sommes créateurs de la formation médicale continue, prise en charge par la Sécurité Sociale, pour créer une formation médicale continue de qualité, avec des normes scientifiques, un comité scientifique, qui étudie les dossiers, et un </a:t>
            </a:r>
            <a:r>
              <a:rPr lang="fr-FR" sz="1100" b="1" i="1">
                <a:solidFill>
                  <a:srgbClr val="640064"/>
                </a:solidFill>
                <a:latin typeface="Tahoma" pitchFamily="34" charset="0"/>
              </a:rPr>
              <a:t>financement totalement indépendant de l’industrie pharmaceutique, pour une information transparente et indépendante</a:t>
            </a:r>
            <a:r>
              <a:rPr lang="fr-FR" sz="1100" i="1">
                <a:solidFill>
                  <a:srgbClr val="640064"/>
                </a:solidFill>
                <a:latin typeface="Tahoma" pitchFamily="34" charset="0"/>
              </a:rPr>
              <a:t> </a:t>
            </a:r>
            <a:r>
              <a:rPr lang="fr-FR" sz="1100" b="1" i="1">
                <a:solidFill>
                  <a:srgbClr val="640064"/>
                </a:solidFill>
                <a:latin typeface="Tahoma" pitchFamily="34" charset="0"/>
              </a:rPr>
              <a:t>»</a:t>
            </a:r>
          </a:p>
          <a:p>
            <a:r>
              <a:rPr lang="fr-FR" sz="1100" b="1">
                <a:latin typeface="Tahoma" pitchFamily="34" charset="0"/>
              </a:rPr>
              <a:t>Syndicats médecins généralistes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médecins généralistes </a:t>
            </a:r>
            <a:r>
              <a:rPr lang="fr-FR" sz="1800" b="1" kern="0" dirty="0">
                <a:solidFill>
                  <a:srgbClr val="000000"/>
                </a:solidFill>
                <a:latin typeface="Tahoma" pitchFamily="34" charset="0"/>
              </a:rPr>
              <a:t>: une volonté affichée d’indépendance de leur profession vis-vis de l’industrie pharmaceutique </a:t>
            </a:r>
            <a:endParaRPr lang="fr-FR" sz="1800" b="1" i="1" u="sng" kern="0" dirty="0">
              <a:solidFill>
                <a:srgbClr val="000000"/>
              </a:solidFill>
              <a:latin typeface="Tahoma" pitchFamily="34" charset="0"/>
            </a:endParaRPr>
          </a:p>
        </p:txBody>
      </p:sp>
      <p:sp>
        <p:nvSpPr>
          <p:cNvPr id="53255" name="Rectangle à coins arrondis 4"/>
          <p:cNvSpPr>
            <a:spLocks noChangeArrowheads="1"/>
          </p:cNvSpPr>
          <p:nvPr/>
        </p:nvSpPr>
        <p:spPr bwMode="auto">
          <a:xfrm>
            <a:off x="4465638" y="3941763"/>
            <a:ext cx="5094287" cy="2447925"/>
          </a:xfrm>
          <a:prstGeom prst="wedgeRoundRectCallout">
            <a:avLst>
              <a:gd name="adj1" fmla="val 54903"/>
              <a:gd name="adj2" fmla="val -2638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 des contacts avec l’ANSM,  pour parler des problématiques quotidiennes de médicaments, d’AMM, d’indications de remboursement, on est au</a:t>
            </a:r>
            <a:r>
              <a:rPr lang="fr-FR" sz="1100" b="1" i="1">
                <a:solidFill>
                  <a:srgbClr val="640064"/>
                </a:solidFill>
                <a:latin typeface="Tahoma" pitchFamily="34" charset="0"/>
              </a:rPr>
              <a:t>jourd’hui confrontés à un problème de restrictions de prescriptions de médicaments</a:t>
            </a:r>
            <a:r>
              <a:rPr lang="fr-FR" sz="1100" i="1">
                <a:solidFill>
                  <a:srgbClr val="640064"/>
                </a:solidFill>
                <a:latin typeface="Tahoma" pitchFamily="34" charset="0"/>
              </a:rPr>
              <a:t>, certains sont à usage réservé, et ne peuvent être prescrits que par certaines spécialités, et ça on essaye d’ouvrir . on a aussi </a:t>
            </a:r>
            <a:r>
              <a:rPr lang="fr-FR" sz="1100" b="1" i="1">
                <a:solidFill>
                  <a:srgbClr val="640064"/>
                </a:solidFill>
                <a:latin typeface="Tahoma" pitchFamily="34" charset="0"/>
              </a:rPr>
              <a:t>des restrictions sur les produits anti-Alzheimer, sur lesquels on a voulu faire pression</a:t>
            </a:r>
            <a:r>
              <a:rPr lang="fr-FR" sz="1100" i="1">
                <a:solidFill>
                  <a:srgbClr val="640064"/>
                </a:solidFill>
                <a:latin typeface="Tahoma" pitchFamily="34" charset="0"/>
              </a:rPr>
              <a:t>, ça représente 200 millions d’euros par an en coût, leur efficacité est proche de zéro, et leurs effets secondaires loin d’être négligeables, et ils sont à prescription limitée aux seuls neurologues, là </a:t>
            </a:r>
            <a:r>
              <a:rPr lang="fr-FR" sz="1100" b="1" i="1">
                <a:solidFill>
                  <a:srgbClr val="640064"/>
                </a:solidFill>
                <a:latin typeface="Tahoma" pitchFamily="34" charset="0"/>
              </a:rPr>
              <a:t>on ne demande pas le droit de les prescrire, mais on a défendu la notion que plutôt que dépenser autant pour des produits contestables, utilisons-les pour aider à la prise en charge des patients</a:t>
            </a:r>
            <a:r>
              <a:rPr lang="fr-FR" sz="1100" i="1">
                <a:solidFill>
                  <a:srgbClr val="640064"/>
                </a:solidFill>
                <a:latin typeface="Tahoma" pitchFamily="34" charset="0"/>
              </a:rPr>
              <a:t> Alzheimer</a:t>
            </a:r>
            <a:r>
              <a:rPr lang="fr-FR" sz="1100" b="1" i="1">
                <a:solidFill>
                  <a:srgbClr val="640064"/>
                </a:solidFill>
                <a:latin typeface="Tahoma" pitchFamily="34" charset="0"/>
              </a:rPr>
              <a:t>»</a:t>
            </a:r>
          </a:p>
          <a:p>
            <a:r>
              <a:rPr lang="fr-FR" sz="1100" b="1">
                <a:latin typeface="Tahoma" pitchFamily="34" charset="0"/>
              </a:rPr>
              <a:t>Syndicats médecins géneralistes</a:t>
            </a:r>
          </a:p>
        </p:txBody>
      </p:sp>
      <p:sp>
        <p:nvSpPr>
          <p:cNvPr id="6" name="Rectangle 8"/>
          <p:cNvSpPr>
            <a:spLocks/>
          </p:cNvSpPr>
          <p:nvPr/>
        </p:nvSpPr>
        <p:spPr bwMode="auto">
          <a:xfrm>
            <a:off x="250825" y="2741613"/>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Saluent  l’indépendance existante  de la formation continue</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250825" y="3822700"/>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Refusent des liens étroits avec l’industrie </a:t>
            </a:r>
            <a:endParaRPr lang="fr-FR" sz="1800" b="1" i="1" u="sng" kern="0" dirty="0">
              <a:solidFill>
                <a:srgbClr val="000000"/>
              </a:solidFill>
              <a:latin typeface="Tahoma" pitchFamily="34" charset="0"/>
            </a:endParaRPr>
          </a:p>
        </p:txBody>
      </p:sp>
      <p:sp>
        <p:nvSpPr>
          <p:cNvPr id="9" name="Rectangle 8"/>
          <p:cNvSpPr>
            <a:spLocks/>
          </p:cNvSpPr>
          <p:nvPr/>
        </p:nvSpPr>
        <p:spPr bwMode="auto">
          <a:xfrm>
            <a:off x="247650" y="5045075"/>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adoptent une posture de mise en garde pour l’intérêt général public  </a:t>
            </a:r>
            <a:endParaRPr lang="fr-FR" sz="18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54277" name="Rectangle à coins arrondis 4"/>
          <p:cNvSpPr>
            <a:spLocks noChangeArrowheads="1"/>
          </p:cNvSpPr>
          <p:nvPr/>
        </p:nvSpPr>
        <p:spPr bwMode="auto">
          <a:xfrm>
            <a:off x="4559300" y="2398713"/>
            <a:ext cx="4595813" cy="1425575"/>
          </a:xfrm>
          <a:prstGeom prst="wedgeRoundRectCallout">
            <a:avLst>
              <a:gd name="adj1" fmla="val 56713"/>
              <a:gd name="adj2" fmla="val -41167"/>
              <a:gd name="adj3" fmla="val 16667"/>
            </a:avLst>
          </a:prstGeom>
          <a:solidFill>
            <a:schemeClr val="accent1"/>
          </a:solidFill>
          <a:ln w="9525" algn="ctr">
            <a:solidFill>
              <a:schemeClr val="tx1"/>
            </a:solidFill>
            <a:miter lim="800000"/>
            <a:headEnd/>
            <a:tailEnd/>
          </a:ln>
        </p:spPr>
        <p:txBody>
          <a:bodyPr anchor="ctr"/>
          <a:lstStyle/>
          <a:p>
            <a:r>
              <a:rPr lang="fr-FR" sz="1200" i="1">
                <a:solidFill>
                  <a:srgbClr val="640064"/>
                </a:solidFill>
                <a:latin typeface="Tahoma" pitchFamily="34" charset="0"/>
              </a:rPr>
              <a:t>«</a:t>
            </a:r>
            <a:r>
              <a:rPr lang="fr-FR" sz="1200" b="1" i="1">
                <a:solidFill>
                  <a:srgbClr val="640064"/>
                </a:solidFill>
                <a:latin typeface="Tahoma" pitchFamily="34" charset="0"/>
              </a:rPr>
              <a:t>De prime abord, une réaction plutôt épidermique, propre aux jeunes médecins généraliste</a:t>
            </a:r>
            <a:r>
              <a:rPr lang="fr-FR" sz="1200" i="1">
                <a:solidFill>
                  <a:srgbClr val="640064"/>
                </a:solidFill>
                <a:latin typeface="Tahoma" pitchFamily="34" charset="0"/>
              </a:rPr>
              <a:t>s en particulier, </a:t>
            </a:r>
            <a:r>
              <a:rPr lang="fr-FR" sz="1200" b="1" i="1">
                <a:solidFill>
                  <a:srgbClr val="640064"/>
                </a:solidFill>
                <a:latin typeface="Tahoma" pitchFamily="34" charset="0"/>
              </a:rPr>
              <a:t>parce que les congrès de spécialistes sont souvent financés et organisés par l’industrie pharmaceutique, </a:t>
            </a:r>
            <a:r>
              <a:rPr lang="fr-FR" sz="1200" i="1">
                <a:solidFill>
                  <a:srgbClr val="640064"/>
                </a:solidFill>
                <a:latin typeface="Tahoma" pitchFamily="34" charset="0"/>
              </a:rPr>
              <a:t>quand ils partent en congrès en Floride ou dans les îles, les congrès de médecine générale c’est jamais dans les îles</a:t>
            </a:r>
            <a:r>
              <a:rPr lang="fr-FR" sz="1200" b="1" i="1">
                <a:solidFill>
                  <a:srgbClr val="640064"/>
                </a:solidFill>
                <a:latin typeface="Tahoma" pitchFamily="34" charset="0"/>
              </a:rPr>
              <a:t>»  </a:t>
            </a:r>
            <a:r>
              <a:rPr lang="fr-FR" sz="1200" b="1">
                <a:latin typeface="Tahoma" pitchFamily="34" charset="0"/>
              </a:rPr>
              <a:t>Syndicats Médecins généralistes</a:t>
            </a:r>
          </a:p>
        </p:txBody>
      </p:sp>
      <p:sp>
        <p:nvSpPr>
          <p:cNvPr id="8" name="Rectangle 8"/>
          <p:cNvSpPr>
            <a:spLocks/>
          </p:cNvSpPr>
          <p:nvPr/>
        </p:nvSpPr>
        <p:spPr bwMode="auto">
          <a:xfrm>
            <a:off x="1662113" y="1282700"/>
            <a:ext cx="6540500" cy="812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Les médecins généralistes critiquent l’ensemble du système aujourd’hui en place et principalement les réseaux d’influence </a:t>
            </a:r>
            <a:endParaRPr lang="fr-FR" sz="1800" b="1" i="1" u="sng" kern="0" dirty="0">
              <a:solidFill>
                <a:srgbClr val="000000"/>
              </a:solidFill>
              <a:latin typeface="Tahoma" pitchFamily="34" charset="0"/>
            </a:endParaRPr>
          </a:p>
        </p:txBody>
      </p:sp>
      <p:sp>
        <p:nvSpPr>
          <p:cNvPr id="9" name="Rectangle 8"/>
          <p:cNvSpPr>
            <a:spLocks/>
          </p:cNvSpPr>
          <p:nvPr/>
        </p:nvSpPr>
        <p:spPr bwMode="auto">
          <a:xfrm>
            <a:off x="628650" y="2470150"/>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Dénoncent les liens de leurs confrères spécialistes</a:t>
            </a:r>
            <a:endParaRPr lang="fr-FR" sz="1800" b="1" i="1" u="sng" kern="0" dirty="0">
              <a:solidFill>
                <a:srgbClr val="000000"/>
              </a:solidFill>
              <a:latin typeface="Tahoma" pitchFamily="34" charset="0"/>
            </a:endParaRPr>
          </a:p>
        </p:txBody>
      </p:sp>
      <p:sp>
        <p:nvSpPr>
          <p:cNvPr id="10" name="Rectangle 9"/>
          <p:cNvSpPr>
            <a:spLocks/>
          </p:cNvSpPr>
          <p:nvPr/>
        </p:nvSpPr>
        <p:spPr bwMode="auto">
          <a:xfrm>
            <a:off x="566738" y="350043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Voient l’industrie pharmaceutique comme omniprésente </a:t>
            </a:r>
            <a:r>
              <a:rPr lang="fr-FR" b="1" kern="0" dirty="0">
                <a:solidFill>
                  <a:srgbClr val="000000"/>
                </a:solidFill>
                <a:latin typeface="Tahoma" pitchFamily="34" charset="0"/>
              </a:rPr>
              <a:t>(dès l’internat)</a:t>
            </a:r>
            <a:endParaRPr lang="fr-FR" sz="1800" b="1" i="1" u="sng" kern="0" dirty="0">
              <a:solidFill>
                <a:srgbClr val="000000"/>
              </a:solidFill>
              <a:latin typeface="Tahoma" pitchFamily="34" charset="0"/>
            </a:endParaRPr>
          </a:p>
        </p:txBody>
      </p:sp>
      <p:sp>
        <p:nvSpPr>
          <p:cNvPr id="12" name="Rectangle à coins arrondis 11"/>
          <p:cNvSpPr>
            <a:spLocks noChangeArrowheads="1"/>
          </p:cNvSpPr>
          <p:nvPr/>
        </p:nvSpPr>
        <p:spPr bwMode="auto">
          <a:xfrm>
            <a:off x="4518025" y="5243513"/>
            <a:ext cx="4779963" cy="1038225"/>
          </a:xfrm>
          <a:prstGeom prst="wedgeRoundRectCallout">
            <a:avLst>
              <a:gd name="adj1" fmla="val 54978"/>
              <a:gd name="adj2" fmla="val -31043"/>
              <a:gd name="adj3" fmla="val 16667"/>
            </a:avLst>
          </a:prstGeom>
          <a:solidFill>
            <a:schemeClr val="accent1"/>
          </a:solidFill>
          <a:ln w="9525" algn="ctr">
            <a:solidFill>
              <a:schemeClr val="tx1"/>
            </a:solidFill>
            <a:miter lim="800000"/>
            <a:headEnd/>
            <a:tailEnd/>
          </a:ln>
        </p:spPr>
        <p:txBody>
          <a:bodyPr anchor="ctr"/>
          <a:lstStyle/>
          <a:p>
            <a:pPr>
              <a:defRPr/>
            </a:pPr>
            <a:r>
              <a:rPr lang="fr-FR" sz="1100" i="1" dirty="0">
                <a:solidFill>
                  <a:srgbClr val="640064"/>
                </a:solidFill>
                <a:latin typeface="+mn-lt"/>
              </a:rPr>
              <a:t>«les médecins reçoivent un tas de journaux médicaux gratuitement, des mensuels, des hebdomadaires, y a bien quelqu’un qui les paye, et c’est l’industrie pharmaceutique qui finance ça par la pub, </a:t>
            </a:r>
            <a:r>
              <a:rPr lang="fr-FR" sz="1100" b="1" i="1" dirty="0">
                <a:solidFill>
                  <a:srgbClr val="640064"/>
                </a:solidFill>
                <a:latin typeface="+mn-lt"/>
              </a:rPr>
              <a:t>on peut se poser des questions sur l’objectivité des informations,»</a:t>
            </a:r>
          </a:p>
          <a:p>
            <a:pPr>
              <a:defRPr/>
            </a:pPr>
            <a:r>
              <a:rPr lang="fr-FR" sz="1100" b="1" dirty="0">
                <a:latin typeface="+mn-lt"/>
              </a:rPr>
              <a:t>Syndicats médecins généralistes</a:t>
            </a:r>
          </a:p>
        </p:txBody>
      </p:sp>
      <p:sp>
        <p:nvSpPr>
          <p:cNvPr id="14" name="Rectangle 13"/>
          <p:cNvSpPr>
            <a:spLocks/>
          </p:cNvSpPr>
          <p:nvPr/>
        </p:nvSpPr>
        <p:spPr bwMode="auto">
          <a:xfrm>
            <a:off x="588963" y="4591050"/>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Considèrent que les enjeux financiers orientent les décisions </a:t>
            </a:r>
            <a:endParaRPr lang="fr-FR" sz="1800" b="1" i="1" u="sng" kern="0" dirty="0">
              <a:solidFill>
                <a:srgbClr val="000000"/>
              </a:solidFill>
              <a:latin typeface="Tahoma" pitchFamily="34" charset="0"/>
            </a:endParaRPr>
          </a:p>
        </p:txBody>
      </p:sp>
      <p:sp>
        <p:nvSpPr>
          <p:cNvPr id="15" name="Rectangle à coins arrondis 14"/>
          <p:cNvSpPr>
            <a:spLocks noChangeArrowheads="1"/>
          </p:cNvSpPr>
          <p:nvPr/>
        </p:nvSpPr>
        <p:spPr bwMode="auto">
          <a:xfrm>
            <a:off x="4476750" y="3940175"/>
            <a:ext cx="4730750" cy="1243013"/>
          </a:xfrm>
          <a:prstGeom prst="wedgeRoundRectCallout">
            <a:avLst>
              <a:gd name="adj1" fmla="val 56142"/>
              <a:gd name="adj2" fmla="val -18817"/>
              <a:gd name="adj3" fmla="val 16667"/>
            </a:avLst>
          </a:prstGeom>
          <a:solidFill>
            <a:schemeClr val="accent1"/>
          </a:solidFill>
          <a:ln w="9525" algn="ctr">
            <a:solidFill>
              <a:schemeClr val="tx1"/>
            </a:solidFill>
            <a:miter lim="800000"/>
            <a:headEnd/>
            <a:tailEnd/>
          </a:ln>
        </p:spPr>
        <p:txBody>
          <a:bodyPr anchor="ctr"/>
          <a:lstStyle/>
          <a:p>
            <a:pPr>
              <a:defRPr/>
            </a:pPr>
            <a:r>
              <a:rPr lang="fr-FR" sz="1100" i="1" dirty="0">
                <a:solidFill>
                  <a:srgbClr val="640064"/>
                </a:solidFill>
                <a:latin typeface="+mn-lt"/>
              </a:rPr>
              <a:t>«</a:t>
            </a:r>
            <a:r>
              <a:rPr lang="fr-FR" sz="1100" b="1" i="1" dirty="0">
                <a:solidFill>
                  <a:srgbClr val="640064"/>
                </a:solidFill>
                <a:latin typeface="+mn-lt"/>
              </a:rPr>
              <a:t>quand on embête un labo, il dit qu’il va licencier 1000 personnes</a:t>
            </a:r>
            <a:r>
              <a:rPr lang="fr-FR" sz="1100" i="1" dirty="0">
                <a:solidFill>
                  <a:srgbClr val="640064"/>
                </a:solidFill>
                <a:latin typeface="+mn-lt"/>
              </a:rPr>
              <a:t>, quand on voit un produit qui sort à 10 fois le tarif existant en ASMR 5, on se dit il y a une incohérence, et si on lui accorde ce tarif, c’est qu’il y a des arguments, ce n’est pas scientifique, parce </a:t>
            </a:r>
            <a:r>
              <a:rPr lang="fr-FR" sz="1100" b="1" i="1" dirty="0">
                <a:solidFill>
                  <a:srgbClr val="640064"/>
                </a:solidFill>
                <a:latin typeface="+mn-lt"/>
              </a:rPr>
              <a:t>que les dossiers sont misérables sur le plan scientifique, donc les arguments sont ailleurs, et ailleurs il n’y a que l’intérêt financier</a:t>
            </a:r>
            <a:r>
              <a:rPr lang="fr-FR" sz="1100" i="1" dirty="0">
                <a:solidFill>
                  <a:srgbClr val="640064"/>
                </a:solidFill>
                <a:latin typeface="+mn-lt"/>
              </a:rPr>
              <a:t>»  </a:t>
            </a:r>
            <a:r>
              <a:rPr lang="fr-FR" sz="1100" b="1" dirty="0">
                <a:latin typeface="+mn-lt"/>
              </a:rPr>
              <a:t>Syndicats médecins généralistes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7" name="Rectangle 8"/>
          <p:cNvSpPr>
            <a:spLocks/>
          </p:cNvSpPr>
          <p:nvPr/>
        </p:nvSpPr>
        <p:spPr bwMode="auto">
          <a:xfrm>
            <a:off x="1662113" y="1282700"/>
            <a:ext cx="6540500" cy="812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Ils sont donc dans une posture actuelle de méfiance exacerbée  </a:t>
            </a:r>
            <a:endParaRPr lang="fr-FR" sz="1800" b="1" i="1" u="sng" kern="0" dirty="0">
              <a:solidFill>
                <a:srgbClr val="000000"/>
              </a:solidFill>
              <a:latin typeface="Tahoma" pitchFamily="34" charset="0"/>
            </a:endParaRPr>
          </a:p>
        </p:txBody>
      </p:sp>
      <p:sp>
        <p:nvSpPr>
          <p:cNvPr id="55302" name="Rectangle à coins arrondis 4"/>
          <p:cNvSpPr>
            <a:spLocks noChangeArrowheads="1"/>
          </p:cNvSpPr>
          <p:nvPr/>
        </p:nvSpPr>
        <p:spPr bwMode="auto">
          <a:xfrm>
            <a:off x="5083175" y="4073525"/>
            <a:ext cx="4344988" cy="1566863"/>
          </a:xfrm>
          <a:prstGeom prst="wedgeRoundRectCallout">
            <a:avLst>
              <a:gd name="adj1" fmla="val -57593"/>
              <a:gd name="adj2" fmla="val -55838"/>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les </a:t>
            </a:r>
            <a:r>
              <a:rPr lang="fr-FR" sz="1100" b="1" i="1">
                <a:solidFill>
                  <a:srgbClr val="640064"/>
                </a:solidFill>
                <a:latin typeface="Tahoma" pitchFamily="34" charset="0"/>
              </a:rPr>
              <a:t>généralistes utilisent de plus en plus un logiciel Antibioclic,</a:t>
            </a:r>
            <a:r>
              <a:rPr lang="fr-FR" sz="1100" i="1">
                <a:solidFill>
                  <a:srgbClr val="640064"/>
                </a:solidFill>
                <a:latin typeface="Tahoma" pitchFamily="34" charset="0"/>
              </a:rPr>
              <a:t> qui est un site d’aide à la prescription rationnelle en soins primaires Parce que ce n’est pas le laboratoire qui fabrique l’Amoxicilline qui me dit c’est mieux, c’est une société savante, certes avec probablement des biais, et l’industrie pharmaceutique qui rentre à l’intérieur, parce qu’ils sont partout, mais </a:t>
            </a:r>
            <a:r>
              <a:rPr lang="fr-FR" sz="1100" b="1" i="1">
                <a:solidFill>
                  <a:srgbClr val="640064"/>
                </a:solidFill>
                <a:latin typeface="Tahoma" pitchFamily="34" charset="0"/>
              </a:rPr>
              <a:t>voilà, une recommandation de la HAS, même s’ils ont des biais, je préfère »</a:t>
            </a:r>
            <a:endParaRPr lang="fr-FR" sz="1100" i="1">
              <a:solidFill>
                <a:srgbClr val="640064"/>
              </a:solidFill>
              <a:latin typeface="Tahoma" pitchFamily="34" charset="0"/>
            </a:endParaRPr>
          </a:p>
          <a:p>
            <a:r>
              <a:rPr lang="fr-FR" sz="1100" b="1">
                <a:latin typeface="Tahoma" pitchFamily="34" charset="0"/>
              </a:rPr>
              <a:t>Syndicats Médecins généralistes </a:t>
            </a:r>
          </a:p>
        </p:txBody>
      </p:sp>
      <p:sp>
        <p:nvSpPr>
          <p:cNvPr id="55303" name="Rectangle à coins arrondis 4"/>
          <p:cNvSpPr>
            <a:spLocks noChangeArrowheads="1"/>
          </p:cNvSpPr>
          <p:nvPr/>
        </p:nvSpPr>
        <p:spPr bwMode="auto">
          <a:xfrm>
            <a:off x="5083175" y="2336800"/>
            <a:ext cx="4310063" cy="1628775"/>
          </a:xfrm>
          <a:prstGeom prst="wedgeRoundRectCallout">
            <a:avLst>
              <a:gd name="adj1" fmla="val 54921"/>
              <a:gd name="adj2" fmla="val -3870"/>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«D’une manière générale, </a:t>
            </a:r>
            <a:r>
              <a:rPr lang="fr-FR" sz="1100" b="1" i="1">
                <a:solidFill>
                  <a:srgbClr val="640064"/>
                </a:solidFill>
                <a:latin typeface="Tahoma" pitchFamily="34" charset="0"/>
              </a:rPr>
              <a:t>je prescris peu de nouveaux médicaments, j’attends un certain temps</a:t>
            </a:r>
            <a:r>
              <a:rPr lang="fr-FR" sz="1100" i="1">
                <a:solidFill>
                  <a:srgbClr val="640064"/>
                </a:solidFill>
                <a:latin typeface="Tahoma" pitchFamily="34" charset="0"/>
              </a:rPr>
              <a:t>, un nouveau médicament que je connais pas trop, </a:t>
            </a:r>
            <a:r>
              <a:rPr lang="fr-FR" sz="1100" b="1" i="1">
                <a:solidFill>
                  <a:srgbClr val="640064"/>
                </a:solidFill>
                <a:latin typeface="Tahoma" pitchFamily="34" charset="0"/>
              </a:rPr>
              <a:t>je regarde si Prescrire a fait une revue objective. je me précipite pas, sachant que les nouveaux médicaments sont souvent plus chers que les anciens, voilà je ne cherche pas la nouveauté à tout prix</a:t>
            </a:r>
            <a:r>
              <a:rPr lang="fr-FR" sz="1100" i="1">
                <a:solidFill>
                  <a:srgbClr val="640064"/>
                </a:solidFill>
                <a:latin typeface="Tahoma" pitchFamily="34" charset="0"/>
              </a:rPr>
              <a:t>»</a:t>
            </a:r>
          </a:p>
          <a:p>
            <a:r>
              <a:rPr lang="fr-FR" sz="1100" b="1">
                <a:latin typeface="Tahoma" pitchFamily="34" charset="0"/>
              </a:rPr>
              <a:t>Syndicats Médecins généralistes </a:t>
            </a:r>
          </a:p>
        </p:txBody>
      </p:sp>
      <p:sp>
        <p:nvSpPr>
          <p:cNvPr id="55304" name="Rectangle à coins arrondis 4"/>
          <p:cNvSpPr>
            <a:spLocks noChangeArrowheads="1"/>
          </p:cNvSpPr>
          <p:nvPr/>
        </p:nvSpPr>
        <p:spPr bwMode="auto">
          <a:xfrm>
            <a:off x="5083175" y="5761038"/>
            <a:ext cx="4286250" cy="830262"/>
          </a:xfrm>
          <a:prstGeom prst="wedgeRoundRectCallout">
            <a:avLst>
              <a:gd name="adj1" fmla="val 57051"/>
              <a:gd name="adj2" fmla="val -2654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t>
            </a:r>
            <a:r>
              <a:rPr lang="fr-FR" sz="1100" b="1" i="1">
                <a:solidFill>
                  <a:srgbClr val="640064"/>
                </a:solidFill>
                <a:latin typeface="Tahoma" pitchFamily="34" charset="0"/>
              </a:rPr>
              <a:t>reçoit de moins en moins les visiteurs médicaux</a:t>
            </a:r>
            <a:r>
              <a:rPr lang="fr-FR" sz="1100" i="1">
                <a:solidFill>
                  <a:srgbClr val="640064"/>
                </a:solidFill>
                <a:latin typeface="Tahoma" pitchFamily="34" charset="0"/>
              </a:rPr>
              <a:t>, on laisse les médecins décider, mais y a beaucoup de médecins qui ne les reçoivent plus  »</a:t>
            </a:r>
          </a:p>
          <a:p>
            <a:r>
              <a:rPr lang="fr-FR" sz="1100" b="1">
                <a:latin typeface="Tahoma" pitchFamily="34" charset="0"/>
              </a:rPr>
              <a:t>Syndicats Médecins généralistes</a:t>
            </a:r>
          </a:p>
        </p:txBody>
      </p:sp>
      <p:sp>
        <p:nvSpPr>
          <p:cNvPr id="13" name="Rectangle 8"/>
          <p:cNvSpPr>
            <a:spLocks/>
          </p:cNvSpPr>
          <p:nvPr/>
        </p:nvSpPr>
        <p:spPr bwMode="auto">
          <a:xfrm>
            <a:off x="604838" y="2600325"/>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Sont attentifs aux sources d’information utilisées</a:t>
            </a:r>
            <a:endParaRPr lang="fr-FR" sz="1800" b="1" i="1" u="sng" kern="0" dirty="0">
              <a:solidFill>
                <a:srgbClr val="000000"/>
              </a:solidFill>
              <a:latin typeface="Tahoma" pitchFamily="34" charset="0"/>
            </a:endParaRPr>
          </a:p>
        </p:txBody>
      </p:sp>
      <p:sp>
        <p:nvSpPr>
          <p:cNvPr id="14" name="Rectangle 8"/>
          <p:cNvSpPr>
            <a:spLocks/>
          </p:cNvSpPr>
          <p:nvPr/>
        </p:nvSpPr>
        <p:spPr bwMode="auto">
          <a:xfrm>
            <a:off x="604838" y="4711700"/>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Évitent les prescriptions de médicaments trop récents</a:t>
            </a:r>
            <a:endParaRPr lang="fr-FR" sz="1800" b="1" i="1" u="sng" kern="0" dirty="0">
              <a:solidFill>
                <a:srgbClr val="000000"/>
              </a:solidFill>
              <a:latin typeface="Tahoma" pitchFamily="34" charset="0"/>
            </a:endParaRPr>
          </a:p>
        </p:txBody>
      </p:sp>
      <p:sp>
        <p:nvSpPr>
          <p:cNvPr id="15" name="Rectangle 8"/>
          <p:cNvSpPr>
            <a:spLocks/>
          </p:cNvSpPr>
          <p:nvPr/>
        </p:nvSpPr>
        <p:spPr bwMode="auto">
          <a:xfrm>
            <a:off x="604838" y="362743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Déclarent éviter les visiteurs médicaux </a:t>
            </a:r>
            <a:endParaRPr lang="fr-FR" sz="18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a:spLocks noChangeArrowheads="1"/>
          </p:cNvSpPr>
          <p:nvPr/>
        </p:nvSpPr>
        <p:spPr bwMode="auto">
          <a:xfrm>
            <a:off x="5027613" y="3397250"/>
            <a:ext cx="4329112" cy="1612900"/>
          </a:xfrm>
          <a:prstGeom prst="wedgeRoundRectCallout">
            <a:avLst>
              <a:gd name="adj1" fmla="val 56284"/>
              <a:gd name="adj2" fmla="val -47898"/>
              <a:gd name="adj3" fmla="val 16667"/>
            </a:avLst>
          </a:prstGeom>
          <a:solidFill>
            <a:schemeClr val="accent1"/>
          </a:solidFill>
          <a:ln w="9525" algn="ctr">
            <a:solidFill>
              <a:schemeClr val="tx1"/>
            </a:solidFill>
            <a:miter lim="800000"/>
            <a:headEnd/>
            <a:tailEnd/>
          </a:ln>
        </p:spPr>
        <p:txBody>
          <a:bodyPr anchor="ctr"/>
          <a:lstStyle/>
          <a:p>
            <a:pPr>
              <a:defRPr/>
            </a:pPr>
            <a:r>
              <a:rPr lang="fr-FR" sz="1100" i="1" dirty="0">
                <a:solidFill>
                  <a:srgbClr val="640064"/>
                </a:solidFill>
                <a:latin typeface="+mn-lt"/>
              </a:rPr>
              <a:t>«On a eu longuement des relations tendues, parce qu’on a dénoncé de longue date la mainmise de l’industrie sur tout ce qui touchait le médical. </a:t>
            </a:r>
            <a:r>
              <a:rPr lang="fr-FR" sz="1100" b="1" i="1" dirty="0">
                <a:solidFill>
                  <a:srgbClr val="640064"/>
                </a:solidFill>
                <a:latin typeface="+mn-lt"/>
              </a:rPr>
              <a:t>On a été taxés d’adversaires de l’industrie pharmaceutique,</a:t>
            </a:r>
            <a:r>
              <a:rPr lang="fr-FR" sz="1100" i="1" dirty="0">
                <a:solidFill>
                  <a:srgbClr val="640064"/>
                </a:solidFill>
                <a:latin typeface="+mn-lt"/>
              </a:rPr>
              <a:t> ça a </a:t>
            </a:r>
            <a:r>
              <a:rPr lang="fr-FR" sz="1100" b="1" i="1" dirty="0">
                <a:solidFill>
                  <a:srgbClr val="640064"/>
                </a:solidFill>
                <a:latin typeface="+mn-lt"/>
              </a:rPr>
              <a:t>évolué depuis qu’on a mis en place des dispositifs garants d’une indépendance</a:t>
            </a:r>
            <a:r>
              <a:rPr lang="fr-FR" sz="1100" i="1" dirty="0">
                <a:solidFill>
                  <a:srgbClr val="640064"/>
                </a:solidFill>
                <a:latin typeface="+mn-lt"/>
              </a:rPr>
              <a:t>, donc on n’est plus dans les mêmes relations, elles se sont considérablement arrangées, </a:t>
            </a:r>
            <a:r>
              <a:rPr lang="fr-FR" sz="1100" b="1" i="1" dirty="0">
                <a:solidFill>
                  <a:srgbClr val="640064"/>
                </a:solidFill>
                <a:latin typeface="+mn-lt"/>
              </a:rPr>
              <a:t>on a des contacts avec le LEEM, mais on reste très méfiants »</a:t>
            </a:r>
          </a:p>
          <a:p>
            <a:pPr>
              <a:defRPr/>
            </a:pPr>
            <a:r>
              <a:rPr lang="fr-FR" sz="1100" b="1" dirty="0">
                <a:latin typeface="+mn-lt"/>
              </a:rPr>
              <a:t>Syndicats médecins généralistes</a:t>
            </a:r>
          </a:p>
        </p:txBody>
      </p:sp>
      <p:sp>
        <p:nvSpPr>
          <p:cNvPr id="8" name="Rectangle 8"/>
          <p:cNvSpPr>
            <a:spLocks/>
          </p:cNvSpPr>
          <p:nvPr/>
        </p:nvSpPr>
        <p:spPr bwMode="auto">
          <a:xfrm>
            <a:off x="1662113" y="1614488"/>
            <a:ext cx="6540500" cy="812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Au final, ils n’énoncent pas d’attente voire refusent une relation plus poussée</a:t>
            </a:r>
            <a:endParaRPr lang="fr-FR" sz="1800" b="1" i="1" u="sng" kern="0" dirty="0">
              <a:solidFill>
                <a:srgbClr val="000000"/>
              </a:solidFill>
              <a:latin typeface="Tahoma" pitchFamily="34" charset="0"/>
            </a:endParaRPr>
          </a:p>
        </p:txBody>
      </p:sp>
      <p:sp>
        <p:nvSpPr>
          <p:cNvPr id="56324" name="Rectangle à coins arrondis 4"/>
          <p:cNvSpPr>
            <a:spLocks noChangeArrowheads="1"/>
          </p:cNvSpPr>
          <p:nvPr/>
        </p:nvSpPr>
        <p:spPr bwMode="auto">
          <a:xfrm>
            <a:off x="296863" y="3182938"/>
            <a:ext cx="4500562" cy="2054225"/>
          </a:xfrm>
          <a:prstGeom prst="wedgeRoundRectCallout">
            <a:avLst>
              <a:gd name="adj1" fmla="val 35069"/>
              <a:gd name="adj2" fmla="val -595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«Je </a:t>
            </a:r>
            <a:r>
              <a:rPr lang="fr-FR" sz="1100" b="1" i="1">
                <a:solidFill>
                  <a:srgbClr val="640064"/>
                </a:solidFill>
                <a:latin typeface="Tahoma" pitchFamily="34" charset="0"/>
              </a:rPr>
              <a:t>ne suis pas sûr qu’on puisse travailler en commun, dans la même ligne avec l’industrie pharmaceutique</a:t>
            </a:r>
            <a:r>
              <a:rPr lang="fr-FR" sz="1100" i="1">
                <a:solidFill>
                  <a:srgbClr val="640064"/>
                </a:solidFill>
                <a:latin typeface="Tahoma" pitchFamily="34" charset="0"/>
              </a:rPr>
              <a:t>, nous médecins généralistes, on représente l’énorme majorité des prescriptions médicamenteuses, donc si on veut améliorer le système de soins, la part des dépenses de santé induites par les généralistes, c’est beaucoup d’honoraires, et un peu de prescriptions, </a:t>
            </a:r>
            <a:r>
              <a:rPr lang="fr-FR" sz="1100" b="1" i="1">
                <a:solidFill>
                  <a:srgbClr val="640064"/>
                </a:solidFill>
                <a:latin typeface="Tahoma" pitchFamily="34" charset="0"/>
              </a:rPr>
              <a:t>la seule marge de manœuvre qu’on ait, c’est de baisser nos enveloppes de prescriptions, je vois pas comment on peut œuvrer avec l’industrie, ça me semble pas cohérent avec les nécessités de l’industrie</a:t>
            </a:r>
            <a:r>
              <a:rPr lang="fr-FR" sz="1100" i="1">
                <a:solidFill>
                  <a:srgbClr val="640064"/>
                </a:solidFill>
                <a:latin typeface="Tahoma" pitchFamily="34" charset="0"/>
              </a:rPr>
              <a:t>»</a:t>
            </a:r>
          </a:p>
          <a:p>
            <a:r>
              <a:rPr lang="fr-FR" sz="1100" b="1">
                <a:latin typeface="Tahoma" pitchFamily="34" charset="0"/>
              </a:rPr>
              <a:t>Syndicats Médecins Généralistes</a:t>
            </a:r>
          </a:p>
        </p:txBody>
      </p:sp>
      <p:graphicFrame>
        <p:nvGraphicFramePr>
          <p:cNvPr id="10"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1709738" y="1614488"/>
            <a:ext cx="6540500" cy="407352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 profession qui a l’image la plus sévère envers le système économique de l’industrie pharmaceutique.</a:t>
            </a:r>
          </a:p>
          <a:p>
            <a:pPr algn="ctr" fontAlgn="auto">
              <a:spcBef>
                <a:spcPts val="0"/>
              </a:spcBef>
              <a:spcAft>
                <a:spcPts val="0"/>
              </a:spcAft>
              <a:defRPr/>
            </a:pPr>
            <a:endParaRPr lang="fr-FR" sz="1800" b="1" i="1" u="sng"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 L’affaire du Médiator » et ses incidences  semblent nourrir et accentuer leur volonté d’indépendance aujourd’hui </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Chez eux l’image est fondamentalement écornée : ils attendent sans doute la perception d’un travail de réconciliation des objectifs financiers de l’industrie avec l’identité même de son secteur d’activité </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médecins généralistes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57350" name="Rectangle à coins arrondis 4"/>
          <p:cNvSpPr>
            <a:spLocks noChangeArrowheads="1"/>
          </p:cNvSpPr>
          <p:nvPr/>
        </p:nvSpPr>
        <p:spPr bwMode="auto">
          <a:xfrm>
            <a:off x="2505075" y="5270500"/>
            <a:ext cx="4703763" cy="1082675"/>
          </a:xfrm>
          <a:prstGeom prst="wedgeRoundRectCallout">
            <a:avLst>
              <a:gd name="adj1" fmla="val 60264"/>
              <a:gd name="adj2" fmla="val 7593"/>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«inconsciemment, quand un laboratoire passe nous montrer un médicament, même si on n’y croit pas, ou si on croit qu’il n’est pas mieux que les autres, </a:t>
            </a:r>
            <a:r>
              <a:rPr lang="fr-FR" sz="1100" b="1" i="1">
                <a:solidFill>
                  <a:srgbClr val="640064"/>
                </a:solidFill>
                <a:latin typeface="Tahoma" pitchFamily="34" charset="0"/>
              </a:rPr>
              <a:t>le fait qu’il soit passé, et qu’il ait répété le nom de ce médicament pendant ¼ d’h, ça influence notre prescription » </a:t>
            </a:r>
            <a:r>
              <a:rPr lang="fr-FR" sz="1100" b="1">
                <a:latin typeface="Tahoma" pitchFamily="34" charset="0"/>
              </a:rPr>
              <a:t>Syndicats Médecins Généralistes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à coins arrondis 1"/>
          <p:cNvSpPr>
            <a:spLocks noChangeArrowheads="1"/>
          </p:cNvSpPr>
          <p:nvPr/>
        </p:nvSpPr>
        <p:spPr bwMode="auto">
          <a:xfrm>
            <a:off x="4597400" y="4864100"/>
            <a:ext cx="4819650" cy="884238"/>
          </a:xfrm>
          <a:prstGeom prst="wedgeRoundRectCallout">
            <a:avLst>
              <a:gd name="adj1" fmla="val 56963"/>
              <a:gd name="adj2" fmla="val 560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en a besoin pour tout le fonctionnement associatif, et </a:t>
            </a:r>
            <a:r>
              <a:rPr lang="fr-FR" sz="1100" b="1" i="1">
                <a:solidFill>
                  <a:srgbClr val="640064"/>
                </a:solidFill>
                <a:latin typeface="Tahoma" pitchFamily="34" charset="0"/>
              </a:rPr>
              <a:t>on en a besoin dans des tas de domaines, alors c’est discutable moralement, mais pour l’instant, c’est comme ça</a:t>
            </a:r>
            <a:r>
              <a:rPr lang="fr-FR" sz="1100" i="1">
                <a:solidFill>
                  <a:srgbClr val="640064"/>
                </a:solidFill>
                <a:latin typeface="Tahoma" pitchFamily="34" charset="0"/>
              </a:rPr>
              <a:t> </a:t>
            </a:r>
            <a:r>
              <a:rPr lang="fr-FR" sz="1100" b="1" i="1">
                <a:solidFill>
                  <a:srgbClr val="640064"/>
                </a:solidFill>
                <a:latin typeface="Tahoma" pitchFamily="34" charset="0"/>
              </a:rPr>
              <a:t>»</a:t>
            </a:r>
          </a:p>
          <a:p>
            <a:r>
              <a:rPr lang="fr-FR" sz="1100" b="1">
                <a:latin typeface="Tahoma" pitchFamily="34" charset="0"/>
              </a:rPr>
              <a:t>Syndicats médecins spécialistes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médecins spécialistes </a:t>
            </a:r>
            <a:r>
              <a:rPr lang="fr-FR" sz="1800" b="1" kern="0" dirty="0">
                <a:solidFill>
                  <a:srgbClr val="000000"/>
                </a:solidFill>
                <a:latin typeface="Tahoma" pitchFamily="34" charset="0"/>
              </a:rPr>
              <a:t>: une bienveillance vis-à-vis des activités de l’industrie pharmaceutique </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487363" y="2290763"/>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Considèrent la recherche comme essentielle</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487363" y="427513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Travaillent en collaboration avec l’industrie</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487363" y="3282950"/>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Justifient le financement de l’industrie comme étant le cœur de leur existence </a:t>
            </a:r>
          </a:p>
        </p:txBody>
      </p:sp>
      <p:sp>
        <p:nvSpPr>
          <p:cNvPr id="58378" name="Rectangle à coins arrondis 4"/>
          <p:cNvSpPr>
            <a:spLocks noChangeArrowheads="1"/>
          </p:cNvSpPr>
          <p:nvPr/>
        </p:nvSpPr>
        <p:spPr bwMode="auto">
          <a:xfrm>
            <a:off x="4560888" y="2244725"/>
            <a:ext cx="4832350" cy="1698625"/>
          </a:xfrm>
          <a:prstGeom prst="wedgeRoundRectCallout">
            <a:avLst>
              <a:gd name="adj1" fmla="val 55301"/>
              <a:gd name="adj2" fmla="val 204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t>
            </a:r>
            <a:r>
              <a:rPr lang="fr-FR" sz="1100" b="1" i="1">
                <a:solidFill>
                  <a:srgbClr val="640064"/>
                </a:solidFill>
                <a:latin typeface="Tahoma" pitchFamily="34" charset="0"/>
              </a:rPr>
              <a:t>Dans le milieu médical, l’intervention des laboratoires est très importante</a:t>
            </a:r>
            <a:r>
              <a:rPr lang="fr-FR" sz="1100" i="1">
                <a:solidFill>
                  <a:srgbClr val="640064"/>
                </a:solidFill>
                <a:latin typeface="Tahoma" pitchFamily="34" charset="0"/>
              </a:rPr>
              <a:t>, puisque s’il n’y a pas de subventions des laboratoires, les congrès s’effondrent, il n’y a pratiquement pas d’argent public, ou d’argent des médecins qui servent à financer les congrès, aucun médecin n’est prêt à mettre 2000 ou 3000€ dans un congrès, sachant que quand il va quitter son cabinet il ne va pas gagner d’argent, donc tous les congrès existent parce que les laboratoires payent des stands, etc., ce qui fait que pour les médecins, le congrès n’est pas cher » </a:t>
            </a:r>
            <a:r>
              <a:rPr lang="fr-FR" sz="1100" b="1">
                <a:latin typeface="Tahoma" pitchFamily="34" charset="0"/>
              </a:rPr>
              <a:t>Syndicats Médecins Spécialistes</a:t>
            </a:r>
          </a:p>
        </p:txBody>
      </p:sp>
      <p:sp>
        <p:nvSpPr>
          <p:cNvPr id="58379" name="Rectangle à coins arrondis 1"/>
          <p:cNvSpPr>
            <a:spLocks noChangeArrowheads="1"/>
          </p:cNvSpPr>
          <p:nvPr/>
        </p:nvSpPr>
        <p:spPr bwMode="auto">
          <a:xfrm>
            <a:off x="4572000" y="4008438"/>
            <a:ext cx="4821238" cy="788987"/>
          </a:xfrm>
          <a:prstGeom prst="wedgeRoundRectCallout">
            <a:avLst>
              <a:gd name="adj1" fmla="val 55329"/>
              <a:gd name="adj2" fmla="val 4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 </a:t>
            </a:r>
            <a:r>
              <a:rPr lang="fr-FR" sz="1100" b="1" i="1">
                <a:solidFill>
                  <a:srgbClr val="640064"/>
                </a:solidFill>
                <a:latin typeface="Tahoma" pitchFamily="34" charset="0"/>
              </a:rPr>
              <a:t>beaucoup de réunions, on connaît tous les responsables, on sait à peu près où ils vont, ils préviennent, y a des échanges assez intéressants»</a:t>
            </a:r>
          </a:p>
          <a:p>
            <a:r>
              <a:rPr lang="fr-FR" sz="1100" b="1">
                <a:latin typeface="Tahoma" pitchFamily="34" charset="0"/>
              </a:rPr>
              <a:t>Syndicats médecins spécialistes</a:t>
            </a:r>
          </a:p>
        </p:txBody>
      </p:sp>
      <p:sp>
        <p:nvSpPr>
          <p:cNvPr id="12" name="Rectangle 11"/>
          <p:cNvSpPr>
            <a:spLocks/>
          </p:cNvSpPr>
          <p:nvPr/>
        </p:nvSpPr>
        <p:spPr bwMode="auto">
          <a:xfrm>
            <a:off x="487363" y="5268913"/>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Justifient le principe de remerciement</a:t>
            </a:r>
            <a:endParaRPr lang="fr-FR" sz="1800" b="1" i="1" u="sng" kern="0" dirty="0">
              <a:solidFill>
                <a:srgbClr val="000000"/>
              </a:solidFill>
              <a:latin typeface="Tahoma" pitchFamily="34" charset="0"/>
            </a:endParaRPr>
          </a:p>
        </p:txBody>
      </p:sp>
      <p:sp>
        <p:nvSpPr>
          <p:cNvPr id="58381" name="Rectangle à coins arrondis 1"/>
          <p:cNvSpPr>
            <a:spLocks noChangeArrowheads="1"/>
          </p:cNvSpPr>
          <p:nvPr/>
        </p:nvSpPr>
        <p:spPr bwMode="auto">
          <a:xfrm>
            <a:off x="4619625" y="5811838"/>
            <a:ext cx="4821238" cy="695325"/>
          </a:xfrm>
          <a:prstGeom prst="wedgeRoundRectCallout">
            <a:avLst>
              <a:gd name="adj1" fmla="val -54759"/>
              <a:gd name="adj2" fmla="val -426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«quand on a des laboratoires qui vont aider dans un congrès, permettre son organisation, il y a une certaine tendance à prescrire les produits </a:t>
            </a:r>
            <a:r>
              <a:rPr lang="fr-FR" sz="1100" b="1" i="1">
                <a:solidFill>
                  <a:srgbClr val="640064"/>
                </a:solidFill>
                <a:latin typeface="Tahoma" pitchFamily="34" charset="0"/>
              </a:rPr>
              <a:t>»  </a:t>
            </a:r>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médecins spécialistes </a:t>
            </a:r>
            <a:r>
              <a:rPr lang="fr-FR" sz="1800" b="1" kern="0" dirty="0">
                <a:solidFill>
                  <a:srgbClr val="000000"/>
                </a:solidFill>
                <a:latin typeface="Tahoma" pitchFamily="34" charset="0"/>
              </a:rPr>
              <a:t>: la profession qui protège l’ensemble de l’industrie pharmaceutique dans son activité</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500063" y="2479675"/>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Refusent de débattre sur le Médiator </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500063" y="361473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Considèrent le cas Médiator comme isolé </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500063" y="4737100"/>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Estiment que l’avancée thérapeutique est par nature non garantie </a:t>
            </a:r>
            <a:endParaRPr lang="fr-FR" sz="1800" b="1" i="1" u="sng" kern="0" dirty="0">
              <a:solidFill>
                <a:srgbClr val="000000"/>
              </a:solidFill>
              <a:latin typeface="Tahoma" pitchFamily="34" charset="0"/>
            </a:endParaRPr>
          </a:p>
        </p:txBody>
      </p:sp>
      <p:sp>
        <p:nvSpPr>
          <p:cNvPr id="59401" name="Rectangle à coins arrondis 4"/>
          <p:cNvSpPr>
            <a:spLocks noChangeArrowheads="1"/>
          </p:cNvSpPr>
          <p:nvPr/>
        </p:nvSpPr>
        <p:spPr bwMode="auto">
          <a:xfrm>
            <a:off x="4513263" y="2374900"/>
            <a:ext cx="5033962" cy="2755900"/>
          </a:xfrm>
          <a:prstGeom prst="wedgeRoundRectCallout">
            <a:avLst>
              <a:gd name="adj1" fmla="val -57699"/>
              <a:gd name="adj2" fmla="val -3982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«je </a:t>
            </a:r>
            <a:r>
              <a:rPr lang="fr-FR" sz="1100" b="1" i="1">
                <a:solidFill>
                  <a:srgbClr val="640064"/>
                </a:solidFill>
                <a:latin typeface="Tahoma" pitchFamily="34" charset="0"/>
              </a:rPr>
              <a:t>pense que quand un médicament est actif, il a forcément des effets secondaires néfastes</a:t>
            </a:r>
            <a:r>
              <a:rPr lang="fr-FR" sz="1100" i="1">
                <a:solidFill>
                  <a:srgbClr val="640064"/>
                </a:solidFill>
                <a:latin typeface="Tahoma" pitchFamily="34" charset="0"/>
              </a:rPr>
              <a:t>, je pense que le Médiator a dû aider certaines personnes dans leurs problématiques de surpoids, avec plus ou moins d’efficacité, et qu’actuellement, compte-tenu de ses effets secondaires néfastes, </a:t>
            </a:r>
            <a:r>
              <a:rPr lang="fr-FR" sz="1100" b="1" i="1">
                <a:solidFill>
                  <a:srgbClr val="640064"/>
                </a:solidFill>
                <a:latin typeface="Tahoma" pitchFamily="34" charset="0"/>
              </a:rPr>
              <a:t>son efficacité limitée ne justifie pas qu’il soit conservé dans la pharmacopée, mais c’est pas pour ça que j’irai condamner les gens qui l’ont mis sur le marché, </a:t>
            </a:r>
            <a:r>
              <a:rPr lang="fr-FR" sz="1100" i="1">
                <a:solidFill>
                  <a:srgbClr val="640064"/>
                </a:solidFill>
                <a:latin typeface="Tahoma" pitchFamily="34" charset="0"/>
              </a:rPr>
              <a:t>même s’ils avaient connaissance des possibilités de valvulopathie, je pense qu’ils en avaient connaissance, mais je vous dis, comme tout médicament efficace, s’il fallait arrêter l’aspirine, parce qu’il y a des ulcères gastriques, ce serait dommage, le rapport bénéfice/risque est encore au bénéfice de l’aspirine, pour le Médiator non, c’est normal qu’on le rejette, </a:t>
            </a:r>
            <a:r>
              <a:rPr lang="fr-FR" sz="1100" b="1" i="1">
                <a:solidFill>
                  <a:srgbClr val="640064"/>
                </a:solidFill>
                <a:latin typeface="Tahoma" pitchFamily="34" charset="0"/>
              </a:rPr>
              <a:t>mais je n’irais pas jusqu’à poursuivre et mettre en prison les promoteurs de cette molécule</a:t>
            </a:r>
            <a:r>
              <a:rPr lang="fr-FR" sz="1100" i="1">
                <a:solidFill>
                  <a:srgbClr val="640064"/>
                </a:solidFill>
                <a:latin typeface="Tahoma" pitchFamily="34" charset="0"/>
              </a:rPr>
              <a:t>»</a:t>
            </a:r>
          </a:p>
          <a:p>
            <a:r>
              <a:rPr lang="fr-FR" sz="1100" i="1">
                <a:solidFill>
                  <a:srgbClr val="640064"/>
                </a:solidFill>
                <a:latin typeface="Tahoma" pitchFamily="34" charset="0"/>
              </a:rPr>
              <a:t> </a:t>
            </a:r>
            <a:r>
              <a:rPr lang="fr-FR" sz="1100" b="1">
                <a:latin typeface="Tahoma" pitchFamily="34" charset="0"/>
              </a:rPr>
              <a:t>Syndicats Médecins Spécialistes</a:t>
            </a:r>
          </a:p>
        </p:txBody>
      </p:sp>
      <p:sp>
        <p:nvSpPr>
          <p:cNvPr id="59402" name="Rectangle à coins arrondis 4"/>
          <p:cNvSpPr>
            <a:spLocks noChangeArrowheads="1"/>
          </p:cNvSpPr>
          <p:nvPr/>
        </p:nvSpPr>
        <p:spPr bwMode="auto">
          <a:xfrm>
            <a:off x="4606925" y="5318125"/>
            <a:ext cx="4857750" cy="560388"/>
          </a:xfrm>
          <a:prstGeom prst="wedgeRoundRectCallout">
            <a:avLst>
              <a:gd name="adj1" fmla="val 54690"/>
              <a:gd name="adj2" fmla="val -2130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 Médiator, ça me concerne pas directement»</a:t>
            </a:r>
          </a:p>
          <a:p>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7"/>
          <p:cNvGraphicFramePr>
            <a:graphicFrameLocks noGrp="1"/>
          </p:cNvGraphicFramePr>
          <p:nvPr/>
        </p:nvGraphicFramePr>
        <p:xfrm>
          <a:off x="841375" y="3302000"/>
          <a:ext cx="9064625" cy="2068513"/>
        </p:xfrm>
        <a:graphic>
          <a:graphicData uri="http://schemas.openxmlformats.org/drawingml/2006/table">
            <a:tbl>
              <a:tblPr/>
              <a:tblGrid>
                <a:gridCol w="9064625"/>
              </a:tblGrid>
              <a:tr h="1310823">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chemeClr val="bg1"/>
                          </a:solidFill>
                          <a:effectLst/>
                          <a:latin typeface="Tahoma" pitchFamily="34" charset="0"/>
                          <a:ea typeface="Tahoma" pitchFamily="34" charset="0"/>
                          <a:cs typeface="Tahoma" pitchFamily="34" charset="0"/>
                        </a:rPr>
                        <a:t>RESULTATS DETAILLES</a:t>
                      </a:r>
                      <a:endParaRPr kumimoji="0" lang="fr-FR" sz="2800" b="1" i="0" u="none" strike="noStrike" cap="none" normalizeH="0" baseline="0" noProof="1" smtClean="0">
                        <a:ln>
                          <a:noFill/>
                        </a:ln>
                        <a:solidFill>
                          <a:schemeClr val="bg1"/>
                        </a:solidFill>
                        <a:effectLst/>
                        <a:latin typeface="Tahoma" pitchFamily="34" charset="0"/>
                        <a:ea typeface="Tahoma" pitchFamily="34" charset="0"/>
                        <a:cs typeface="Tahoma" pitchFamily="34" charset="0"/>
                      </a:endParaRPr>
                    </a:p>
                  </a:txBody>
                  <a:tcPr marT="45662" marB="45662" anchor="ctr" horzOverflow="overflow">
                    <a:lnL>
                      <a:noFill/>
                    </a:lnL>
                    <a:lnR>
                      <a:noFill/>
                    </a:lnR>
                    <a:lnT>
                      <a:noFill/>
                    </a:lnT>
                    <a:lnB>
                      <a:noFill/>
                    </a:lnB>
                    <a:lnTlToBr>
                      <a:noFill/>
                    </a:lnTlToBr>
                    <a:lnBlToTr>
                      <a:noFill/>
                    </a:lnBlToTr>
                    <a:solidFill>
                      <a:schemeClr val="tx1"/>
                    </a:solidFill>
                  </a:tcPr>
                </a:tc>
              </a:tr>
              <a:tr h="757690">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noProof="1" smtClean="0">
                          <a:ln>
                            <a:noFill/>
                          </a:ln>
                          <a:solidFill>
                            <a:schemeClr val="tx1"/>
                          </a:solidFill>
                          <a:effectLst/>
                          <a:latin typeface="Tahoma" pitchFamily="34" charset="0"/>
                          <a:ea typeface="Tahoma" pitchFamily="34" charset="0"/>
                          <a:cs typeface="Tahoma" pitchFamily="34" charset="0"/>
                        </a:rPr>
                        <a:t>Image de l’industrie pharmaceutique auprès des responsables de syndicats de médecins/ pharmaciens/ infirmiers</a:t>
                      </a:r>
                    </a:p>
                  </a:txBody>
                  <a:tcPr marT="45662" marB="45662" anchor="ctr" horzOverflow="overflow">
                    <a:lnL>
                      <a:noFill/>
                    </a:lnL>
                    <a:lnR>
                      <a:noFill/>
                    </a:lnR>
                    <a:lnT>
                      <a:noFill/>
                    </a:lnT>
                    <a:lnB>
                      <a:noFill/>
                    </a:lnB>
                    <a:lnTlToBr>
                      <a:noFill/>
                    </a:lnTlToBr>
                    <a:lnBlToTr>
                      <a:noFill/>
                    </a:lnBlToTr>
                    <a:solidFill>
                      <a:schemeClr val="accent3">
                        <a:lumMod val="65000"/>
                        <a:alpha val="50196"/>
                      </a:schemeClr>
                    </a:solidFill>
                  </a:tcPr>
                </a:tc>
              </a:tr>
            </a:tbl>
          </a:graphicData>
        </a:graphic>
      </p:graphicFrame>
      <p:sp>
        <p:nvSpPr>
          <p:cNvPr id="23557" name="Text Box 3"/>
          <p:cNvSpPr txBox="1">
            <a:spLocks noChangeArrowheads="1"/>
          </p:cNvSpPr>
          <p:nvPr/>
        </p:nvSpPr>
        <p:spPr bwMode="auto">
          <a:xfrm>
            <a:off x="4410075" y="1541463"/>
            <a:ext cx="1001713" cy="1108075"/>
          </a:xfrm>
          <a:prstGeom prst="rect">
            <a:avLst/>
          </a:prstGeom>
          <a:noFill/>
          <a:ln w="9525">
            <a:noFill/>
            <a:miter lim="800000"/>
            <a:headEnd/>
            <a:tailEnd/>
          </a:ln>
        </p:spPr>
        <p:txBody>
          <a:bodyPr wrap="none">
            <a:spAutoFit/>
          </a:bodyPr>
          <a:lstStyle/>
          <a:p>
            <a:pPr eaLnBrk="0" hangingPunct="0"/>
            <a:r>
              <a:rPr lang="fr-FR" sz="6600" b="1">
                <a:solidFill>
                  <a:srgbClr val="000000"/>
                </a:solidFill>
                <a:latin typeface="Tahoma" pitchFamily="34" charset="0"/>
              </a:rPr>
              <a:t>II</a:t>
            </a:r>
          </a:p>
        </p:txBody>
      </p:sp>
      <p:pic>
        <p:nvPicPr>
          <p:cNvPr id="23558" name="Picture 1117" descr="logo_opinionway-blanc"/>
          <p:cNvPicPr>
            <a:picLocks noChangeAspect="1" noChangeArrowheads="1"/>
          </p:cNvPicPr>
          <p:nvPr/>
        </p:nvPicPr>
        <p:blipFill>
          <a:blip r:embed="rId3" cstate="print"/>
          <a:srcRect/>
          <a:stretch>
            <a:fillRect/>
          </a:stretch>
        </p:blipFill>
        <p:spPr bwMode="auto">
          <a:xfrm>
            <a:off x="220663" y="166688"/>
            <a:ext cx="3155950" cy="5222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Sans être dupes d’ une réalité économique , ils critiquent aussi cette motivation parfois surtout financière qui pourrait être (encore) dangereuse </a:t>
            </a:r>
            <a:endParaRPr lang="fr-FR" sz="1800" b="1" i="1" u="sng" kern="0" dirty="0">
              <a:solidFill>
                <a:srgbClr val="000000"/>
              </a:solidFill>
              <a:latin typeface="Tahoma" pitchFamily="34" charset="0"/>
            </a:endParaRPr>
          </a:p>
        </p:txBody>
      </p:sp>
      <p:sp>
        <p:nvSpPr>
          <p:cNvPr id="60422" name="Rectangle à coins arrondis 4"/>
          <p:cNvSpPr>
            <a:spLocks noChangeArrowheads="1"/>
          </p:cNvSpPr>
          <p:nvPr/>
        </p:nvSpPr>
        <p:spPr bwMode="auto">
          <a:xfrm>
            <a:off x="4702175" y="4071938"/>
            <a:ext cx="4749800" cy="974725"/>
          </a:xfrm>
          <a:prstGeom prst="wedgeRoundRectCallout">
            <a:avLst>
              <a:gd name="adj1" fmla="val 56093"/>
              <a:gd name="adj2" fmla="val -48463"/>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«en tant que médecin, je </a:t>
            </a:r>
            <a:r>
              <a:rPr lang="fr-FR" sz="1100" b="1" i="1">
                <a:solidFill>
                  <a:srgbClr val="640064"/>
                </a:solidFill>
                <a:latin typeface="Tahoma" pitchFamily="34" charset="0"/>
              </a:rPr>
              <a:t>préfèrerais une recherche qui fasse des choses nouvelle</a:t>
            </a:r>
            <a:r>
              <a:rPr lang="fr-FR" sz="1100" i="1">
                <a:solidFill>
                  <a:srgbClr val="640064"/>
                </a:solidFill>
                <a:latin typeface="Tahoma" pitchFamily="34" charset="0"/>
              </a:rPr>
              <a:t>s, et pas qui soient relativement proches de ce qui est sorti il y a 5 ans</a:t>
            </a:r>
            <a:r>
              <a:rPr lang="fr-FR" sz="1100" b="1" i="1">
                <a:solidFill>
                  <a:srgbClr val="640064"/>
                </a:solidFill>
                <a:latin typeface="Tahoma" pitchFamily="34" charset="0"/>
              </a:rPr>
              <a:t>»</a:t>
            </a:r>
          </a:p>
          <a:p>
            <a:r>
              <a:rPr lang="fr-FR" sz="1100" b="1">
                <a:latin typeface="Tahoma" pitchFamily="34" charset="0"/>
              </a:rPr>
              <a:t>Syndicats médecins spécialistes</a:t>
            </a:r>
          </a:p>
        </p:txBody>
      </p:sp>
      <p:sp>
        <p:nvSpPr>
          <p:cNvPr id="6" name="Rectangle 8"/>
          <p:cNvSpPr>
            <a:spLocks/>
          </p:cNvSpPr>
          <p:nvPr/>
        </p:nvSpPr>
        <p:spPr bwMode="auto">
          <a:xfrm>
            <a:off x="547688" y="2860675"/>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Jugent la recherche parfois trop orientée , « facile »</a:t>
            </a:r>
            <a:endParaRPr lang="fr-FR" sz="1800" b="1" i="1" u="sng" kern="0" dirty="0">
              <a:solidFill>
                <a:srgbClr val="000000"/>
              </a:solidFill>
              <a:latin typeface="Tahoma" pitchFamily="34" charset="0"/>
            </a:endParaRPr>
          </a:p>
        </p:txBody>
      </p:sp>
      <p:sp>
        <p:nvSpPr>
          <p:cNvPr id="60424" name="Rectangle à coins arrondis 4"/>
          <p:cNvSpPr>
            <a:spLocks noChangeArrowheads="1"/>
          </p:cNvSpPr>
          <p:nvPr/>
        </p:nvSpPr>
        <p:spPr bwMode="auto">
          <a:xfrm>
            <a:off x="4738688" y="2387600"/>
            <a:ext cx="4654550" cy="1614488"/>
          </a:xfrm>
          <a:prstGeom prst="wedgeRoundRectCallout">
            <a:avLst>
              <a:gd name="adj1" fmla="val 56444"/>
              <a:gd name="adj2" fmla="val 41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Il n’y </a:t>
            </a:r>
            <a:r>
              <a:rPr lang="fr-FR" sz="1100" b="1" i="1">
                <a:solidFill>
                  <a:srgbClr val="640064"/>
                </a:solidFill>
                <a:latin typeface="Tahoma" pitchFamily="34" charset="0"/>
              </a:rPr>
              <a:t>a pas plus d’ambition </a:t>
            </a:r>
            <a:r>
              <a:rPr lang="fr-FR" sz="1100" i="1">
                <a:solidFill>
                  <a:srgbClr val="640064"/>
                </a:solidFill>
                <a:latin typeface="Tahoma" pitchFamily="34" charset="0"/>
              </a:rPr>
              <a:t>parce que c’est beaucoup plus simple de faire une molécule relativement proche d’une autre, y a peu de risques médicaux en termes d’effets secondaires, puisqu’on les connaît déjà, sur des marchés où de gros volumes vont s’écouler, </a:t>
            </a:r>
            <a:r>
              <a:rPr lang="fr-FR" sz="1100" b="1" i="1">
                <a:solidFill>
                  <a:srgbClr val="640064"/>
                </a:solidFill>
                <a:latin typeface="Tahoma" pitchFamily="34" charset="0"/>
              </a:rPr>
              <a:t>c’est plus simple que de créer une autre molécule, l’intérêt est financier</a:t>
            </a:r>
            <a:r>
              <a:rPr lang="fr-FR" sz="1100" i="1">
                <a:solidFill>
                  <a:srgbClr val="640064"/>
                </a:solidFill>
                <a:latin typeface="Tahoma" pitchFamily="34" charset="0"/>
              </a:rPr>
              <a:t>, l’industrie pharmaceutique reste une industrie avec des actionnaires, </a:t>
            </a:r>
            <a:r>
              <a:rPr lang="fr-FR" sz="1100" b="1" i="1">
                <a:solidFill>
                  <a:srgbClr val="640064"/>
                </a:solidFill>
                <a:latin typeface="Tahoma" pitchFamily="34" charset="0"/>
              </a:rPr>
              <a:t>aux dernières nouvelles, ce n’est pas une industrie humanitaire  </a:t>
            </a:r>
            <a:r>
              <a:rPr lang="fr-FR" sz="1100" i="1">
                <a:solidFill>
                  <a:srgbClr val="640064"/>
                </a:solidFill>
                <a:latin typeface="Tahoma" pitchFamily="34" charset="0"/>
              </a:rPr>
              <a:t>»   </a:t>
            </a:r>
            <a:r>
              <a:rPr lang="fr-FR" sz="1100" b="1">
                <a:latin typeface="Tahoma" pitchFamily="34" charset="0"/>
              </a:rPr>
              <a:t>Syndicats Médecins Spécialistes</a:t>
            </a:r>
          </a:p>
        </p:txBody>
      </p:sp>
      <p:sp>
        <p:nvSpPr>
          <p:cNvPr id="10" name="Rectangle 8"/>
          <p:cNvSpPr>
            <a:spLocks/>
          </p:cNvSpPr>
          <p:nvPr/>
        </p:nvSpPr>
        <p:spPr bwMode="auto">
          <a:xfrm>
            <a:off x="568325" y="4152900"/>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Sont peu à l’aise avec la durée des études cliniques</a:t>
            </a:r>
            <a:endParaRPr lang="fr-FR" sz="1800" b="1" i="1" u="sng" kern="0" dirty="0">
              <a:solidFill>
                <a:srgbClr val="000000"/>
              </a:solidFill>
              <a:latin typeface="Tahoma" pitchFamily="34" charset="0"/>
            </a:endParaRPr>
          </a:p>
        </p:txBody>
      </p:sp>
      <p:sp>
        <p:nvSpPr>
          <p:cNvPr id="60426" name="Rectangle à coins arrondis 1"/>
          <p:cNvSpPr>
            <a:spLocks noChangeArrowheads="1"/>
          </p:cNvSpPr>
          <p:nvPr/>
        </p:nvSpPr>
        <p:spPr bwMode="auto">
          <a:xfrm>
            <a:off x="4643438" y="5124450"/>
            <a:ext cx="5035550" cy="1419225"/>
          </a:xfrm>
          <a:prstGeom prst="wedgeRoundRectCallout">
            <a:avLst>
              <a:gd name="adj1" fmla="val 52750"/>
              <a:gd name="adj2" fmla="val -5880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«Un des problèmes de l’industrie, c’est que </a:t>
            </a:r>
            <a:r>
              <a:rPr lang="fr-FR" sz="1100" b="1" i="1">
                <a:solidFill>
                  <a:srgbClr val="640064"/>
                </a:solidFill>
                <a:latin typeface="Tahoma" pitchFamily="34" charset="0"/>
              </a:rPr>
              <a:t>les études cliniques sont parfois un peu courtes</a:t>
            </a:r>
            <a:r>
              <a:rPr lang="fr-FR" sz="1100" i="1">
                <a:solidFill>
                  <a:srgbClr val="640064"/>
                </a:solidFill>
                <a:latin typeface="Tahoma" pitchFamily="34" charset="0"/>
              </a:rPr>
              <a:t>, et on </a:t>
            </a:r>
            <a:r>
              <a:rPr lang="fr-FR" sz="1100" b="1" i="1">
                <a:solidFill>
                  <a:srgbClr val="640064"/>
                </a:solidFill>
                <a:latin typeface="Tahoma" pitchFamily="34" charset="0"/>
              </a:rPr>
              <a:t>aimerait qu’ils montrent une amélioration par rapport au médicament de référence, </a:t>
            </a:r>
            <a:r>
              <a:rPr lang="fr-FR" sz="1100" i="1">
                <a:solidFill>
                  <a:srgbClr val="640064"/>
                </a:solidFill>
                <a:latin typeface="Tahoma" pitchFamily="34" charset="0"/>
              </a:rPr>
              <a:t>quoi, parce que ce n’est pas le critère d’obtention d’une AMM, pour ça il faut montrer qu’ils sont meilleurs que le placebo, ce qui est le minimum qu’on puisse leur demander, mais </a:t>
            </a:r>
            <a:r>
              <a:rPr lang="fr-FR" sz="1100" b="1" i="1">
                <a:solidFill>
                  <a:srgbClr val="640064"/>
                </a:solidFill>
                <a:latin typeface="Tahoma" pitchFamily="34" charset="0"/>
              </a:rPr>
              <a:t>on ne leur impose pas de démontrer qu’ils sont meilleurs que le médicament de référence du marché »   </a:t>
            </a:r>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61445" name="Rectangle à coins arrondis 4"/>
          <p:cNvSpPr>
            <a:spLocks noChangeArrowheads="1"/>
          </p:cNvSpPr>
          <p:nvPr/>
        </p:nvSpPr>
        <p:spPr bwMode="auto">
          <a:xfrm>
            <a:off x="5000625" y="4108450"/>
            <a:ext cx="4537075" cy="1139825"/>
          </a:xfrm>
          <a:prstGeom prst="wedgeRoundRectCallout">
            <a:avLst>
              <a:gd name="adj1" fmla="val -7412"/>
              <a:gd name="adj2" fmla="val -595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t>
            </a:r>
            <a:r>
              <a:rPr lang="fr-FR" sz="1100" b="1" i="1">
                <a:solidFill>
                  <a:srgbClr val="640064"/>
                </a:solidFill>
                <a:latin typeface="Tahoma" pitchFamily="34" charset="0"/>
              </a:rPr>
              <a:t>aimerait être associés au moins intellectuellement </a:t>
            </a:r>
            <a:r>
              <a:rPr lang="fr-FR" sz="1100" i="1">
                <a:solidFill>
                  <a:srgbClr val="640064"/>
                </a:solidFill>
                <a:latin typeface="Tahoma" pitchFamily="34" charset="0"/>
              </a:rPr>
              <a:t>aux grandes orientations de la recherche, dans le choix de nouvelles molécules, de nouvelles pathologies»</a:t>
            </a:r>
          </a:p>
          <a:p>
            <a:r>
              <a:rPr lang="fr-FR" sz="1100" b="1">
                <a:latin typeface="Tahoma" pitchFamily="34" charset="0"/>
              </a:rPr>
              <a:t>Syndicats Médecins Spécialistes</a:t>
            </a:r>
          </a:p>
        </p:txBody>
      </p:sp>
      <p:sp>
        <p:nvSpPr>
          <p:cNvPr id="8"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L’attente de cette profession:  être associée plus directement dans les décisions des orientations de la recherche </a:t>
            </a:r>
            <a:endParaRPr lang="fr-FR" sz="1800" b="1" i="1" kern="0" dirty="0">
              <a:solidFill>
                <a:srgbClr val="000000"/>
              </a:solidFill>
              <a:latin typeface="Tahoma" pitchFamily="34" charset="0"/>
            </a:endParaRPr>
          </a:p>
        </p:txBody>
      </p:sp>
      <p:sp>
        <p:nvSpPr>
          <p:cNvPr id="61447" name="Rectangle à coins arrondis 1"/>
          <p:cNvSpPr>
            <a:spLocks noChangeArrowheads="1"/>
          </p:cNvSpPr>
          <p:nvPr/>
        </p:nvSpPr>
        <p:spPr bwMode="auto">
          <a:xfrm>
            <a:off x="379413" y="3763963"/>
            <a:ext cx="4322762" cy="2541587"/>
          </a:xfrm>
          <a:prstGeom prst="wedgeRoundRectCallout">
            <a:avLst>
              <a:gd name="adj1" fmla="val 41398"/>
              <a:gd name="adj2" fmla="val -56583"/>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Ils pourront mettre tous les bâtons qu’ils veulent</a:t>
            </a:r>
            <a:r>
              <a:rPr lang="fr-FR" sz="1100" b="1" i="1">
                <a:solidFill>
                  <a:srgbClr val="640064"/>
                </a:solidFill>
                <a:latin typeface="Tahoma" pitchFamily="34" charset="0"/>
              </a:rPr>
              <a:t>, quand un médicament est efficace il a forcément des effets secondaires</a:t>
            </a:r>
            <a:r>
              <a:rPr lang="fr-FR" sz="1100" i="1">
                <a:solidFill>
                  <a:srgbClr val="640064"/>
                </a:solidFill>
                <a:latin typeface="Tahoma" pitchFamily="34" charset="0"/>
              </a:rPr>
              <a:t>, qui sont néfastes, et c’est la balance bénéfice/risque qui dit si on doit le garder, maintenant s’il y a des lobbies derrière, c’est autre chose, c’est de la politique, mais sur le plan scientifique, les choses sont établies depuis longtemps, </a:t>
            </a:r>
            <a:r>
              <a:rPr lang="fr-FR" sz="1100" b="1" i="1">
                <a:solidFill>
                  <a:srgbClr val="640064"/>
                </a:solidFill>
                <a:latin typeface="Tahoma" pitchFamily="34" charset="0"/>
              </a:rPr>
              <a:t>alors est-ce qu’il faut faire des essais sur 1000, 10000 ou 100000 personnes, c’est pas à moi de le dire</a:t>
            </a:r>
            <a:r>
              <a:rPr lang="fr-FR" sz="1100" i="1">
                <a:solidFill>
                  <a:srgbClr val="640064"/>
                </a:solidFill>
                <a:latin typeface="Tahoma" pitchFamily="34" charset="0"/>
              </a:rPr>
              <a:t>, mais ju</a:t>
            </a:r>
            <a:r>
              <a:rPr lang="fr-FR" sz="1100" b="1" i="1">
                <a:solidFill>
                  <a:srgbClr val="640064"/>
                </a:solidFill>
                <a:latin typeface="Tahoma" pitchFamily="34" charset="0"/>
              </a:rPr>
              <a:t>squ’à présent ça me semblait valable comme façon de procéder</a:t>
            </a:r>
            <a:r>
              <a:rPr lang="fr-FR" sz="1100" i="1">
                <a:solidFill>
                  <a:srgbClr val="640064"/>
                </a:solidFill>
                <a:latin typeface="Tahoma" pitchFamily="34" charset="0"/>
              </a:rPr>
              <a:t>, mais je suis pas sûr qu’à sortir le parachute, on arrivera à mieux soigner les patients avec des molécules plus pertinentes, je ne suis pas sûr </a:t>
            </a:r>
            <a:r>
              <a:rPr lang="fr-FR" sz="1100" b="1" i="1">
                <a:solidFill>
                  <a:srgbClr val="640064"/>
                </a:solidFill>
                <a:latin typeface="Tahoma" pitchFamily="34" charset="0"/>
              </a:rPr>
              <a:t>»  </a:t>
            </a:r>
            <a:r>
              <a:rPr lang="fr-FR" sz="1100" b="1">
                <a:latin typeface="Tahoma" pitchFamily="34" charset="0"/>
              </a:rPr>
              <a:t>Syndicats médecins spécialistes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1709738" y="1614488"/>
            <a:ext cx="6540500" cy="407352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 profession qui défend le plus l’industrie pharmaceutique.</a:t>
            </a:r>
          </a:p>
          <a:p>
            <a:pPr algn="ctr" fontAlgn="auto">
              <a:spcBef>
                <a:spcPts val="0"/>
              </a:spcBef>
              <a:spcAft>
                <a:spcPts val="0"/>
              </a:spcAft>
              <a:defRPr/>
            </a:pPr>
            <a:endParaRPr lang="fr-FR" sz="1800" b="1" i="1" u="sng"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Ils se sentent peu concernés par le Médiator et isolent le cas à un laboratoire voire à un homme</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Une profession qui garde ses distances vis-à-vis du système global de l’industrie pharmaceutique notamment dans ses relations avec les pouvoirs publics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médecins spécialistes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à coins arrondis 1"/>
          <p:cNvSpPr>
            <a:spLocks noChangeArrowheads="1"/>
          </p:cNvSpPr>
          <p:nvPr/>
        </p:nvSpPr>
        <p:spPr bwMode="auto">
          <a:xfrm>
            <a:off x="4524375" y="2209800"/>
            <a:ext cx="4667250" cy="747713"/>
          </a:xfrm>
          <a:prstGeom prst="wedgeRoundRectCallout">
            <a:avLst>
              <a:gd name="adj1" fmla="val -54968"/>
              <a:gd name="adj2" fmla="val 674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t>
            </a:r>
            <a:r>
              <a:rPr lang="fr-FR" sz="1100" b="1" i="1">
                <a:solidFill>
                  <a:srgbClr val="640064"/>
                </a:solidFill>
                <a:latin typeface="Tahoma" pitchFamily="34" charset="0"/>
              </a:rPr>
              <a:t>Quand elle se porte bien, la distribution en général se porte bien</a:t>
            </a:r>
            <a:r>
              <a:rPr lang="fr-FR" sz="1100" i="1">
                <a:solidFill>
                  <a:srgbClr val="640064"/>
                </a:solidFill>
                <a:latin typeface="Tahoma" pitchFamily="34" charset="0"/>
              </a:rPr>
              <a:t>, donc les pharmacies se portent bien, pour nous aujourd’hui</a:t>
            </a:r>
            <a:r>
              <a:rPr lang="fr-FR" sz="1100" b="1" i="1">
                <a:solidFill>
                  <a:srgbClr val="640064"/>
                </a:solidFill>
                <a:latin typeface="Tahoma" pitchFamily="34" charset="0"/>
              </a:rPr>
              <a:t>»</a:t>
            </a:r>
          </a:p>
          <a:p>
            <a:r>
              <a:rPr lang="fr-FR" sz="1100" b="1">
                <a:latin typeface="Tahoma" pitchFamily="34" charset="0"/>
              </a:rPr>
              <a:t>Syndicats pharmaciens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pharmaciens</a:t>
            </a:r>
            <a:r>
              <a:rPr lang="fr-FR" sz="1800" b="1" kern="0" dirty="0">
                <a:solidFill>
                  <a:srgbClr val="000000"/>
                </a:solidFill>
                <a:latin typeface="Tahoma" pitchFamily="34" charset="0"/>
              </a:rPr>
              <a:t>: une nécessité (tacite) d’entretenir une relation apaisée avec l’industrie pharmaceutique   </a:t>
            </a:r>
            <a:endParaRPr lang="fr-FR" sz="1800" b="1" i="1" u="sng" kern="0" dirty="0">
              <a:solidFill>
                <a:srgbClr val="000000"/>
              </a:solidFill>
              <a:latin typeface="Tahoma" pitchFamily="34" charset="0"/>
            </a:endParaRPr>
          </a:p>
        </p:txBody>
      </p:sp>
      <p:sp>
        <p:nvSpPr>
          <p:cNvPr id="63495" name="Rectangle à coins arrondis 4"/>
          <p:cNvSpPr>
            <a:spLocks noChangeArrowheads="1"/>
          </p:cNvSpPr>
          <p:nvPr/>
        </p:nvSpPr>
        <p:spPr bwMode="auto">
          <a:xfrm>
            <a:off x="4562475" y="4608513"/>
            <a:ext cx="4664075" cy="615950"/>
          </a:xfrm>
          <a:prstGeom prst="wedgeRoundRectCallout">
            <a:avLst>
              <a:gd name="adj1" fmla="val 57130"/>
              <a:gd name="adj2" fmla="val -825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«avec </a:t>
            </a:r>
            <a:r>
              <a:rPr lang="fr-FR" sz="1100" b="1" i="1">
                <a:solidFill>
                  <a:srgbClr val="640064"/>
                </a:solidFill>
                <a:latin typeface="Tahoma" pitchFamily="34" charset="0"/>
              </a:rPr>
              <a:t>l’industrie en fait chacun défend ses intérêts</a:t>
            </a:r>
            <a:r>
              <a:rPr lang="fr-FR" sz="1100" i="1">
                <a:solidFill>
                  <a:srgbClr val="640064"/>
                </a:solidFill>
                <a:latin typeface="Tahoma" pitchFamily="34" charset="0"/>
              </a:rPr>
              <a:t> »</a:t>
            </a:r>
            <a:endParaRPr lang="fr-FR" sz="1100" b="1" i="1">
              <a:solidFill>
                <a:srgbClr val="640064"/>
              </a:solidFill>
              <a:latin typeface="Tahoma" pitchFamily="34" charset="0"/>
            </a:endParaRPr>
          </a:p>
          <a:p>
            <a:r>
              <a:rPr lang="fr-FR" sz="1100" b="1">
                <a:latin typeface="Tahoma" pitchFamily="34" charset="0"/>
              </a:rPr>
              <a:t>Syndicats pharmaciens </a:t>
            </a:r>
          </a:p>
        </p:txBody>
      </p:sp>
      <p:sp>
        <p:nvSpPr>
          <p:cNvPr id="6" name="Rectangle 8"/>
          <p:cNvSpPr>
            <a:spLocks/>
          </p:cNvSpPr>
          <p:nvPr/>
        </p:nvSpPr>
        <p:spPr bwMode="auto">
          <a:xfrm>
            <a:off x="344488" y="232568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 Perçoivent principalement les intérêts financiers </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344488" y="3365500"/>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Souhaitent travailler en collaboration avec l’industrie</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344488" y="4405313"/>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Se sentent peu valorisés par l’industrie </a:t>
            </a:r>
            <a:endParaRPr lang="fr-FR" sz="1800" b="1" i="1" u="sng" kern="0" dirty="0">
              <a:solidFill>
                <a:srgbClr val="000000"/>
              </a:solidFill>
              <a:latin typeface="Tahoma" pitchFamily="34" charset="0"/>
            </a:endParaRPr>
          </a:p>
        </p:txBody>
      </p:sp>
      <p:sp>
        <p:nvSpPr>
          <p:cNvPr id="63499" name="Rectangle à coins arrondis 4"/>
          <p:cNvSpPr>
            <a:spLocks noChangeArrowheads="1"/>
          </p:cNvSpPr>
          <p:nvPr/>
        </p:nvSpPr>
        <p:spPr bwMode="auto">
          <a:xfrm>
            <a:off x="4524375" y="3241675"/>
            <a:ext cx="4797425" cy="1116013"/>
          </a:xfrm>
          <a:prstGeom prst="wedgeRoundRectCallout">
            <a:avLst>
              <a:gd name="adj1" fmla="val -52903"/>
              <a:gd name="adj2" fmla="val -3941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est ennuyé en France parce qu’on </a:t>
            </a:r>
            <a:r>
              <a:rPr lang="fr-FR" sz="1100" b="1" i="1">
                <a:solidFill>
                  <a:srgbClr val="640064"/>
                </a:solidFill>
                <a:latin typeface="Tahoma" pitchFamily="34" charset="0"/>
              </a:rPr>
              <a:t>n’arrive pas à avoir chez un seul industriel la totalité du répertoire du marché des génériques</a:t>
            </a:r>
            <a:r>
              <a:rPr lang="fr-FR" sz="1100" i="1">
                <a:solidFill>
                  <a:srgbClr val="640064"/>
                </a:solidFill>
                <a:latin typeface="Tahoma" pitchFamily="34" charset="0"/>
              </a:rPr>
              <a:t>, on doit faire appel à 2 ou 3 fournisseurs pour en avoir la totalité, et ça pénalise certaines officines qui ne peuvent pas faire appel aux trois types de laboratoires, donc c’est un peu compliqué, donc on est attentif à cela»</a:t>
            </a:r>
            <a:r>
              <a:rPr lang="fr-FR" sz="1100" b="1" i="1">
                <a:solidFill>
                  <a:srgbClr val="640064"/>
                </a:solidFill>
                <a:latin typeface="Tahoma" pitchFamily="34" charset="0"/>
              </a:rPr>
              <a:t>  </a:t>
            </a:r>
            <a:r>
              <a:rPr lang="fr-FR" sz="1100" b="1">
                <a:latin typeface="Tahoma" pitchFamily="34" charset="0"/>
              </a:rPr>
              <a:t>Syndicats pharmaciens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à coins arrondis 1"/>
          <p:cNvSpPr>
            <a:spLocks noChangeArrowheads="1"/>
          </p:cNvSpPr>
          <p:nvPr/>
        </p:nvSpPr>
        <p:spPr bwMode="auto">
          <a:xfrm>
            <a:off x="4630738" y="2524125"/>
            <a:ext cx="4833937" cy="990600"/>
          </a:xfrm>
          <a:prstGeom prst="wedgeRoundRectCallout">
            <a:avLst>
              <a:gd name="adj1" fmla="val -40718"/>
              <a:gd name="adj2" fmla="val -631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dans les médias on a l’impression que c’est la pharmacie d’officine qui est responsable </a:t>
            </a:r>
            <a:r>
              <a:rPr lang="fr-FR" sz="1100" i="1">
                <a:solidFill>
                  <a:srgbClr val="640064"/>
                </a:solidFill>
                <a:latin typeface="Tahoma" pitchFamily="34" charset="0"/>
              </a:rPr>
              <a:t>, mais nous on est coincés entre l’industrie et le prescripteur  et on n’a pas de marge de manœuvre or la marge de l’industrie n’a cessé d’augmenter avant c’état 50% et maintenant on est à 60-65% </a:t>
            </a:r>
            <a:r>
              <a:rPr lang="fr-FR" sz="1100" b="1" i="1">
                <a:solidFill>
                  <a:srgbClr val="640064"/>
                </a:solidFill>
                <a:latin typeface="Tahoma" pitchFamily="34" charset="0"/>
              </a:rPr>
              <a:t>» </a:t>
            </a:r>
            <a:r>
              <a:rPr lang="fr-FR" sz="1100" b="1">
                <a:latin typeface="Tahoma" pitchFamily="34" charset="0"/>
              </a:rPr>
              <a:t>Syndicats pharmaciens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pharmaciens</a:t>
            </a:r>
            <a:r>
              <a:rPr lang="fr-FR" sz="1800" b="1" kern="0" dirty="0">
                <a:solidFill>
                  <a:srgbClr val="000000"/>
                </a:solidFill>
                <a:latin typeface="Tahoma" pitchFamily="34" charset="0"/>
              </a:rPr>
              <a:t>: le sentiment de subir les actions de l’industrie pharmaceutique sans pouvoir agir véritablement</a:t>
            </a:r>
            <a:endParaRPr lang="fr-FR" sz="1800" b="1" i="1" u="sng" kern="0" dirty="0">
              <a:solidFill>
                <a:srgbClr val="000000"/>
              </a:solidFill>
              <a:latin typeface="Tahoma" pitchFamily="34" charset="0"/>
            </a:endParaRPr>
          </a:p>
        </p:txBody>
      </p:sp>
      <p:sp>
        <p:nvSpPr>
          <p:cNvPr id="64519" name="Rectangle à coins arrondis 4"/>
          <p:cNvSpPr>
            <a:spLocks noChangeArrowheads="1"/>
          </p:cNvSpPr>
          <p:nvPr/>
        </p:nvSpPr>
        <p:spPr bwMode="auto">
          <a:xfrm>
            <a:off x="4572000" y="3683000"/>
            <a:ext cx="4892675" cy="1114425"/>
          </a:xfrm>
          <a:prstGeom prst="wedgeRoundRectCallout">
            <a:avLst>
              <a:gd name="adj1" fmla="val 52505"/>
              <a:gd name="adj2" fmla="val -513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a:t>
            </a:r>
            <a:r>
              <a:rPr lang="fr-FR" sz="1100" b="1" i="1">
                <a:solidFill>
                  <a:srgbClr val="640064"/>
                </a:solidFill>
                <a:latin typeface="Tahoma" pitchFamily="34" charset="0"/>
              </a:rPr>
              <a:t>l’industrie nous considère comme un coût de distribution superflu </a:t>
            </a:r>
            <a:r>
              <a:rPr lang="fr-FR" sz="1100" i="1">
                <a:solidFill>
                  <a:srgbClr val="640064"/>
                </a:solidFill>
                <a:latin typeface="Tahoma" pitchFamily="34" charset="0"/>
              </a:rPr>
              <a:t>, l’industrie se dit qu’en vendant directement au patient elle pourrait faire une marge plus importante</a:t>
            </a:r>
            <a:r>
              <a:rPr lang="fr-FR" sz="1100" b="1" i="1">
                <a:solidFill>
                  <a:srgbClr val="640064"/>
                </a:solidFill>
                <a:latin typeface="Tahoma" pitchFamily="34" charset="0"/>
              </a:rPr>
              <a:t>….alors on essaie de se battre contre cette idée et de se détacher de la marge du médicament »  </a:t>
            </a:r>
            <a:r>
              <a:rPr lang="fr-FR" sz="1100" b="1">
                <a:latin typeface="Tahoma" pitchFamily="34" charset="0"/>
              </a:rPr>
              <a:t>Syndicats pharmaciens </a:t>
            </a:r>
          </a:p>
        </p:txBody>
      </p:sp>
      <p:sp>
        <p:nvSpPr>
          <p:cNvPr id="6" name="Rectangle 8"/>
          <p:cNvSpPr>
            <a:spLocks/>
          </p:cNvSpPr>
          <p:nvPr/>
        </p:nvSpPr>
        <p:spPr bwMode="auto">
          <a:xfrm>
            <a:off x="558800" y="250348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Attendent plus de reconnaissance</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558800" y="3543300"/>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Critiquent la pression sur les marges </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606425" y="4559300"/>
            <a:ext cx="3490913" cy="114141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Ont le sentiment que l’industrie ne prend pas ses responsabilités auprès du grand public</a:t>
            </a:r>
            <a:endParaRPr lang="fr-FR" sz="1800" b="1" i="1" u="sng" kern="0" dirty="0">
              <a:solidFill>
                <a:srgbClr val="000000"/>
              </a:solidFill>
              <a:latin typeface="Tahoma" pitchFamily="34" charset="0"/>
            </a:endParaRPr>
          </a:p>
        </p:txBody>
      </p:sp>
      <p:sp>
        <p:nvSpPr>
          <p:cNvPr id="64523" name="Rectangle à coins arrondis 4"/>
          <p:cNvSpPr>
            <a:spLocks noChangeArrowheads="1"/>
          </p:cNvSpPr>
          <p:nvPr/>
        </p:nvSpPr>
        <p:spPr bwMode="auto">
          <a:xfrm>
            <a:off x="4498975" y="5045075"/>
            <a:ext cx="4999038" cy="1103313"/>
          </a:xfrm>
          <a:prstGeom prst="wedgeRoundRectCallout">
            <a:avLst>
              <a:gd name="adj1" fmla="val 55903"/>
              <a:gd name="adj2" fmla="val -1494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t>
            </a:r>
            <a:r>
              <a:rPr lang="fr-FR" sz="1100" b="1" i="1">
                <a:solidFill>
                  <a:srgbClr val="640064"/>
                </a:solidFill>
                <a:latin typeface="Tahoma" pitchFamily="34" charset="0"/>
              </a:rPr>
              <a:t>recréer tout un nouveau modèle de partenariat </a:t>
            </a:r>
            <a:r>
              <a:rPr lang="fr-FR" sz="1100" i="1">
                <a:solidFill>
                  <a:srgbClr val="640064"/>
                </a:solidFill>
                <a:latin typeface="Tahoma" pitchFamily="34" charset="0"/>
              </a:rPr>
              <a:t>autour du patient et dans la coopération entre professionnels de santé et de revalorisation de l’image de marque de l’industrie pour ses produits, </a:t>
            </a:r>
            <a:r>
              <a:rPr lang="fr-FR" sz="1100" b="1" i="1">
                <a:solidFill>
                  <a:srgbClr val="640064"/>
                </a:solidFill>
                <a:latin typeface="Tahoma" pitchFamily="34" charset="0"/>
              </a:rPr>
              <a:t>parce qu’aujourd’hui il faut expliquer aux patients qui ne veulent pas les génériques, qui veulent l’original, donc il y a tout à construire</a:t>
            </a:r>
            <a:r>
              <a:rPr lang="fr-FR" sz="1100" i="1">
                <a:solidFill>
                  <a:srgbClr val="640064"/>
                </a:solidFill>
                <a:latin typeface="Tahoma" pitchFamily="34" charset="0"/>
              </a:rPr>
              <a:t> »</a:t>
            </a:r>
          </a:p>
          <a:p>
            <a:r>
              <a:rPr lang="fr-FR" sz="1100" b="1">
                <a:latin typeface="Tahoma" pitchFamily="34" charset="0"/>
              </a:rPr>
              <a:t>Syndicats pharmaciens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à coins arrondis 1"/>
          <p:cNvSpPr>
            <a:spLocks noChangeArrowheads="1"/>
          </p:cNvSpPr>
          <p:nvPr/>
        </p:nvSpPr>
        <p:spPr bwMode="auto">
          <a:xfrm>
            <a:off x="4429125" y="2441575"/>
            <a:ext cx="4679950" cy="895350"/>
          </a:xfrm>
          <a:prstGeom prst="wedgeRoundRectCallout">
            <a:avLst>
              <a:gd name="adj1" fmla="val -55181"/>
              <a:gd name="adj2" fmla="val -2867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«L’industrie dit je préfère prendre en charge au niveau du traitement ce qui coûte le plus cher , ce qui peut coûter cher à a sécurité sociale mais en contrepartie ils vous proposent de ne plus rembourser d’autre produits…mais </a:t>
            </a:r>
            <a:r>
              <a:rPr lang="fr-FR" sz="1100" b="1" i="1">
                <a:solidFill>
                  <a:srgbClr val="640064"/>
                </a:solidFill>
                <a:latin typeface="Tahoma" pitchFamily="34" charset="0"/>
              </a:rPr>
              <a:t>nous les produits très chers on a une petite marge dessus </a:t>
            </a:r>
            <a:r>
              <a:rPr lang="fr-FR" sz="1100" i="1">
                <a:solidFill>
                  <a:srgbClr val="640064"/>
                </a:solidFill>
                <a:latin typeface="Tahoma" pitchFamily="34" charset="0"/>
              </a:rPr>
              <a:t>»  </a:t>
            </a:r>
            <a:r>
              <a:rPr lang="fr-FR" sz="1100" b="1">
                <a:latin typeface="Tahoma" pitchFamily="34" charset="0"/>
              </a:rPr>
              <a:t>Syndicats pharmaciens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pharmaciens</a:t>
            </a:r>
            <a:r>
              <a:rPr lang="fr-FR" sz="1800" b="1" kern="0" dirty="0">
                <a:solidFill>
                  <a:srgbClr val="000000"/>
                </a:solidFill>
                <a:latin typeface="Tahoma" pitchFamily="34" charset="0"/>
              </a:rPr>
              <a:t>: certaines actions aujourd’hui les dérangent car elles fragilisent leur profession  </a:t>
            </a:r>
            <a:endParaRPr lang="fr-FR" sz="1800" b="1" i="1" u="sng" kern="0" dirty="0">
              <a:solidFill>
                <a:srgbClr val="000000"/>
              </a:solidFill>
              <a:latin typeface="Tahoma" pitchFamily="34" charset="0"/>
            </a:endParaRPr>
          </a:p>
        </p:txBody>
      </p:sp>
      <p:sp>
        <p:nvSpPr>
          <p:cNvPr id="65543" name="Rectangle à coins arrondis 4"/>
          <p:cNvSpPr>
            <a:spLocks noChangeArrowheads="1"/>
          </p:cNvSpPr>
          <p:nvPr/>
        </p:nvSpPr>
        <p:spPr bwMode="auto">
          <a:xfrm>
            <a:off x="4384675" y="3479800"/>
            <a:ext cx="4621213" cy="819150"/>
          </a:xfrm>
          <a:prstGeom prst="wedgeRoundRectCallout">
            <a:avLst>
              <a:gd name="adj1" fmla="val 59106"/>
              <a:gd name="adj2" fmla="val -5425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est </a:t>
            </a:r>
            <a:r>
              <a:rPr lang="fr-FR" sz="1100" b="1" i="1">
                <a:solidFill>
                  <a:srgbClr val="640064"/>
                </a:solidFill>
                <a:latin typeface="Tahoma" pitchFamily="34" charset="0"/>
              </a:rPr>
              <a:t>souvent en conflit depuis 12-15 ans avec l’arrivée des génériques </a:t>
            </a:r>
            <a:r>
              <a:rPr lang="fr-FR" sz="1100" i="1">
                <a:solidFill>
                  <a:srgbClr val="640064"/>
                </a:solidFill>
                <a:latin typeface="Tahoma" pitchFamily="34" charset="0"/>
              </a:rPr>
              <a:t>parce que l’industrie n’a pas supporté qu’elle ne puisse plus faire la promotion de ses médicaments</a:t>
            </a:r>
            <a:r>
              <a:rPr lang="fr-FR" sz="1100" b="1" i="1">
                <a:solidFill>
                  <a:srgbClr val="640064"/>
                </a:solidFill>
                <a:latin typeface="Tahoma" pitchFamily="34" charset="0"/>
              </a:rPr>
              <a:t>»  </a:t>
            </a:r>
            <a:r>
              <a:rPr lang="fr-FR" sz="1100" b="1">
                <a:latin typeface="Tahoma" pitchFamily="34" charset="0"/>
              </a:rPr>
              <a:t>Syndicats pharmaciens </a:t>
            </a:r>
          </a:p>
        </p:txBody>
      </p:sp>
      <p:sp>
        <p:nvSpPr>
          <p:cNvPr id="6" name="Rectangle 8"/>
          <p:cNvSpPr>
            <a:spLocks/>
          </p:cNvSpPr>
          <p:nvPr/>
        </p:nvSpPr>
        <p:spPr bwMode="auto">
          <a:xfrm>
            <a:off x="296863" y="2444750"/>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Le choix jugé sans concertation des médicaments remboursés ou non remboursés</a:t>
            </a:r>
            <a:endParaRPr lang="fr-FR" sz="1600" b="1" i="1" u="sng" kern="0" dirty="0">
              <a:solidFill>
                <a:srgbClr val="000000"/>
              </a:solidFill>
              <a:latin typeface="Tahoma" pitchFamily="34" charset="0"/>
            </a:endParaRPr>
          </a:p>
        </p:txBody>
      </p:sp>
      <p:sp>
        <p:nvSpPr>
          <p:cNvPr id="7" name="Rectangle 8"/>
          <p:cNvSpPr>
            <a:spLocks/>
          </p:cNvSpPr>
          <p:nvPr/>
        </p:nvSpPr>
        <p:spPr bwMode="auto">
          <a:xfrm>
            <a:off x="296863" y="3306763"/>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politique de détournement des génériques</a:t>
            </a:r>
            <a:endParaRPr lang="fr-FR" sz="1600" b="1" i="1" u="sng" kern="0" dirty="0">
              <a:solidFill>
                <a:srgbClr val="000000"/>
              </a:solidFill>
              <a:latin typeface="Tahoma" pitchFamily="34" charset="0"/>
            </a:endParaRPr>
          </a:p>
        </p:txBody>
      </p:sp>
      <p:sp>
        <p:nvSpPr>
          <p:cNvPr id="8" name="Rectangle 8"/>
          <p:cNvSpPr>
            <a:spLocks/>
          </p:cNvSpPr>
          <p:nvPr/>
        </p:nvSpPr>
        <p:spPr bwMode="auto">
          <a:xfrm>
            <a:off x="296863" y="419258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Le marketing des médicaments auprès du grand public </a:t>
            </a:r>
            <a:endParaRPr lang="fr-FR" sz="1600" b="1" i="1" u="sng" kern="0" dirty="0">
              <a:solidFill>
                <a:srgbClr val="000000"/>
              </a:solidFill>
              <a:latin typeface="Tahoma" pitchFamily="34" charset="0"/>
            </a:endParaRPr>
          </a:p>
        </p:txBody>
      </p:sp>
      <p:sp>
        <p:nvSpPr>
          <p:cNvPr id="65547" name="Rectangle à coins arrondis 4"/>
          <p:cNvSpPr>
            <a:spLocks noChangeArrowheads="1"/>
          </p:cNvSpPr>
          <p:nvPr/>
        </p:nvSpPr>
        <p:spPr bwMode="auto">
          <a:xfrm>
            <a:off x="4348163" y="4416425"/>
            <a:ext cx="4718050" cy="1165225"/>
          </a:xfrm>
          <a:prstGeom prst="wedgeRoundRectCallout">
            <a:avLst>
              <a:gd name="adj1" fmla="val 59106"/>
              <a:gd name="adj2" fmla="val -54259"/>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t>
            </a:r>
            <a:r>
              <a:rPr lang="fr-FR" sz="1100" b="1" i="1">
                <a:solidFill>
                  <a:srgbClr val="640064"/>
                </a:solidFill>
                <a:latin typeface="Tahoma" pitchFamily="34" charset="0"/>
              </a:rPr>
              <a:t>Avant le médiator ils avaient mis en place un système qui court-circuitait le médicament générique</a:t>
            </a:r>
            <a:r>
              <a:rPr lang="fr-FR" sz="1100" i="1">
                <a:solidFill>
                  <a:srgbClr val="640064"/>
                </a:solidFill>
                <a:latin typeface="Tahoma" pitchFamily="34" charset="0"/>
              </a:rPr>
              <a:t>, pour un médicament avec un dosage de 200mg, ils vous sortaient un médicament à 400mg qui lui n’a pas de générique, ils vont faire la promotion chez le médecin du coup le notre est moins prescrit, ils court-circuitaient le réseau du générique </a:t>
            </a:r>
            <a:r>
              <a:rPr lang="fr-FR" sz="1100" b="1" i="1">
                <a:solidFill>
                  <a:srgbClr val="640064"/>
                </a:solidFill>
                <a:latin typeface="Tahoma" pitchFamily="34" charset="0"/>
              </a:rPr>
              <a:t>» </a:t>
            </a:r>
            <a:r>
              <a:rPr lang="fr-FR" sz="1100" b="1">
                <a:latin typeface="Tahoma" pitchFamily="34" charset="0"/>
              </a:rPr>
              <a:t>Syndicats pharmaciens </a:t>
            </a:r>
          </a:p>
        </p:txBody>
      </p:sp>
      <p:sp>
        <p:nvSpPr>
          <p:cNvPr id="65548" name="Rectangle à coins arrondis 4"/>
          <p:cNvSpPr>
            <a:spLocks noChangeArrowheads="1"/>
          </p:cNvSpPr>
          <p:nvPr/>
        </p:nvSpPr>
        <p:spPr bwMode="auto">
          <a:xfrm>
            <a:off x="4489450" y="5688013"/>
            <a:ext cx="4621213" cy="712787"/>
          </a:xfrm>
          <a:prstGeom prst="wedgeRoundRectCallout">
            <a:avLst>
              <a:gd name="adj1" fmla="val -55130"/>
              <a:gd name="adj2" fmla="val -2817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leur dit d’arrêter de faire la promotion de médicaments de manière commerciale, c’est insupportable c’est à nous d’apporter l’information »</a:t>
            </a:r>
            <a:r>
              <a:rPr lang="fr-FR" sz="1100" b="1" i="1">
                <a:solidFill>
                  <a:srgbClr val="640064"/>
                </a:solidFill>
                <a:latin typeface="Tahoma" pitchFamily="34" charset="0"/>
              </a:rPr>
              <a:t>  </a:t>
            </a:r>
            <a:r>
              <a:rPr lang="fr-FR" sz="1100" b="1">
                <a:latin typeface="Tahoma" pitchFamily="34" charset="0"/>
              </a:rPr>
              <a:t>Syndicats pharmaciens </a:t>
            </a:r>
          </a:p>
        </p:txBody>
      </p:sp>
      <p:sp>
        <p:nvSpPr>
          <p:cNvPr id="11" name="Rectangle 8"/>
          <p:cNvSpPr>
            <a:spLocks/>
          </p:cNvSpPr>
          <p:nvPr/>
        </p:nvSpPr>
        <p:spPr bwMode="auto">
          <a:xfrm>
            <a:off x="271463" y="5045075"/>
            <a:ext cx="3490912"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La vente des médicaments dans d’autres circuits que la pharmacie </a:t>
            </a:r>
            <a:endParaRPr lang="fr-FR" sz="16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à coins arrondis 1"/>
          <p:cNvSpPr>
            <a:spLocks noChangeArrowheads="1"/>
          </p:cNvSpPr>
          <p:nvPr/>
        </p:nvSpPr>
        <p:spPr bwMode="auto">
          <a:xfrm>
            <a:off x="5138738" y="2514600"/>
            <a:ext cx="4360862" cy="1201738"/>
          </a:xfrm>
          <a:prstGeom prst="wedgeRoundRectCallout">
            <a:avLst>
              <a:gd name="adj1" fmla="val -40718"/>
              <a:gd name="adj2" fmla="val -631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cette année </a:t>
            </a:r>
            <a:r>
              <a:rPr lang="fr-FR" sz="1100" b="1" i="1">
                <a:solidFill>
                  <a:srgbClr val="640064"/>
                </a:solidFill>
                <a:latin typeface="Tahoma" pitchFamily="34" charset="0"/>
              </a:rPr>
              <a:t>on a un énorme souci</a:t>
            </a:r>
            <a:r>
              <a:rPr lang="fr-FR" sz="1100" i="1">
                <a:solidFill>
                  <a:srgbClr val="640064"/>
                </a:solidFill>
                <a:latin typeface="Tahoma" pitchFamily="34" charset="0"/>
              </a:rPr>
              <a:t> car on subit en plus une non possibilité de réévaluer notre marge puisqu’on dépend directement du Ministère de la Santé qui définit chaque année un objectif national  de dépense de santé et </a:t>
            </a:r>
            <a:r>
              <a:rPr lang="fr-FR" sz="1100" b="1" i="1">
                <a:solidFill>
                  <a:srgbClr val="640064"/>
                </a:solidFill>
                <a:latin typeface="Tahoma" pitchFamily="34" charset="0"/>
              </a:rPr>
              <a:t>l’Etat envisage d’effectuer 1 milliard d’économie sur les médicaments»</a:t>
            </a:r>
          </a:p>
          <a:p>
            <a:r>
              <a:rPr lang="fr-FR" sz="1100" b="1">
                <a:latin typeface="Tahoma" pitchFamily="34" charset="0"/>
              </a:rPr>
              <a:t>Syndicats Pharmaciens</a:t>
            </a:r>
          </a:p>
        </p:txBody>
      </p:sp>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Car ce sont les pharmaciens qui ont le lien le plus direct avec l’industrie pharmaceutique sur un plan financier </a:t>
            </a:r>
            <a:endParaRPr lang="fr-FR" sz="1800" b="1" i="1" u="sng" kern="0" dirty="0">
              <a:solidFill>
                <a:srgbClr val="000000"/>
              </a:solidFill>
              <a:latin typeface="Tahoma" pitchFamily="34" charset="0"/>
            </a:endParaRPr>
          </a:p>
        </p:txBody>
      </p:sp>
      <p:sp>
        <p:nvSpPr>
          <p:cNvPr id="66564" name="Rectangle à coins arrondis 4"/>
          <p:cNvSpPr>
            <a:spLocks noChangeArrowheads="1"/>
          </p:cNvSpPr>
          <p:nvPr/>
        </p:nvSpPr>
        <p:spPr bwMode="auto">
          <a:xfrm>
            <a:off x="5100638" y="5092700"/>
            <a:ext cx="4387850" cy="1035050"/>
          </a:xfrm>
          <a:prstGeom prst="wedgeRoundRectCallout">
            <a:avLst>
              <a:gd name="adj1" fmla="val 56000"/>
              <a:gd name="adj2" fmla="val -3792"/>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concernant </a:t>
            </a:r>
            <a:r>
              <a:rPr lang="fr-FR" sz="1100" b="1" i="1">
                <a:solidFill>
                  <a:srgbClr val="640064"/>
                </a:solidFill>
                <a:latin typeface="Tahoma" pitchFamily="34" charset="0"/>
              </a:rPr>
              <a:t>les tests de prix des médicaments pour les prix des génériques et des princeps, on pourrait négocier en disant par exemple que sur le générique il y a des réticences auprès des prescripteurs»</a:t>
            </a:r>
          </a:p>
          <a:p>
            <a:r>
              <a:rPr lang="fr-FR" sz="1100" b="1">
                <a:latin typeface="Tahoma" pitchFamily="34" charset="0"/>
              </a:rPr>
              <a:t>Syndicats Pharmaciens</a:t>
            </a:r>
          </a:p>
        </p:txBody>
      </p:sp>
      <p:sp>
        <p:nvSpPr>
          <p:cNvPr id="66565" name="Rectangle à coins arrondis 1"/>
          <p:cNvSpPr>
            <a:spLocks noChangeArrowheads="1"/>
          </p:cNvSpPr>
          <p:nvPr/>
        </p:nvSpPr>
        <p:spPr bwMode="auto">
          <a:xfrm>
            <a:off x="5100638" y="3989388"/>
            <a:ext cx="4398962" cy="938212"/>
          </a:xfrm>
          <a:prstGeom prst="wedgeRoundRectCallout">
            <a:avLst>
              <a:gd name="adj1" fmla="val -40718"/>
              <a:gd name="adj2" fmla="val -631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«Quand on discute avec la sécurité sociale, pour expliquer les problèmes qu’on a dans chaque département pour atteindre les objectifs de substitution, </a:t>
            </a:r>
            <a:r>
              <a:rPr lang="fr-FR" sz="1100" b="1" i="1">
                <a:solidFill>
                  <a:srgbClr val="640064"/>
                </a:solidFill>
                <a:latin typeface="Tahoma" pitchFamily="34" charset="0"/>
              </a:rPr>
              <a:t>c’est dommage de devoir citer l’industrie pharmaceutique comme défaillante»</a:t>
            </a:r>
          </a:p>
          <a:p>
            <a:r>
              <a:rPr lang="fr-FR" sz="1100" b="1">
                <a:latin typeface="Tahoma" pitchFamily="34" charset="0"/>
              </a:rPr>
              <a:t>Syndicats Pharmaciens</a:t>
            </a:r>
          </a:p>
        </p:txBody>
      </p:sp>
      <p:graphicFrame>
        <p:nvGraphicFramePr>
          <p:cNvPr id="7"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8" name="Rectangle 8"/>
          <p:cNvSpPr>
            <a:spLocks/>
          </p:cNvSpPr>
          <p:nvPr/>
        </p:nvSpPr>
        <p:spPr bwMode="auto">
          <a:xfrm>
            <a:off x="463550" y="343693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Appréhendent les décisions gouvernementales pour le budget 2013</a:t>
            </a:r>
            <a:endParaRPr lang="fr-FR" sz="1600" b="1" i="1" u="sng" kern="0" dirty="0">
              <a:solidFill>
                <a:srgbClr val="000000"/>
              </a:solidFill>
              <a:latin typeface="Tahoma" pitchFamily="34" charset="0"/>
            </a:endParaRPr>
          </a:p>
        </p:txBody>
      </p:sp>
      <p:sp>
        <p:nvSpPr>
          <p:cNvPr id="11" name="Rectangle 8"/>
          <p:cNvSpPr>
            <a:spLocks/>
          </p:cNvSpPr>
          <p:nvPr/>
        </p:nvSpPr>
        <p:spPr bwMode="auto">
          <a:xfrm>
            <a:off x="485775" y="4397375"/>
            <a:ext cx="3490913" cy="1006475"/>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Se voient comme étant les premiers  à devoir supporter les économies  de santé publique à réaliser</a:t>
            </a:r>
            <a:endParaRPr lang="fr-FR" sz="16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à coins arrondis 1"/>
          <p:cNvSpPr>
            <a:spLocks noChangeArrowheads="1"/>
          </p:cNvSpPr>
          <p:nvPr/>
        </p:nvSpPr>
        <p:spPr bwMode="auto">
          <a:xfrm>
            <a:off x="4168775" y="2374900"/>
            <a:ext cx="5713413" cy="2043113"/>
          </a:xfrm>
          <a:prstGeom prst="wedgeRoundRectCallout">
            <a:avLst>
              <a:gd name="adj1" fmla="val -52931"/>
              <a:gd name="adj2" fmla="val -5555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«Toutes les branches de la pharmacie ont été sollicitées par l’IGAS, l’inspection générale des affaires sanitaires, </a:t>
            </a:r>
            <a:r>
              <a:rPr lang="fr-FR" sz="1100" b="1" i="1">
                <a:solidFill>
                  <a:srgbClr val="640064"/>
                </a:solidFill>
                <a:latin typeface="Tahoma" pitchFamily="34" charset="0"/>
              </a:rPr>
              <a:t>la police de la santé, qui a auditionné un peu tout le monde, pour voir dans quelle mesure, ce que nous on aurait pu faire, mais on pouvait pas faire grand-chose, le Médiator était prescrit sur ordonnance, on n’avait pas d’autre choix que de le fournir, </a:t>
            </a:r>
            <a:r>
              <a:rPr lang="fr-FR" sz="1100" i="1">
                <a:solidFill>
                  <a:srgbClr val="640064"/>
                </a:solidFill>
                <a:latin typeface="Tahoma" pitchFamily="34" charset="0"/>
              </a:rPr>
              <a:t>on n’a pas de marge de manœuvre là-dessus, donc nous on a demandé, le plan de gestion du risque, c’est de pouvoir avoir un rôle dans les remontées d’information, alors qu’aujourd’hui on n’en a quasiment pas, on n’est pas écouté, on a dit c’est peut-être le moment, on voit les patients tous les mois pour leur traitement, on a des remontées d’information, on remplit une fiche, on l’envoie à l’ANSM en parlant de tel ou tel patient, qui a tel ou tel traitement, et tel ou tel problème, et au moins qu’on puisse faire remonter les informations du terrain »  </a:t>
            </a:r>
            <a:r>
              <a:rPr lang="fr-FR" sz="1100" b="1">
                <a:latin typeface="Tahoma" pitchFamily="34" charset="0"/>
              </a:rPr>
              <a:t>Syndicats pharmaciens</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pharmaciens</a:t>
            </a:r>
            <a:r>
              <a:rPr lang="fr-FR" sz="1800" b="1" kern="0" dirty="0">
                <a:solidFill>
                  <a:srgbClr val="000000"/>
                </a:solidFill>
                <a:latin typeface="Tahoma" pitchFamily="34" charset="0"/>
              </a:rPr>
              <a:t>: la seule profession qui énonce un impact direct de l’affaire Médiator et qui a été sollicitée dans la réflexion </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463550" y="242093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Sont impactés par la méfiance accrue des patients</a:t>
            </a:r>
            <a:endParaRPr lang="fr-FR" sz="1600" b="1" i="1" u="sng" kern="0" dirty="0">
              <a:solidFill>
                <a:srgbClr val="000000"/>
              </a:solidFill>
              <a:latin typeface="Tahoma" pitchFamily="34" charset="0"/>
            </a:endParaRPr>
          </a:p>
        </p:txBody>
      </p:sp>
      <p:sp>
        <p:nvSpPr>
          <p:cNvPr id="7" name="Rectangle 8"/>
          <p:cNvSpPr>
            <a:spLocks/>
          </p:cNvSpPr>
          <p:nvPr/>
        </p:nvSpPr>
        <p:spPr bwMode="auto">
          <a:xfrm>
            <a:off x="463550" y="343693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Deviennent eux-mêmes méfiants sur les actions commerciales </a:t>
            </a:r>
            <a:endParaRPr lang="fr-FR" sz="1600" b="1" i="1" u="sng" kern="0" dirty="0">
              <a:solidFill>
                <a:srgbClr val="000000"/>
              </a:solidFill>
              <a:latin typeface="Tahoma" pitchFamily="34" charset="0"/>
            </a:endParaRPr>
          </a:p>
        </p:txBody>
      </p:sp>
      <p:sp>
        <p:nvSpPr>
          <p:cNvPr id="8" name="Rectangle 8"/>
          <p:cNvSpPr>
            <a:spLocks/>
          </p:cNvSpPr>
          <p:nvPr/>
        </p:nvSpPr>
        <p:spPr bwMode="auto">
          <a:xfrm>
            <a:off x="463550" y="438308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Se sentent injustement pénalisés</a:t>
            </a:r>
            <a:endParaRPr lang="fr-FR" sz="1600" b="1" i="1" u="sng" kern="0" dirty="0">
              <a:solidFill>
                <a:srgbClr val="000000"/>
              </a:solidFill>
              <a:latin typeface="Tahoma" pitchFamily="34" charset="0"/>
            </a:endParaRPr>
          </a:p>
        </p:txBody>
      </p:sp>
      <p:sp>
        <p:nvSpPr>
          <p:cNvPr id="67594" name="Rectangle à coins arrondis 4"/>
          <p:cNvSpPr>
            <a:spLocks noChangeArrowheads="1"/>
          </p:cNvSpPr>
          <p:nvPr/>
        </p:nvSpPr>
        <p:spPr bwMode="auto">
          <a:xfrm>
            <a:off x="4216400" y="5627688"/>
            <a:ext cx="5129213" cy="844550"/>
          </a:xfrm>
          <a:prstGeom prst="wedgeRoundRectCallout">
            <a:avLst>
              <a:gd name="adj1" fmla="val 55815"/>
              <a:gd name="adj2" fmla="val 255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«Avec ce qui s’est passé ces derniers temps, </a:t>
            </a:r>
            <a:r>
              <a:rPr lang="fr-FR" sz="1100" b="1" i="1">
                <a:solidFill>
                  <a:srgbClr val="640064"/>
                </a:solidFill>
                <a:latin typeface="Tahoma" pitchFamily="34" charset="0"/>
              </a:rPr>
              <a:t>on est très regardants de tout ce que propose l’industrie, et ce qu’elle met sur le marché, </a:t>
            </a:r>
            <a:r>
              <a:rPr lang="fr-FR" sz="1100" i="1">
                <a:solidFill>
                  <a:srgbClr val="640064"/>
                </a:solidFill>
                <a:latin typeface="Tahoma" pitchFamily="34" charset="0"/>
              </a:rPr>
              <a:t>dans ses différents segments d’activité, tout ce qui touche le médicament de prescription, le générique, et l’automédication » </a:t>
            </a:r>
            <a:r>
              <a:rPr lang="fr-FR" sz="1100" b="1">
                <a:latin typeface="Tahoma" pitchFamily="34" charset="0"/>
              </a:rPr>
              <a:t>Syndicats pharmaciens </a:t>
            </a:r>
          </a:p>
        </p:txBody>
      </p:sp>
      <p:sp>
        <p:nvSpPr>
          <p:cNvPr id="67595" name="Rectangle à coins arrondis 4"/>
          <p:cNvSpPr>
            <a:spLocks noChangeArrowheads="1"/>
          </p:cNvSpPr>
          <p:nvPr/>
        </p:nvSpPr>
        <p:spPr bwMode="auto">
          <a:xfrm>
            <a:off x="4168775" y="4524375"/>
            <a:ext cx="5594350" cy="1057275"/>
          </a:xfrm>
          <a:prstGeom prst="wedgeRoundRectCallout">
            <a:avLst>
              <a:gd name="adj1" fmla="val -53046"/>
              <a:gd name="adj2" fmla="val -17597"/>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ça a </a:t>
            </a:r>
            <a:r>
              <a:rPr lang="fr-FR" sz="1100" b="1" i="1">
                <a:solidFill>
                  <a:srgbClr val="640064"/>
                </a:solidFill>
                <a:latin typeface="Tahoma" pitchFamily="34" charset="0"/>
              </a:rPr>
              <a:t>engendré une méfiance abusive des patients </a:t>
            </a:r>
            <a:r>
              <a:rPr lang="fr-FR" sz="1100" i="1">
                <a:solidFill>
                  <a:srgbClr val="640064"/>
                </a:solidFill>
                <a:latin typeface="Tahoma" pitchFamily="34" charset="0"/>
              </a:rPr>
              <a:t>sur la dispensation du générique, voilà, et là ça me gêne, à cause d’affaires comme ça, </a:t>
            </a:r>
            <a:r>
              <a:rPr lang="fr-FR" sz="1100" b="1" i="1">
                <a:solidFill>
                  <a:srgbClr val="640064"/>
                </a:solidFill>
                <a:latin typeface="Tahoma" pitchFamily="34" charset="0"/>
              </a:rPr>
              <a:t>les patients sont de plus en plus craintifs sur les médicaments qu’on leur donne</a:t>
            </a:r>
            <a:r>
              <a:rPr lang="fr-FR" sz="1100" i="1">
                <a:solidFill>
                  <a:srgbClr val="640064"/>
                </a:solidFill>
                <a:latin typeface="Tahoma" pitchFamily="34" charset="0"/>
              </a:rPr>
              <a:t>, et au lieu de faire confiance à l’industrie pharmaceutique, ils font confiance au médecin » </a:t>
            </a:r>
            <a:r>
              <a:rPr lang="fr-FR" sz="1100" b="1">
                <a:latin typeface="Tahoma" pitchFamily="34" charset="0"/>
              </a:rPr>
              <a:t>Syndicats pharmaciens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222375"/>
            <a:ext cx="8270875" cy="100965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pharmaciens</a:t>
            </a:r>
            <a:r>
              <a:rPr lang="fr-FR" sz="1800" b="1" kern="0" dirty="0">
                <a:solidFill>
                  <a:srgbClr val="000000"/>
                </a:solidFill>
                <a:latin typeface="Tahoma" pitchFamily="34" charset="0"/>
              </a:rPr>
              <a:t>: l’attente d’un changement de posture et de regard  de l’industrie pharmaceutique et le souhait d’être mis au cœur du système de prévention / de gestion du risque au niveau gouvernemental </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5475288" y="3211513"/>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x</a:t>
            </a:r>
            <a:endParaRPr lang="fr-FR" sz="1600" b="1" i="1" u="sng" kern="0" dirty="0">
              <a:solidFill>
                <a:srgbClr val="000000"/>
              </a:solidFill>
              <a:latin typeface="Tahoma" pitchFamily="34" charset="0"/>
            </a:endParaRPr>
          </a:p>
        </p:txBody>
      </p:sp>
      <p:sp>
        <p:nvSpPr>
          <p:cNvPr id="8" name="Rectangle 8"/>
          <p:cNvSpPr>
            <a:spLocks/>
          </p:cNvSpPr>
          <p:nvPr/>
        </p:nvSpPr>
        <p:spPr bwMode="auto">
          <a:xfrm>
            <a:off x="654050" y="2482850"/>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Souhaitent être intégrés en amont dans les décisions </a:t>
            </a:r>
            <a:endParaRPr lang="fr-FR" sz="1600" b="1" i="1" u="sng" kern="0" dirty="0">
              <a:solidFill>
                <a:srgbClr val="000000"/>
              </a:solidFill>
              <a:latin typeface="Tahoma" pitchFamily="34" charset="0"/>
            </a:endParaRPr>
          </a:p>
        </p:txBody>
      </p:sp>
      <p:sp>
        <p:nvSpPr>
          <p:cNvPr id="11" name="Rectangle 8"/>
          <p:cNvSpPr>
            <a:spLocks/>
          </p:cNvSpPr>
          <p:nvPr/>
        </p:nvSpPr>
        <p:spPr bwMode="auto">
          <a:xfrm>
            <a:off x="628650" y="333533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Souhaitent être informés plus systématiquement des nouveautés </a:t>
            </a:r>
            <a:endParaRPr lang="fr-FR" sz="1600" b="1" i="1" u="sng" kern="0" dirty="0">
              <a:solidFill>
                <a:srgbClr val="000000"/>
              </a:solidFill>
              <a:latin typeface="Tahoma" pitchFamily="34" charset="0"/>
            </a:endParaRPr>
          </a:p>
        </p:txBody>
      </p:sp>
      <p:sp>
        <p:nvSpPr>
          <p:cNvPr id="68617" name="Rectangle à coins arrondis 4"/>
          <p:cNvSpPr>
            <a:spLocks noChangeArrowheads="1"/>
          </p:cNvSpPr>
          <p:nvPr/>
        </p:nvSpPr>
        <p:spPr bwMode="auto">
          <a:xfrm>
            <a:off x="4438650" y="2493963"/>
            <a:ext cx="5275263" cy="2230437"/>
          </a:xfrm>
          <a:prstGeom prst="wedgeRoundRectCallout">
            <a:avLst>
              <a:gd name="adj1" fmla="val -54264"/>
              <a:gd name="adj2" fmla="val -861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t>
            </a:r>
            <a:r>
              <a:rPr lang="fr-FR" sz="1100" b="1" i="1">
                <a:solidFill>
                  <a:srgbClr val="640064"/>
                </a:solidFill>
                <a:latin typeface="Tahoma" pitchFamily="34" charset="0"/>
              </a:rPr>
              <a:t>l’industrie doit faire connaître qui fait quoi, comment, et dans quelles conditions,</a:t>
            </a:r>
            <a:r>
              <a:rPr lang="fr-FR" sz="1100" i="1">
                <a:solidFill>
                  <a:srgbClr val="640064"/>
                </a:solidFill>
                <a:latin typeface="Tahoma" pitchFamily="34" charset="0"/>
              </a:rPr>
              <a:t> </a:t>
            </a:r>
            <a:r>
              <a:rPr lang="fr-FR" sz="1100" b="1" i="1">
                <a:solidFill>
                  <a:srgbClr val="640064"/>
                </a:solidFill>
                <a:latin typeface="Tahoma" pitchFamily="34" charset="0"/>
              </a:rPr>
              <a:t>c’est à l’industrie pharmaceutique de créer un lien, </a:t>
            </a:r>
            <a:r>
              <a:rPr lang="fr-FR" sz="1100" i="1">
                <a:solidFill>
                  <a:srgbClr val="640064"/>
                </a:solidFill>
                <a:latin typeface="Tahoma" pitchFamily="34" charset="0"/>
              </a:rPr>
              <a:t>toi tu donnes un médicament, et l’infirmière va faire en sorte qu’il soit bien pris, et le pharmacien va vérifier l’observance, moi mon métier . c’est le rôle de l’industrie de me dire ce que le médecin fait, et que chacun reste dans son champ de compétence pour permettre que les patients soient pris en charge, et ça se fera en échangeant sur nos métiers, nos limites, et où commence notre savoir-faire.  </a:t>
            </a:r>
            <a:r>
              <a:rPr lang="fr-FR" sz="1100" b="1" i="1">
                <a:solidFill>
                  <a:srgbClr val="640064"/>
                </a:solidFill>
                <a:latin typeface="Tahoma" pitchFamily="34" charset="0"/>
              </a:rPr>
              <a:t>c’est à elle de le faire parce que c’est elle  qui met sur le marché les médicaments</a:t>
            </a:r>
            <a:r>
              <a:rPr lang="fr-FR" sz="1100" i="1">
                <a:solidFill>
                  <a:srgbClr val="640064"/>
                </a:solidFill>
                <a:latin typeface="Tahoma" pitchFamily="34" charset="0"/>
              </a:rPr>
              <a:t>, c’est elle qui fait les expériences à différents niveaux sur le patient, c’est elle qui visite l’hôpital et la ville, nous on est le dernier recours, le médicament sort, on n’a vu personne avant </a:t>
            </a:r>
            <a:r>
              <a:rPr lang="fr-FR" sz="1100" b="1" i="1">
                <a:solidFill>
                  <a:srgbClr val="640064"/>
                </a:solidFill>
                <a:latin typeface="Tahoma" pitchFamily="34" charset="0"/>
              </a:rPr>
              <a:t> » </a:t>
            </a:r>
            <a:r>
              <a:rPr lang="fr-FR" sz="1100" b="1">
                <a:latin typeface="Tahoma" pitchFamily="34" charset="0"/>
              </a:rPr>
              <a:t>Syndicats pharmaciens </a:t>
            </a:r>
          </a:p>
        </p:txBody>
      </p:sp>
      <p:sp>
        <p:nvSpPr>
          <p:cNvPr id="13" name="Rectangle 8"/>
          <p:cNvSpPr>
            <a:spLocks/>
          </p:cNvSpPr>
          <p:nvPr/>
        </p:nvSpPr>
        <p:spPr bwMode="auto">
          <a:xfrm>
            <a:off x="627063" y="4306888"/>
            <a:ext cx="3490912"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Souhaitent être perçus comme des acteurs essentiels de l’industrie </a:t>
            </a:r>
            <a:endParaRPr lang="fr-FR" sz="1600" b="1" i="1" u="sng" kern="0" dirty="0">
              <a:solidFill>
                <a:srgbClr val="000000"/>
              </a:solidFill>
              <a:latin typeface="Tahoma" pitchFamily="34" charset="0"/>
            </a:endParaRPr>
          </a:p>
        </p:txBody>
      </p:sp>
      <p:sp>
        <p:nvSpPr>
          <p:cNvPr id="68619" name="Rectangle à coins arrondis 13"/>
          <p:cNvSpPr>
            <a:spLocks noChangeArrowheads="1"/>
          </p:cNvSpPr>
          <p:nvPr/>
        </p:nvSpPr>
        <p:spPr bwMode="auto">
          <a:xfrm>
            <a:off x="4418013" y="4821238"/>
            <a:ext cx="5237162" cy="1473200"/>
          </a:xfrm>
          <a:prstGeom prst="wedgeRoundRectCallout">
            <a:avLst>
              <a:gd name="adj1" fmla="val -54097"/>
              <a:gd name="adj2" fmla="val 261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«nous on </a:t>
            </a:r>
            <a:r>
              <a:rPr lang="fr-FR" sz="1100" b="1" i="1">
                <a:solidFill>
                  <a:srgbClr val="640064"/>
                </a:solidFill>
                <a:latin typeface="Tahoma" pitchFamily="34" charset="0"/>
              </a:rPr>
              <a:t>a demandé, le plan de gestion du risque, c’est de pouvoir avoir un rôle dans les remontées d’information, alors qu’aujourd’hui on n’en a quasiment pas</a:t>
            </a:r>
            <a:r>
              <a:rPr lang="fr-FR" sz="1100" i="1">
                <a:solidFill>
                  <a:srgbClr val="640064"/>
                </a:solidFill>
                <a:latin typeface="Tahoma" pitchFamily="34" charset="0"/>
              </a:rPr>
              <a:t>, on n’est pas écouté, on a dit c’est peut-être le moment, on voit les patients tous les mois pour leur traitement, on a des remontées d’information, on remplit une fiche, on l’envoie à l’ANSM en parlant de tel ou tel patient, qui a tel ou tel traitement, et tel ou tel problème, et au moins qu’on puisse faire remonter les informations du terrain »  </a:t>
            </a:r>
            <a:r>
              <a:rPr lang="fr-FR" sz="1100" b="1">
                <a:latin typeface="Tahoma" pitchFamily="34" charset="0"/>
              </a:rPr>
              <a:t>Syndicats pharmaciens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1709738" y="1614488"/>
            <a:ext cx="6540500" cy="407352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 profession qui demande le plus à l’industrie pharmaceutique.</a:t>
            </a:r>
          </a:p>
          <a:p>
            <a:pPr algn="ctr" fontAlgn="auto">
              <a:spcBef>
                <a:spcPts val="0"/>
              </a:spcBef>
              <a:spcAft>
                <a:spcPts val="0"/>
              </a:spcAft>
              <a:defRPr/>
            </a:pPr>
            <a:endParaRPr lang="fr-FR" sz="1800" b="1" i="1" u="sng"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Ils se sentent directement impactés par l’affaire du Médiator par l’effet qu’ils voient sur les populations plus méfiantes </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Pour eux l’industrie pharmaceutique a le devoir de les estimer, de les accompagner et les informer mais aussi  de mettre en place un principe de partenariat pour la viabilité du système économique</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pharmaciens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7"/>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Avant-propos : le cadre d’investigation </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résultats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7" name="Rectangle 8"/>
          <p:cNvSpPr>
            <a:spLocks/>
          </p:cNvSpPr>
          <p:nvPr/>
        </p:nvSpPr>
        <p:spPr bwMode="auto">
          <a:xfrm>
            <a:off x="1978025" y="1652588"/>
            <a:ext cx="6946900" cy="98107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Rappel : 10 représentants de syndicats interrogés </a:t>
            </a:r>
            <a:endParaRPr lang="fr-FR" sz="1800" b="1" i="1" u="sng" kern="0" dirty="0">
              <a:solidFill>
                <a:srgbClr val="000000"/>
              </a:solidFill>
              <a:latin typeface="Tahoma" pitchFamily="34" charset="0"/>
            </a:endParaRPr>
          </a:p>
        </p:txBody>
      </p:sp>
      <p:sp>
        <p:nvSpPr>
          <p:cNvPr id="24582" name="ZoneTexte 5"/>
          <p:cNvSpPr txBox="1">
            <a:spLocks noChangeArrowheads="1"/>
          </p:cNvSpPr>
          <p:nvPr/>
        </p:nvSpPr>
        <p:spPr bwMode="auto">
          <a:xfrm>
            <a:off x="1900238" y="3078163"/>
            <a:ext cx="7065962" cy="2800350"/>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sz="1600">
                <a:solidFill>
                  <a:srgbClr val="000000"/>
                </a:solidFill>
                <a:latin typeface="Tahoma" pitchFamily="34" charset="0"/>
              </a:rPr>
              <a:t>Les résultats ci-après n’ont </a:t>
            </a:r>
            <a:r>
              <a:rPr lang="fr-FR" sz="1600" b="1">
                <a:solidFill>
                  <a:srgbClr val="000000"/>
                </a:solidFill>
                <a:latin typeface="Tahoma" pitchFamily="34" charset="0"/>
              </a:rPr>
              <a:t>pas comme ambition de couvrir l’intégralité du champ des représentations et des relations entre les syndicats et l’industrie pharmaceutique</a:t>
            </a:r>
          </a:p>
          <a:p>
            <a:pPr marL="176213" indent="-176213" algn="just">
              <a:buFont typeface="Wingdings" pitchFamily="2" charset="2"/>
              <a:buChar char="§"/>
            </a:pPr>
            <a:endParaRPr lang="fr-FR" sz="1600">
              <a:solidFill>
                <a:srgbClr val="000000"/>
              </a:solidFill>
              <a:latin typeface="Tahoma" pitchFamily="34" charset="0"/>
            </a:endParaRPr>
          </a:p>
          <a:p>
            <a:pPr marL="176213" indent="-176213" algn="just">
              <a:buFont typeface="Wingdings" pitchFamily="2" charset="2"/>
              <a:buChar char="§"/>
            </a:pPr>
            <a:r>
              <a:rPr lang="fr-FR" sz="1600">
                <a:solidFill>
                  <a:srgbClr val="000000"/>
                </a:solidFill>
                <a:latin typeface="Tahoma" pitchFamily="34" charset="0"/>
              </a:rPr>
              <a:t>De nombreux points évoqués dans ce rapport sont davantage à </a:t>
            </a:r>
            <a:r>
              <a:rPr lang="fr-FR" sz="1600" b="1">
                <a:solidFill>
                  <a:srgbClr val="000000"/>
                </a:solidFill>
                <a:latin typeface="Tahoma" pitchFamily="34" charset="0"/>
              </a:rPr>
              <a:t>considérer comme des points d’éclairage sur la situation actuelle</a:t>
            </a:r>
          </a:p>
          <a:p>
            <a:pPr marL="176213" indent="-176213" algn="just">
              <a:buFont typeface="Wingdings" pitchFamily="2" charset="2"/>
              <a:buChar char="§"/>
            </a:pPr>
            <a:endParaRPr lang="fr-FR" sz="1600">
              <a:solidFill>
                <a:srgbClr val="000000"/>
              </a:solidFill>
              <a:latin typeface="Tahoma" pitchFamily="34" charset="0"/>
            </a:endParaRPr>
          </a:p>
          <a:p>
            <a:pPr marL="176213" indent="-176213" algn="just">
              <a:buFont typeface="Wingdings" pitchFamily="2" charset="2"/>
              <a:buChar char="§"/>
            </a:pPr>
            <a:r>
              <a:rPr lang="fr-FR" sz="1600">
                <a:solidFill>
                  <a:srgbClr val="000000"/>
                </a:solidFill>
                <a:latin typeface="Tahoma" pitchFamily="34" charset="0"/>
              </a:rPr>
              <a:t>En revanche, les résultats de cette étude sont </a:t>
            </a:r>
            <a:r>
              <a:rPr lang="fr-FR" sz="1600" b="1">
                <a:solidFill>
                  <a:srgbClr val="000000"/>
                </a:solidFill>
                <a:latin typeface="Tahoma" pitchFamily="34" charset="0"/>
              </a:rPr>
              <a:t>une invitation à « entendre » un malaise plus ou moins latent à justifier pour les professionnels de santé certaines actions ou activités de l’industrie pharmaceutique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infirmiers</a:t>
            </a:r>
            <a:r>
              <a:rPr lang="fr-FR" sz="1800" b="1" kern="0" dirty="0">
                <a:solidFill>
                  <a:srgbClr val="000000"/>
                </a:solidFill>
                <a:latin typeface="Tahoma" pitchFamily="34" charset="0"/>
              </a:rPr>
              <a:t>: les absents de l’industrie pharmaceutique</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415925" y="2468563"/>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Ont des relations ténues, principalement pour les produits « des plaies »</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415925" y="3508375"/>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Estiment que l’industrie ne les forment jamais </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415925" y="454818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Se sentent peu concernés et non sollicités</a:t>
            </a:r>
            <a:endParaRPr lang="fr-FR" sz="1800" b="1" i="1" u="sng" kern="0" dirty="0">
              <a:solidFill>
                <a:srgbClr val="000000"/>
              </a:solidFill>
              <a:latin typeface="Tahoma" pitchFamily="34" charset="0"/>
            </a:endParaRPr>
          </a:p>
        </p:txBody>
      </p:sp>
      <p:sp>
        <p:nvSpPr>
          <p:cNvPr id="70665" name="Rectangle à coins arrondis 4"/>
          <p:cNvSpPr>
            <a:spLocks noChangeArrowheads="1"/>
          </p:cNvSpPr>
          <p:nvPr/>
        </p:nvSpPr>
        <p:spPr bwMode="auto">
          <a:xfrm>
            <a:off x="4797425" y="2303463"/>
            <a:ext cx="4476750" cy="725487"/>
          </a:xfrm>
          <a:prstGeom prst="wedgeRoundRectCallout">
            <a:avLst>
              <a:gd name="adj1" fmla="val 55806"/>
              <a:gd name="adj2" fmla="val 1061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sur l’industrie pharmaceutique, je ne connais rien, je connais l’autre bout de la chaîne, les malades  »  </a:t>
            </a:r>
            <a:r>
              <a:rPr lang="fr-FR" sz="1100" b="1">
                <a:latin typeface="Tahoma" pitchFamily="34" charset="0"/>
              </a:rPr>
              <a:t>Syndicats Infirmiers</a:t>
            </a:r>
          </a:p>
        </p:txBody>
      </p:sp>
      <p:sp>
        <p:nvSpPr>
          <p:cNvPr id="70666" name="Rectangle à coins arrondis 1"/>
          <p:cNvSpPr>
            <a:spLocks noChangeArrowheads="1"/>
          </p:cNvSpPr>
          <p:nvPr/>
        </p:nvSpPr>
        <p:spPr bwMode="auto">
          <a:xfrm>
            <a:off x="4737100" y="3230563"/>
            <a:ext cx="4632325" cy="795337"/>
          </a:xfrm>
          <a:prstGeom prst="wedgeRoundRectCallout">
            <a:avLst>
              <a:gd name="adj1" fmla="val -40718"/>
              <a:gd name="adj2" fmla="val -6312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«aucune relation, comme l’infirmier n’a pas de rôle de prescription bien développé, on a rarement affaire aux représentants de l’industrie pharmaceutique</a:t>
            </a:r>
            <a:r>
              <a:rPr lang="fr-FR" sz="1100" b="1" i="1">
                <a:solidFill>
                  <a:srgbClr val="640064"/>
                </a:solidFill>
                <a:latin typeface="Tahoma" pitchFamily="34" charset="0"/>
              </a:rPr>
              <a:t>»</a:t>
            </a:r>
          </a:p>
          <a:p>
            <a:r>
              <a:rPr lang="fr-FR" sz="1100" b="1">
                <a:latin typeface="Tahoma" pitchFamily="34" charset="0"/>
              </a:rPr>
              <a:t>Syndicats infirmiers</a:t>
            </a:r>
          </a:p>
        </p:txBody>
      </p:sp>
      <p:sp>
        <p:nvSpPr>
          <p:cNvPr id="70667" name="Rectangle à coins arrondis 4"/>
          <p:cNvSpPr>
            <a:spLocks noChangeArrowheads="1"/>
          </p:cNvSpPr>
          <p:nvPr/>
        </p:nvSpPr>
        <p:spPr bwMode="auto">
          <a:xfrm>
            <a:off x="4821238" y="5486400"/>
            <a:ext cx="4381500" cy="606425"/>
          </a:xfrm>
          <a:prstGeom prst="wedgeRoundRectCallout">
            <a:avLst>
              <a:gd name="adj1" fmla="val 57130"/>
              <a:gd name="adj2" fmla="val -7306"/>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ça se limite à des pansements ou des choses comme ça pour l’instant »  </a:t>
            </a:r>
            <a:r>
              <a:rPr lang="fr-FR" sz="1100" b="1">
                <a:latin typeface="Tahoma" pitchFamily="34" charset="0"/>
              </a:rPr>
              <a:t>Syndicats Infirmiers</a:t>
            </a:r>
          </a:p>
        </p:txBody>
      </p:sp>
      <p:sp>
        <p:nvSpPr>
          <p:cNvPr id="70668" name="Rectangle à coins arrondis 4"/>
          <p:cNvSpPr>
            <a:spLocks noChangeArrowheads="1"/>
          </p:cNvSpPr>
          <p:nvPr/>
        </p:nvSpPr>
        <p:spPr bwMode="auto">
          <a:xfrm>
            <a:off x="4705350" y="4146550"/>
            <a:ext cx="4676775" cy="1090613"/>
          </a:xfrm>
          <a:prstGeom prst="wedgeRoundRectCallout">
            <a:avLst>
              <a:gd name="adj1" fmla="val 54843"/>
              <a:gd name="adj2" fmla="val -23375"/>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les </a:t>
            </a:r>
            <a:r>
              <a:rPr lang="fr-FR" sz="1100" b="1" i="1">
                <a:solidFill>
                  <a:srgbClr val="640064"/>
                </a:solidFill>
                <a:latin typeface="Tahoma" pitchFamily="34" charset="0"/>
              </a:rPr>
              <a:t>dispositifs concernant les plaies , là on est formé</a:t>
            </a:r>
            <a:r>
              <a:rPr lang="fr-FR" sz="1100" i="1">
                <a:solidFill>
                  <a:srgbClr val="640064"/>
                </a:solidFill>
                <a:latin typeface="Tahoma" pitchFamily="34" charset="0"/>
              </a:rPr>
              <a:t>, on a de la formation continue, et ensuite les industriels qui vendent ces produits de lancement, </a:t>
            </a:r>
            <a:r>
              <a:rPr lang="fr-FR" sz="1100" b="1" i="1">
                <a:solidFill>
                  <a:srgbClr val="640064"/>
                </a:solidFill>
                <a:latin typeface="Tahoma" pitchFamily="34" charset="0"/>
              </a:rPr>
              <a:t>les représentants locaux viennent nous voir, pour nous présenter les nouveaux pansements, ce sont des labos, des grands industriels médicaux, </a:t>
            </a:r>
            <a:r>
              <a:rPr lang="fr-FR" sz="1100" i="1">
                <a:solidFill>
                  <a:srgbClr val="640064"/>
                </a:solidFill>
                <a:latin typeface="Tahoma" pitchFamily="34" charset="0"/>
              </a:rPr>
              <a:t>des grandes marques  »  </a:t>
            </a:r>
            <a:r>
              <a:rPr lang="fr-FR" sz="1100" b="1">
                <a:latin typeface="Tahoma" pitchFamily="34" charset="0"/>
              </a:rPr>
              <a:t>Syndicats Infirmiers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4" name="Rectangle 8"/>
          <p:cNvSpPr>
            <a:spLocks/>
          </p:cNvSpPr>
          <p:nvPr/>
        </p:nvSpPr>
        <p:spPr bwMode="auto">
          <a:xfrm>
            <a:off x="995363" y="136683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Les infirmiers</a:t>
            </a:r>
            <a:r>
              <a:rPr lang="fr-FR" sz="1800" b="1" kern="0" dirty="0">
                <a:solidFill>
                  <a:srgbClr val="000000"/>
                </a:solidFill>
                <a:latin typeface="Tahoma" pitchFamily="34" charset="0"/>
              </a:rPr>
              <a:t>: une profession qui est perdue face aux évolutions et au rythme des avancées thérapeutiques</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320675" y="2468563"/>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 manque de formation qui les pénalise au quotidien </a:t>
            </a:r>
            <a:endParaRPr lang="fr-FR" sz="1800" b="1" i="1" u="sng" kern="0" dirty="0">
              <a:solidFill>
                <a:srgbClr val="000000"/>
              </a:solidFill>
              <a:latin typeface="Tahoma" pitchFamily="34" charset="0"/>
            </a:endParaRPr>
          </a:p>
        </p:txBody>
      </p:sp>
      <p:sp>
        <p:nvSpPr>
          <p:cNvPr id="7" name="Rectangle 8"/>
          <p:cNvSpPr>
            <a:spLocks/>
          </p:cNvSpPr>
          <p:nvPr/>
        </p:nvSpPr>
        <p:spPr bwMode="auto">
          <a:xfrm>
            <a:off x="320675" y="3508375"/>
            <a:ext cx="3490913" cy="804863"/>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S’inquiètent de la sur-médication et des interactions </a:t>
            </a:r>
            <a:endParaRPr lang="fr-FR" sz="1800" b="1" i="1" u="sng" kern="0" dirty="0">
              <a:solidFill>
                <a:srgbClr val="000000"/>
              </a:solidFill>
              <a:latin typeface="Tahoma" pitchFamily="34" charset="0"/>
            </a:endParaRPr>
          </a:p>
        </p:txBody>
      </p:sp>
      <p:sp>
        <p:nvSpPr>
          <p:cNvPr id="8" name="Rectangle 8"/>
          <p:cNvSpPr>
            <a:spLocks/>
          </p:cNvSpPr>
          <p:nvPr/>
        </p:nvSpPr>
        <p:spPr bwMode="auto">
          <a:xfrm>
            <a:off x="320675" y="4440238"/>
            <a:ext cx="3490913" cy="804862"/>
          </a:xfrm>
          <a:prstGeom prst="rect">
            <a:avLst/>
          </a:prstGeom>
          <a:solidFill>
            <a:schemeClr val="accent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Ne peuvent pas défendre ou expliquer les décisions thérapeutiques</a:t>
            </a:r>
            <a:endParaRPr lang="fr-FR" sz="1800" b="1" i="1" u="sng" kern="0" dirty="0">
              <a:solidFill>
                <a:srgbClr val="000000"/>
              </a:solidFill>
              <a:latin typeface="Tahoma" pitchFamily="34" charset="0"/>
            </a:endParaRPr>
          </a:p>
        </p:txBody>
      </p:sp>
      <p:sp>
        <p:nvSpPr>
          <p:cNvPr id="71689" name="Rectangle à coins arrondis 4"/>
          <p:cNvSpPr>
            <a:spLocks noChangeArrowheads="1"/>
          </p:cNvSpPr>
          <p:nvPr/>
        </p:nvSpPr>
        <p:spPr bwMode="auto">
          <a:xfrm>
            <a:off x="4418013" y="3597275"/>
            <a:ext cx="4845050" cy="1117600"/>
          </a:xfrm>
          <a:prstGeom prst="wedgeRoundRectCallout">
            <a:avLst>
              <a:gd name="adj1" fmla="val 56042"/>
              <a:gd name="adj2" fmla="val -17718"/>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«leur point faible c’est la </a:t>
            </a:r>
            <a:r>
              <a:rPr lang="fr-FR" sz="1100" b="1" i="1">
                <a:solidFill>
                  <a:srgbClr val="640064"/>
                </a:solidFill>
                <a:latin typeface="Tahoma" pitchFamily="34" charset="0"/>
              </a:rPr>
              <a:t>manière un peu brutale et agressive de vouloir vendre un produit plutôt qu’un autre,</a:t>
            </a:r>
            <a:r>
              <a:rPr lang="fr-FR" sz="1100" i="1">
                <a:solidFill>
                  <a:srgbClr val="640064"/>
                </a:solidFill>
                <a:latin typeface="Tahoma" pitchFamily="34" charset="0"/>
              </a:rPr>
              <a:t> même si l’effet sur le patient n’est pas prouvé ou avéré, et ça on voit en tant que professionnel que certains produits sortent du jour au lendemain du marché, remplacés par un autre</a:t>
            </a:r>
            <a:r>
              <a:rPr lang="fr-FR" sz="1100" b="1" i="1">
                <a:solidFill>
                  <a:srgbClr val="640064"/>
                </a:solidFill>
                <a:latin typeface="Tahoma" pitchFamily="34" charset="0"/>
              </a:rPr>
              <a:t>» </a:t>
            </a:r>
          </a:p>
          <a:p>
            <a:r>
              <a:rPr lang="fr-FR" sz="1100" b="1">
                <a:latin typeface="Tahoma" pitchFamily="34" charset="0"/>
              </a:rPr>
              <a:t>Syndicats infirmiers</a:t>
            </a:r>
          </a:p>
        </p:txBody>
      </p:sp>
      <p:sp>
        <p:nvSpPr>
          <p:cNvPr id="71690" name="Rectangle à coins arrondis 4"/>
          <p:cNvSpPr>
            <a:spLocks noChangeArrowheads="1"/>
          </p:cNvSpPr>
          <p:nvPr/>
        </p:nvSpPr>
        <p:spPr bwMode="auto">
          <a:xfrm>
            <a:off x="4416425" y="4878388"/>
            <a:ext cx="4989513" cy="1047750"/>
          </a:xfrm>
          <a:prstGeom prst="wedgeRoundRectCallout">
            <a:avLst>
              <a:gd name="adj1" fmla="val -56676"/>
              <a:gd name="adj2" fmla="val -8171"/>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  je vous donne le ressenti d’une infirmière qui prépare et distribue des médicaments, on pourrait voir de plus près, je pense, </a:t>
            </a:r>
            <a:r>
              <a:rPr lang="fr-FR" sz="1100" b="1" i="1">
                <a:solidFill>
                  <a:srgbClr val="640064"/>
                </a:solidFill>
                <a:latin typeface="Tahoma" pitchFamily="34" charset="0"/>
              </a:rPr>
              <a:t>quand on prépare un semainier avec 30 médicaments dedans, 6 le matin, 6 le midi, 6 le soir, c’est pas un discours scientifique que je vous tiens, mais en tant qu’individu, je me dis, mon dieu, ça fait quoi tout ce mélange</a:t>
            </a:r>
            <a:r>
              <a:rPr lang="fr-FR" sz="1100" i="1">
                <a:solidFill>
                  <a:srgbClr val="640064"/>
                </a:solidFill>
                <a:latin typeface="Tahoma" pitchFamily="34" charset="0"/>
              </a:rPr>
              <a:t> ?  » </a:t>
            </a:r>
            <a:r>
              <a:rPr lang="fr-FR" sz="1100" b="1">
                <a:latin typeface="Tahoma" pitchFamily="34" charset="0"/>
              </a:rPr>
              <a:t>Syndicats Infirmiers</a:t>
            </a:r>
          </a:p>
        </p:txBody>
      </p:sp>
      <p:sp>
        <p:nvSpPr>
          <p:cNvPr id="71691" name="Rectangle à coins arrondis 4"/>
          <p:cNvSpPr>
            <a:spLocks noChangeArrowheads="1"/>
          </p:cNvSpPr>
          <p:nvPr/>
        </p:nvSpPr>
        <p:spPr bwMode="auto">
          <a:xfrm>
            <a:off x="4519613" y="2351088"/>
            <a:ext cx="4778375" cy="1044575"/>
          </a:xfrm>
          <a:prstGeom prst="wedgeRoundRectCallout">
            <a:avLst>
              <a:gd name="adj1" fmla="val 56324"/>
              <a:gd name="adj2" fmla="val -1795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«Mais nous ne sommes pas médecins, </a:t>
            </a:r>
            <a:r>
              <a:rPr lang="fr-FR" sz="1100" b="1" i="1">
                <a:solidFill>
                  <a:srgbClr val="640064"/>
                </a:solidFill>
                <a:latin typeface="Tahoma" pitchFamily="34" charset="0"/>
              </a:rPr>
              <a:t>nous n’avons jamais de formation continue ni d’informations sur les interactions médicamenteuses</a:t>
            </a:r>
            <a:r>
              <a:rPr lang="fr-FR" sz="1100" i="1">
                <a:solidFill>
                  <a:srgbClr val="640064"/>
                </a:solidFill>
                <a:latin typeface="Tahoma" pitchFamily="34" charset="0"/>
              </a:rPr>
              <a:t>, ça reste chez les médecins, le monde libéral n’a jamais envie du regard de l’autre </a:t>
            </a:r>
            <a:r>
              <a:rPr lang="fr-FR" sz="1100" b="1" i="1">
                <a:solidFill>
                  <a:srgbClr val="640064"/>
                </a:solidFill>
                <a:latin typeface="Tahoma" pitchFamily="34" charset="0"/>
              </a:rPr>
              <a:t>» </a:t>
            </a:r>
            <a:r>
              <a:rPr lang="fr-FR" sz="1100" b="1">
                <a:latin typeface="Tahoma" pitchFamily="34" charset="0"/>
              </a:rPr>
              <a:t>Syndicats infirmiers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fr-FR" sz="1600" b="1" i="0" u="none" strike="noStrike" cap="none" normalizeH="0" baseline="0" dirty="0" smtClean="0">
                          <a:ln>
                            <a:noFill/>
                          </a:ln>
                          <a:solidFill>
                            <a:schemeClr val="bg1"/>
                          </a:solidFill>
                          <a:effectLst/>
                          <a:latin typeface="Tahoma" pitchFamily="34" charset="0"/>
                          <a:cs typeface="Tahoma" pitchFamily="34" charset="0"/>
                        </a:rPr>
                        <a:t>La perception de l’industrie dans leur profession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72709" name="Rectangle à coins arrondis 4"/>
          <p:cNvSpPr>
            <a:spLocks noChangeArrowheads="1"/>
          </p:cNvSpPr>
          <p:nvPr/>
        </p:nvSpPr>
        <p:spPr bwMode="auto">
          <a:xfrm>
            <a:off x="606425" y="3716338"/>
            <a:ext cx="3906838" cy="1104900"/>
          </a:xfrm>
          <a:prstGeom prst="wedgeRoundRectCallout">
            <a:avLst>
              <a:gd name="adj1" fmla="val -7412"/>
              <a:gd name="adj2" fmla="val -595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t>
            </a:r>
            <a:r>
              <a:rPr lang="fr-FR" sz="1100" b="1" i="1">
                <a:solidFill>
                  <a:srgbClr val="640064"/>
                </a:solidFill>
                <a:latin typeface="Tahoma" pitchFamily="34" charset="0"/>
              </a:rPr>
              <a:t>a des choses à dire, on est des soignants, on peut se prononcer sur la délivrance des médicaments, le paquetage des médicaments, la forme, la contenance, on a des choses à dire</a:t>
            </a:r>
            <a:r>
              <a:rPr lang="fr-FR" sz="1100" i="1">
                <a:solidFill>
                  <a:srgbClr val="640064"/>
                </a:solidFill>
                <a:latin typeface="Tahoma" pitchFamily="34" charset="0"/>
              </a:rPr>
              <a:t>»</a:t>
            </a:r>
          </a:p>
          <a:p>
            <a:r>
              <a:rPr lang="fr-FR" sz="1100" b="1">
                <a:latin typeface="Tahoma" pitchFamily="34" charset="0"/>
              </a:rPr>
              <a:t>Syndicats Infirmiers</a:t>
            </a:r>
          </a:p>
        </p:txBody>
      </p:sp>
      <p:sp>
        <p:nvSpPr>
          <p:cNvPr id="72710" name="Rectangle à coins arrondis 4"/>
          <p:cNvSpPr>
            <a:spLocks noChangeArrowheads="1"/>
          </p:cNvSpPr>
          <p:nvPr/>
        </p:nvSpPr>
        <p:spPr bwMode="auto">
          <a:xfrm>
            <a:off x="5011738" y="3609975"/>
            <a:ext cx="4286250" cy="1495425"/>
          </a:xfrm>
          <a:prstGeom prst="wedgeRoundRectCallout">
            <a:avLst>
              <a:gd name="adj1" fmla="val -7412"/>
              <a:gd name="adj2" fmla="val -59514"/>
              <a:gd name="adj3" fmla="val 16667"/>
            </a:avLst>
          </a:prstGeom>
          <a:solidFill>
            <a:schemeClr val="accent1"/>
          </a:solidFill>
          <a:ln w="9525" algn="ctr">
            <a:solidFill>
              <a:schemeClr val="tx1"/>
            </a:solidFill>
            <a:miter lim="800000"/>
            <a:headEnd/>
            <a:tailEnd/>
          </a:ln>
        </p:spPr>
        <p:txBody>
          <a:bodyPr anchor="ctr"/>
          <a:lstStyle/>
          <a:p>
            <a:r>
              <a:rPr lang="fr-FR" sz="1100" i="1">
                <a:solidFill>
                  <a:srgbClr val="640064"/>
                </a:solidFill>
                <a:latin typeface="Tahoma" pitchFamily="34" charset="0"/>
              </a:rPr>
              <a:t>«On </a:t>
            </a:r>
            <a:r>
              <a:rPr lang="fr-FR" sz="1100" b="1" i="1">
                <a:solidFill>
                  <a:srgbClr val="640064"/>
                </a:solidFill>
                <a:latin typeface="Tahoma" pitchFamily="34" charset="0"/>
              </a:rPr>
              <a:t>pourrait apporter des solutions pratiques</a:t>
            </a:r>
            <a:r>
              <a:rPr lang="fr-FR" sz="1100" i="1">
                <a:solidFill>
                  <a:srgbClr val="640064"/>
                </a:solidFill>
                <a:latin typeface="Tahoma" pitchFamily="34" charset="0"/>
              </a:rPr>
              <a:t>, on est tous sur le terrain, on pourrait envisager que tel médicament ne mérite pas d’avoir une présentation avec tel et tel comprimé, qu’il y ait trop de comprimés dans telle présentation, et qu’il y ait du gaspillage en donnant le comprimé au patient, que cette molécule serait plus efficace en la donnant de telle manière plutôt que telle autre»</a:t>
            </a:r>
          </a:p>
          <a:p>
            <a:r>
              <a:rPr lang="fr-FR" sz="1100" b="1">
                <a:latin typeface="Tahoma" pitchFamily="34" charset="0"/>
              </a:rPr>
              <a:t>Syndicats Infirmiers</a:t>
            </a:r>
          </a:p>
        </p:txBody>
      </p:sp>
      <p:sp>
        <p:nvSpPr>
          <p:cNvPr id="5" name="Rectangle 8"/>
          <p:cNvSpPr>
            <a:spLocks/>
          </p:cNvSpPr>
          <p:nvPr/>
        </p:nvSpPr>
        <p:spPr bwMode="auto">
          <a:xfrm>
            <a:off x="973138" y="1282700"/>
            <a:ext cx="7956550" cy="1436688"/>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Une profession qui attend d’être plus informée par l’industrie pour optimiser ses compétences et qui considère qu’elle peut aussi aider les industriels via un rôle de pharmacovigilance étant la profession au plus proche quotidiennement des malades</a:t>
            </a:r>
            <a:endParaRPr lang="fr-FR" sz="18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p:cNvSpPr>
          <p:nvPr/>
        </p:nvSpPr>
        <p:spPr bwMode="auto">
          <a:xfrm>
            <a:off x="1436688" y="1614488"/>
            <a:ext cx="7042150" cy="407352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La profession qui se perçoit la moins en lien avec l’industrie pharmaceutique.</a:t>
            </a:r>
          </a:p>
          <a:p>
            <a:pPr algn="ctr" fontAlgn="auto">
              <a:spcBef>
                <a:spcPts val="0"/>
              </a:spcBef>
              <a:spcAft>
                <a:spcPts val="0"/>
              </a:spcAft>
              <a:defRPr/>
            </a:pPr>
            <a:endParaRPr lang="fr-FR" sz="1800" b="1" i="1" u="sng"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Elle est peu impliquée dans les fonctionnements et les enjeux de l’industrie, elle porte un regard extérieur mais en tendance sévère sur l’affaire du Médiator </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Pour eux l’industrie pharmaceutique devrait reconsidérer la place qu’elle accorde aujourd’hui à cette profession et l’intégrer dans un pôle de suivi / de terrain pour son industrie</a:t>
            </a:r>
          </a:p>
        </p:txBody>
      </p:sp>
      <p:graphicFrame>
        <p:nvGraphicFramePr>
          <p:cNvPr id="3"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L’industrie pharmaceutique</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Les infirmiers</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7"/>
          <p:cNvGraphicFramePr>
            <a:graphicFrameLocks noGrp="1"/>
          </p:cNvGraphicFramePr>
          <p:nvPr/>
        </p:nvGraphicFramePr>
        <p:xfrm>
          <a:off x="841375" y="3302000"/>
          <a:ext cx="9064625" cy="2068513"/>
        </p:xfrm>
        <a:graphic>
          <a:graphicData uri="http://schemas.openxmlformats.org/drawingml/2006/table">
            <a:tbl>
              <a:tblPr/>
              <a:tblGrid>
                <a:gridCol w="9064625"/>
              </a:tblGrid>
              <a:tr h="1310823">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chemeClr val="bg1"/>
                          </a:solidFill>
                          <a:effectLst/>
                          <a:latin typeface="Tahoma" pitchFamily="34" charset="0"/>
                          <a:ea typeface="Tahoma" pitchFamily="34" charset="0"/>
                          <a:cs typeface="Tahoma" pitchFamily="34" charset="0"/>
                        </a:rPr>
                        <a:t>CONCLUSIONS</a:t>
                      </a:r>
                      <a:endParaRPr kumimoji="0" lang="fr-FR" sz="2800" b="1" i="0" u="none" strike="noStrike" cap="none" normalizeH="0" baseline="0" noProof="1" smtClean="0">
                        <a:ln>
                          <a:noFill/>
                        </a:ln>
                        <a:solidFill>
                          <a:schemeClr val="bg1"/>
                        </a:solidFill>
                        <a:effectLst/>
                        <a:latin typeface="Tahoma" pitchFamily="34" charset="0"/>
                        <a:ea typeface="Tahoma" pitchFamily="34" charset="0"/>
                        <a:cs typeface="Tahoma" pitchFamily="34" charset="0"/>
                      </a:endParaRPr>
                    </a:p>
                  </a:txBody>
                  <a:tcPr marT="45662" marB="45662" anchor="ctr" horzOverflow="overflow">
                    <a:lnL>
                      <a:noFill/>
                    </a:lnL>
                    <a:lnR>
                      <a:noFill/>
                    </a:lnR>
                    <a:lnT>
                      <a:noFill/>
                    </a:lnT>
                    <a:lnB>
                      <a:noFill/>
                    </a:lnB>
                    <a:lnTlToBr>
                      <a:noFill/>
                    </a:lnTlToBr>
                    <a:lnBlToTr>
                      <a:noFill/>
                    </a:lnBlToTr>
                    <a:solidFill>
                      <a:schemeClr val="tx1"/>
                    </a:solidFill>
                  </a:tcPr>
                </a:tc>
              </a:tr>
              <a:tr h="757690">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noProof="1" smtClean="0">
                          <a:ln>
                            <a:noFill/>
                          </a:ln>
                          <a:solidFill>
                            <a:schemeClr val="tx1"/>
                          </a:solidFill>
                          <a:effectLst/>
                          <a:latin typeface="Tahoma" pitchFamily="34" charset="0"/>
                          <a:ea typeface="Tahoma" pitchFamily="34" charset="0"/>
                          <a:cs typeface="Tahoma" pitchFamily="34" charset="0"/>
                        </a:rPr>
                        <a:t>Image de l’industrie pharmaceutique auprès des responsables de syndicats de médecins/ pharmaciens/ infirmiers</a:t>
                      </a:r>
                    </a:p>
                  </a:txBody>
                  <a:tcPr marT="45662" marB="45662" anchor="ctr" horzOverflow="overflow">
                    <a:lnL>
                      <a:noFill/>
                    </a:lnL>
                    <a:lnR>
                      <a:noFill/>
                    </a:lnR>
                    <a:lnT>
                      <a:noFill/>
                    </a:lnT>
                    <a:lnB>
                      <a:noFill/>
                    </a:lnB>
                    <a:lnTlToBr>
                      <a:noFill/>
                    </a:lnTlToBr>
                    <a:lnBlToTr>
                      <a:noFill/>
                    </a:lnBlToTr>
                    <a:solidFill>
                      <a:schemeClr val="accent3">
                        <a:lumMod val="65000"/>
                        <a:alpha val="50196"/>
                      </a:schemeClr>
                    </a:solidFill>
                  </a:tcPr>
                </a:tc>
              </a:tr>
            </a:tbl>
          </a:graphicData>
        </a:graphic>
      </p:graphicFrame>
      <p:sp>
        <p:nvSpPr>
          <p:cNvPr id="74757" name="Text Box 3"/>
          <p:cNvSpPr txBox="1">
            <a:spLocks noChangeArrowheads="1"/>
          </p:cNvSpPr>
          <p:nvPr/>
        </p:nvSpPr>
        <p:spPr bwMode="auto">
          <a:xfrm>
            <a:off x="4410075" y="1541463"/>
            <a:ext cx="1411288" cy="1108075"/>
          </a:xfrm>
          <a:prstGeom prst="rect">
            <a:avLst/>
          </a:prstGeom>
          <a:noFill/>
          <a:ln w="9525">
            <a:noFill/>
            <a:miter lim="800000"/>
            <a:headEnd/>
            <a:tailEnd/>
          </a:ln>
        </p:spPr>
        <p:txBody>
          <a:bodyPr wrap="none">
            <a:spAutoFit/>
          </a:bodyPr>
          <a:lstStyle/>
          <a:p>
            <a:pPr eaLnBrk="0" hangingPunct="0"/>
            <a:r>
              <a:rPr lang="fr-FR" sz="6600" b="1">
                <a:solidFill>
                  <a:srgbClr val="000000"/>
                </a:solidFill>
                <a:latin typeface="Tahoma" pitchFamily="34" charset="0"/>
              </a:rPr>
              <a:t>III</a:t>
            </a:r>
          </a:p>
        </p:txBody>
      </p:sp>
      <p:pic>
        <p:nvPicPr>
          <p:cNvPr id="74758" name="Picture 1117" descr="logo_opinionway-blanc"/>
          <p:cNvPicPr>
            <a:picLocks noChangeAspect="1" noChangeArrowheads="1"/>
          </p:cNvPicPr>
          <p:nvPr/>
        </p:nvPicPr>
        <p:blipFill>
          <a:blip r:embed="rId3" cstate="print"/>
          <a:srcRect/>
          <a:stretch>
            <a:fillRect/>
          </a:stretch>
        </p:blipFill>
        <p:spPr bwMode="auto">
          <a:xfrm>
            <a:off x="220663" y="166688"/>
            <a:ext cx="3155950" cy="5222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CONCLUSIONS</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dirty="0" smtClean="0">
                        <a:ln>
                          <a:noFill/>
                        </a:ln>
                        <a:solidFill>
                          <a:schemeClr val="bg1"/>
                        </a:solidFill>
                        <a:effectLst/>
                        <a:latin typeface="Tahoma" pitchFamily="34" charset="0"/>
                        <a:cs typeface="Tahoma" pitchFamily="34" charset="0"/>
                      </a:endParaRP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75781" name="Rectangle 12"/>
          <p:cNvSpPr>
            <a:spLocks noChangeArrowheads="1"/>
          </p:cNvSpPr>
          <p:nvPr/>
        </p:nvSpPr>
        <p:spPr bwMode="auto">
          <a:xfrm>
            <a:off x="723900" y="1241425"/>
            <a:ext cx="8843963" cy="5173663"/>
          </a:xfrm>
          <a:prstGeom prst="rect">
            <a:avLst/>
          </a:prstGeom>
          <a:solidFill>
            <a:schemeClr val="accent1"/>
          </a:solidFill>
          <a:ln w="9525" algn="ctr">
            <a:solidFill>
              <a:schemeClr val="tx1"/>
            </a:solidFill>
            <a:miter lim="800000"/>
            <a:headEnd/>
            <a:tailEnd/>
          </a:ln>
        </p:spPr>
        <p:txBody>
          <a:bodyPr anchor="ctr"/>
          <a:lstStyle/>
          <a:p>
            <a:endParaRPr lang="fr-FR" sz="1600" b="1">
              <a:latin typeface="Tahoma" pitchFamily="34" charset="0"/>
            </a:endParaRPr>
          </a:p>
          <a:p>
            <a:endParaRPr lang="fr-FR" sz="1600" b="1">
              <a:latin typeface="Tahoma" pitchFamily="34" charset="0"/>
            </a:endParaRPr>
          </a:p>
          <a:p>
            <a:r>
              <a:rPr lang="fr-FR" sz="1600" b="1">
                <a:latin typeface="Tahoma" pitchFamily="34" charset="0"/>
              </a:rPr>
              <a:t>Si les enjeux économiques et une partie des pratiques commerciales ont sans doute toujours été connus et pouvaient générer certaines critiques selon les professions impliquées; les agissements étaient jugés certes probablement peu valorisants mais n’entachaient jamais l’image de l’industrie pharmaceutique.</a:t>
            </a:r>
          </a:p>
          <a:p>
            <a:endParaRPr lang="fr-FR" sz="1600" b="1">
              <a:latin typeface="Tahoma" pitchFamily="34" charset="0"/>
            </a:endParaRPr>
          </a:p>
          <a:p>
            <a:r>
              <a:rPr lang="fr-FR" sz="1600" b="1">
                <a:latin typeface="Tahoma" pitchFamily="34" charset="0"/>
              </a:rPr>
              <a:t>Or, ce qui est à présent amorcé avec l’affaire du Médiator notamment (et le fait qu’elle ait été rendue publique),  c’est l’idée que l’industrie est capable d’outrepasser ce qui fait la noblesse de son industrie c’est-à-dire soigner les malades et cela dans un but financier.</a:t>
            </a:r>
          </a:p>
          <a:p>
            <a:endParaRPr lang="fr-FR" sz="1600" b="1">
              <a:latin typeface="Tahoma" pitchFamily="34" charset="0"/>
            </a:endParaRPr>
          </a:p>
          <a:p>
            <a:r>
              <a:rPr lang="fr-FR" sz="1600" b="1">
                <a:latin typeface="Tahoma" pitchFamily="34" charset="0"/>
              </a:rPr>
              <a:t>La moralité et la probité de l’industrie sont pourtant jugées essentielles pour garantir l’intégrité du système de santé global au-delà de ses propres intérêts.</a:t>
            </a:r>
          </a:p>
          <a:p>
            <a:endParaRPr lang="fr-FR" sz="1600" b="1">
              <a:latin typeface="Tahoma" pitchFamily="34" charset="0"/>
            </a:endParaRPr>
          </a:p>
          <a:p>
            <a:r>
              <a:rPr lang="fr-FR" sz="1600" b="1">
                <a:latin typeface="Tahoma" pitchFamily="34" charset="0"/>
              </a:rPr>
              <a:t>D’où, des réponses à date sur l’image de l’industrie pharmaceutique qui montrent aujourd’hui un délitement du lien des professionnels de santé avec cette dernière.</a:t>
            </a:r>
          </a:p>
          <a:p>
            <a:endParaRPr lang="fr-FR" sz="1600" b="1">
              <a:latin typeface="Tahom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CONCLUSIONS</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dirty="0" smtClean="0">
                        <a:ln>
                          <a:noFill/>
                        </a:ln>
                        <a:solidFill>
                          <a:schemeClr val="bg1"/>
                        </a:solidFill>
                        <a:effectLst/>
                        <a:latin typeface="Tahoma" pitchFamily="34" charset="0"/>
                        <a:cs typeface="Tahoma" pitchFamily="34" charset="0"/>
                      </a:endParaRP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81925" name="Rectangle 12"/>
          <p:cNvSpPr>
            <a:spLocks noChangeArrowheads="1"/>
          </p:cNvSpPr>
          <p:nvPr/>
        </p:nvSpPr>
        <p:spPr bwMode="auto">
          <a:xfrm>
            <a:off x="723900" y="1241425"/>
            <a:ext cx="8843963" cy="5173663"/>
          </a:xfrm>
          <a:prstGeom prst="rect">
            <a:avLst/>
          </a:prstGeom>
          <a:solidFill>
            <a:schemeClr val="accent1"/>
          </a:solidFill>
          <a:ln w="9525" algn="ctr">
            <a:solidFill>
              <a:schemeClr val="tx1"/>
            </a:solidFill>
            <a:miter lim="800000"/>
            <a:headEnd/>
            <a:tailEnd/>
          </a:ln>
        </p:spPr>
        <p:txBody>
          <a:bodyPr anchor="ctr"/>
          <a:lstStyle/>
          <a:p>
            <a:pPr>
              <a:defRPr/>
            </a:pPr>
            <a:r>
              <a:rPr lang="fr-FR" sz="1600" b="1" dirty="0">
                <a:latin typeface="Tahoma" pitchFamily="34" charset="0"/>
              </a:rPr>
              <a:t>Dans ce contexte, chaque type de professionnels de santé exprime des attentes différentes dans sa relation et ses besoins avec l’industrie pharmaceutique</a:t>
            </a:r>
          </a:p>
          <a:p>
            <a:pPr>
              <a:defRPr/>
            </a:pPr>
            <a:endParaRPr lang="fr-FR" sz="1600" b="1" dirty="0">
              <a:latin typeface="Tahoma" pitchFamily="34" charset="0"/>
            </a:endParaRPr>
          </a:p>
          <a:p>
            <a:pPr>
              <a:defRPr/>
            </a:pPr>
            <a:endParaRPr lang="fr-FR" sz="1600" b="1" dirty="0">
              <a:latin typeface="Tahoma" pitchFamily="34" charset="0"/>
            </a:endParaRPr>
          </a:p>
          <a:p>
            <a:pPr marL="355600" indent="-177800">
              <a:buFont typeface="Arial" pitchFamily="34" charset="0"/>
              <a:buChar char="•"/>
              <a:defRPr/>
            </a:pPr>
            <a:r>
              <a:rPr lang="fr-FR" sz="1600" b="1" dirty="0">
                <a:latin typeface="Tahoma" pitchFamily="34" charset="0"/>
              </a:rPr>
              <a:t>Les médecins généralistes cherchent aujourd’hui (sans doute plus qu’hier) à maintenir leur distance face aux actions surtout commerciales de l’industrie. Ils sont méfiants par manque de visibilité et de transparence des décisions et des approbations aujourd’hui établies. Ce sont eux qui condamnent le plus ouvertement les instances de santé, les pouvoirs publics et les conflits d’intérêts. Ils sont en recherche d’un autre modèle économique et industriel, plus sain et plus garant de la valeur thérapeutique des développements de l’industrie.</a:t>
            </a:r>
          </a:p>
          <a:p>
            <a:pPr marL="355600" indent="-177800">
              <a:defRPr/>
            </a:pPr>
            <a:r>
              <a:rPr lang="fr-FR" sz="1600" b="1" dirty="0">
                <a:latin typeface="Tahoma" pitchFamily="34" charset="0"/>
                <a:sym typeface="Wingdings" pitchFamily="2" charset="2"/>
              </a:rPr>
              <a:t>	</a:t>
            </a:r>
            <a:r>
              <a:rPr lang="fr-FR" sz="1600" b="1" dirty="0">
                <a:solidFill>
                  <a:srgbClr val="FF0000"/>
                </a:solidFill>
                <a:latin typeface="Tahoma" pitchFamily="34" charset="0"/>
                <a:sym typeface="Wingdings" pitchFamily="2" charset="2"/>
              </a:rPr>
              <a:t> Le besoin de les rassurer pour apaiser leur méfiance</a:t>
            </a:r>
            <a:endParaRPr lang="fr-FR" sz="1600" b="1" dirty="0">
              <a:solidFill>
                <a:srgbClr val="FF0000"/>
              </a:solidFill>
              <a:latin typeface="Tahoma" pitchFamily="34" charset="0"/>
            </a:endParaRPr>
          </a:p>
          <a:p>
            <a:pPr marL="355600" indent="-177800">
              <a:buFont typeface="Arial" pitchFamily="34" charset="0"/>
              <a:buChar char="•"/>
              <a:defRPr/>
            </a:pPr>
            <a:endParaRPr lang="fr-FR" sz="1600" b="1" dirty="0">
              <a:latin typeface="Tahoma" pitchFamily="34" charset="0"/>
            </a:endParaRPr>
          </a:p>
          <a:p>
            <a:pPr marL="355600" indent="-177800">
              <a:buFont typeface="Arial" pitchFamily="34" charset="0"/>
              <a:buChar char="•"/>
              <a:defRPr/>
            </a:pPr>
            <a:r>
              <a:rPr lang="fr-FR" sz="1600" b="1" dirty="0">
                <a:latin typeface="Tahoma" pitchFamily="34" charset="0"/>
              </a:rPr>
              <a:t>Les médecins spécialistes sont les plus liés à l’industrie pharmaceutique, présentant celle-ci comme essentielle dans la réalisation de leurs travaux et activités. En ce sens, ils sont dans la protection de leurs intérêts. Ils se montrent de fervents défenseurs des actions de l’industrie aujourd’hui.</a:t>
            </a:r>
          </a:p>
          <a:p>
            <a:pPr marL="355600" indent="-177800">
              <a:defRPr/>
            </a:pPr>
            <a:r>
              <a:rPr lang="fr-FR" sz="1600" b="1" dirty="0">
                <a:latin typeface="Tahoma" pitchFamily="34" charset="0"/>
                <a:sym typeface="Wingdings" pitchFamily="2" charset="2"/>
              </a:rPr>
              <a:t>	</a:t>
            </a:r>
            <a:r>
              <a:rPr lang="fr-FR" sz="1600" b="1" dirty="0">
                <a:solidFill>
                  <a:srgbClr val="FF0000"/>
                </a:solidFill>
                <a:latin typeface="Tahoma" pitchFamily="34" charset="0"/>
                <a:sym typeface="Wingdings" pitchFamily="2" charset="2"/>
              </a:rPr>
              <a:t> Les associer à la recherche est le cœur de fidélisation de cette profession</a:t>
            </a:r>
            <a:endParaRPr lang="fr-FR" sz="1600" b="1" dirty="0">
              <a:solidFill>
                <a:srgbClr val="FF0000"/>
              </a:solidFill>
              <a:latin typeface="Tahoma" pitchFamily="34" charset="0"/>
            </a:endParaRPr>
          </a:p>
          <a:p>
            <a:pPr marL="355600" indent="-177800">
              <a:buFont typeface="Arial" pitchFamily="34" charset="0"/>
              <a:buChar char="•"/>
              <a:defRPr/>
            </a:pPr>
            <a:endParaRPr lang="fr-FR" sz="1600" b="1" dirty="0">
              <a:latin typeface="Tahoma"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5"/>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CONCLUSIONS</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dirty="0" smtClean="0">
                        <a:ln>
                          <a:noFill/>
                        </a:ln>
                        <a:solidFill>
                          <a:schemeClr val="bg1"/>
                        </a:solidFill>
                        <a:effectLst/>
                        <a:latin typeface="Tahoma" pitchFamily="34" charset="0"/>
                        <a:cs typeface="Tahoma" pitchFamily="34" charset="0"/>
                      </a:endParaRP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84997" name="Rectangle 12"/>
          <p:cNvSpPr>
            <a:spLocks noChangeArrowheads="1"/>
          </p:cNvSpPr>
          <p:nvPr/>
        </p:nvSpPr>
        <p:spPr bwMode="auto">
          <a:xfrm>
            <a:off x="723900" y="1187450"/>
            <a:ext cx="8843963" cy="5364163"/>
          </a:xfrm>
          <a:prstGeom prst="rect">
            <a:avLst/>
          </a:prstGeom>
          <a:solidFill>
            <a:schemeClr val="accent1"/>
          </a:solidFill>
          <a:ln w="9525" algn="ctr">
            <a:solidFill>
              <a:schemeClr val="tx1"/>
            </a:solidFill>
            <a:miter lim="800000"/>
            <a:headEnd/>
            <a:tailEnd/>
          </a:ln>
        </p:spPr>
        <p:txBody>
          <a:bodyPr anchor="ctr"/>
          <a:lstStyle/>
          <a:p>
            <a:pPr marL="355600" indent="-177800">
              <a:buFont typeface="Arial" charset="0"/>
              <a:buChar char="•"/>
              <a:defRPr/>
            </a:pPr>
            <a:endParaRPr lang="fr-FR" sz="1600" b="1" dirty="0">
              <a:latin typeface="Tahoma" pitchFamily="34" charset="0"/>
            </a:endParaRPr>
          </a:p>
          <a:p>
            <a:pPr marL="355600" indent="-177800">
              <a:buFont typeface="Arial" charset="0"/>
              <a:buChar char="•"/>
              <a:defRPr/>
            </a:pPr>
            <a:r>
              <a:rPr lang="fr-FR" sz="1600" b="1" dirty="0">
                <a:latin typeface="Tahoma" pitchFamily="34" charset="0"/>
              </a:rPr>
              <a:t>Les infirmiers sont les moins impliqués aujourd’hui dans l’industrie pharmaceutique. Ils énoncent avoir très peu de contacts directs surtout parce qu’ils entrevoient bien le fait qu’étant non prescripteurs ils représentent peu d’intérêt économique pour l’industrie. Or, ils considèrent par leur métier de « terrain » qu’ils sont une source importante d’informations possibles pour les industries, capables de faire remonter des informations très pragmatiques au regard des pratiques de leurs malades : sur la galénique, la posologie, les effets secondaires, ….</a:t>
            </a:r>
          </a:p>
          <a:p>
            <a:pPr marL="355600" indent="-177800">
              <a:defRPr/>
            </a:pPr>
            <a:r>
              <a:rPr lang="fr-FR" sz="1600" b="1" dirty="0">
                <a:latin typeface="Tahoma" pitchFamily="34" charset="0"/>
              </a:rPr>
              <a:t>	Plus encore, ils considèrent qu’ils ont un rôle à jouer auprès des malades pour aider à faire comprendre l’utilité des traitements prescrits.</a:t>
            </a:r>
          </a:p>
          <a:p>
            <a:pPr marL="463550" indent="-285750">
              <a:buFont typeface="Wingdings" pitchFamily="2" charset="2"/>
              <a:buChar char="è"/>
              <a:defRPr/>
            </a:pPr>
            <a:r>
              <a:rPr lang="fr-FR" sz="1600" b="1" dirty="0">
                <a:solidFill>
                  <a:srgbClr val="FF0000"/>
                </a:solidFill>
                <a:latin typeface="Tahoma" pitchFamily="34" charset="0"/>
                <a:sym typeface="Wingdings" pitchFamily="2" charset="2"/>
              </a:rPr>
              <a:t>Une profession à intégrer aujourd’hui dans les démarches. Une cible à former, à accompagner</a:t>
            </a:r>
          </a:p>
          <a:p>
            <a:pPr marL="177800">
              <a:defRPr/>
            </a:pPr>
            <a:endParaRPr lang="fr-FR" sz="1600" b="1" dirty="0">
              <a:latin typeface="Tahoma" pitchFamily="34" charset="0"/>
            </a:endParaRPr>
          </a:p>
          <a:p>
            <a:pPr marL="355600" indent="-177800">
              <a:buFont typeface="Arial" charset="0"/>
              <a:buChar char="•"/>
              <a:defRPr/>
            </a:pPr>
            <a:r>
              <a:rPr lang="fr-FR" sz="1600" b="1" dirty="0">
                <a:latin typeface="Tahoma" pitchFamily="34" charset="0"/>
              </a:rPr>
              <a:t>Les pharmaciens se sentent les plus impliqués dans les enjeux et décisions économiques de l’industrie. Ils se considèrent mésestimés par celle-ci et revendiquent un statut de partenaire ( vs distributeurs aujourd’hui). Notamment parce qu’ils jugent qu’étant au contact direct des malades,  ils sont à même d’orienter, défendre ou faire-valoir les intérêts thérapeutiques des médicaments. Ils souhaiteraient être informés et mieux formés par l’industrie pour améliorer leur compétence .</a:t>
            </a:r>
          </a:p>
          <a:p>
            <a:pPr marL="355600" indent="-177800">
              <a:defRPr/>
            </a:pPr>
            <a:r>
              <a:rPr lang="fr-FR" sz="1600" b="1" dirty="0">
                <a:solidFill>
                  <a:srgbClr val="FF0000"/>
                </a:solidFill>
                <a:latin typeface="Tahoma" pitchFamily="34" charset="0"/>
                <a:sym typeface="Wingdings" pitchFamily="2" charset="2"/>
              </a:rPr>
              <a:t> Le besoin de les associer plus systématiquement dans les démarches.</a:t>
            </a:r>
            <a:endParaRPr lang="fr-FR" sz="1600" b="1" dirty="0">
              <a:solidFill>
                <a:srgbClr val="FF0000"/>
              </a:solidFill>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7"/>
          <p:cNvGraphicFramePr>
            <a:graphicFrameLocks noGrp="1"/>
          </p:cNvGraphicFramePr>
          <p:nvPr/>
        </p:nvGraphicFramePr>
        <p:xfrm>
          <a:off x="841375" y="3302000"/>
          <a:ext cx="9064625" cy="2068513"/>
        </p:xfrm>
        <a:graphic>
          <a:graphicData uri="http://schemas.openxmlformats.org/drawingml/2006/table">
            <a:tbl>
              <a:tblPr/>
              <a:tblGrid>
                <a:gridCol w="9064625"/>
              </a:tblGrid>
              <a:tr h="1310823">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800" b="1" i="0" u="none" strike="noStrike" cap="none" normalizeH="0" baseline="0" dirty="0" smtClean="0">
                          <a:ln>
                            <a:noFill/>
                          </a:ln>
                          <a:solidFill>
                            <a:schemeClr val="bg1"/>
                          </a:solidFill>
                          <a:effectLst/>
                          <a:latin typeface="Tahoma" pitchFamily="34" charset="0"/>
                          <a:ea typeface="Tahoma" pitchFamily="34" charset="0"/>
                          <a:cs typeface="Tahoma" pitchFamily="34" charset="0"/>
                        </a:rPr>
                        <a:t>Les syndicats </a:t>
                      </a:r>
                      <a:endParaRPr kumimoji="0" lang="fr-FR" sz="2800" b="1" i="0" u="none" strike="noStrike" cap="none" normalizeH="0" baseline="0" noProof="1" smtClean="0">
                        <a:ln>
                          <a:noFill/>
                        </a:ln>
                        <a:solidFill>
                          <a:schemeClr val="bg1"/>
                        </a:solidFill>
                        <a:effectLst/>
                        <a:latin typeface="Tahoma" pitchFamily="34" charset="0"/>
                        <a:ea typeface="Tahoma" pitchFamily="34" charset="0"/>
                        <a:cs typeface="Tahoma" pitchFamily="34" charset="0"/>
                      </a:endParaRPr>
                    </a:p>
                  </a:txBody>
                  <a:tcPr marT="45662" marB="45662" anchor="ctr" horzOverflow="overflow">
                    <a:lnL>
                      <a:noFill/>
                    </a:lnL>
                    <a:lnR>
                      <a:noFill/>
                    </a:lnR>
                    <a:lnT>
                      <a:noFill/>
                    </a:lnT>
                    <a:lnB>
                      <a:noFill/>
                    </a:lnB>
                    <a:lnTlToBr>
                      <a:noFill/>
                    </a:lnTlToBr>
                    <a:lnBlToTr>
                      <a:noFill/>
                    </a:lnBlToTr>
                    <a:solidFill>
                      <a:schemeClr val="tx1"/>
                    </a:solidFill>
                  </a:tcPr>
                </a:tc>
              </a:tr>
              <a:tr h="757690">
                <a:tc>
                  <a:txBody>
                    <a:bodyPr/>
                    <a:lstStyle>
                      <a:defPPr>
                        <a:defRPr lang="fr-FR"/>
                      </a:defPPr>
                      <a:lvl1pPr marL="0" algn="l" defTabSz="914400" rtl="0" eaLnBrk="1" latinLnBrk="0" hangingPunct="1">
                        <a:defRPr sz="1800" kern="1200">
                          <a:solidFill>
                            <a:schemeClr val="tx1"/>
                          </a:solidFill>
                          <a:latin typeface="Tahoma"/>
                        </a:defRPr>
                      </a:lvl1pPr>
                      <a:lvl2pPr marL="457200" algn="l" defTabSz="914400" rtl="0" eaLnBrk="1" latinLnBrk="0" hangingPunct="1">
                        <a:defRPr sz="1800" kern="1200">
                          <a:solidFill>
                            <a:schemeClr val="tx1"/>
                          </a:solidFill>
                          <a:latin typeface="Tahoma"/>
                        </a:defRPr>
                      </a:lvl2pPr>
                      <a:lvl3pPr marL="914400" algn="l" defTabSz="914400" rtl="0" eaLnBrk="1" latinLnBrk="0" hangingPunct="1">
                        <a:defRPr sz="1800" kern="1200">
                          <a:solidFill>
                            <a:schemeClr val="tx1"/>
                          </a:solidFill>
                          <a:latin typeface="Tahoma"/>
                        </a:defRPr>
                      </a:lvl3pPr>
                      <a:lvl4pPr marL="1371600" algn="l" defTabSz="914400" rtl="0" eaLnBrk="1" latinLnBrk="0" hangingPunct="1">
                        <a:defRPr sz="1800" kern="1200">
                          <a:solidFill>
                            <a:schemeClr val="tx1"/>
                          </a:solidFill>
                          <a:latin typeface="Tahoma"/>
                        </a:defRPr>
                      </a:lvl4pPr>
                      <a:lvl5pPr marL="1828800" algn="l" defTabSz="914400" rtl="0" eaLnBrk="1" latinLnBrk="0" hangingPunct="1">
                        <a:defRPr sz="1800" kern="1200">
                          <a:solidFill>
                            <a:schemeClr val="tx1"/>
                          </a:solidFill>
                          <a:latin typeface="Tahoma"/>
                        </a:defRPr>
                      </a:lvl5pPr>
                      <a:lvl6pPr marL="2286000" algn="l" defTabSz="914400" rtl="0" eaLnBrk="1" latinLnBrk="0" hangingPunct="1">
                        <a:defRPr sz="1800" kern="1200">
                          <a:solidFill>
                            <a:schemeClr val="tx1"/>
                          </a:solidFill>
                          <a:latin typeface="Tahoma"/>
                        </a:defRPr>
                      </a:lvl6pPr>
                      <a:lvl7pPr marL="2743200" algn="l" defTabSz="914400" rtl="0" eaLnBrk="1" latinLnBrk="0" hangingPunct="1">
                        <a:defRPr sz="1800" kern="1200">
                          <a:solidFill>
                            <a:schemeClr val="tx1"/>
                          </a:solidFill>
                          <a:latin typeface="Tahoma"/>
                        </a:defRPr>
                      </a:lvl7pPr>
                      <a:lvl8pPr marL="3200400" algn="l" defTabSz="914400" rtl="0" eaLnBrk="1" latinLnBrk="0" hangingPunct="1">
                        <a:defRPr sz="1800" kern="1200">
                          <a:solidFill>
                            <a:schemeClr val="tx1"/>
                          </a:solidFill>
                          <a:latin typeface="Tahoma"/>
                        </a:defRPr>
                      </a:lvl8pPr>
                      <a:lvl9pPr marL="3657600" algn="l" defTabSz="914400" rtl="0" eaLnBrk="1" latinLnBrk="0" hangingPunct="1">
                        <a:defRPr sz="1800" kern="1200">
                          <a:solidFill>
                            <a:schemeClr val="tx1"/>
                          </a:solidFill>
                          <a:latin typeface="Tahoma"/>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noProof="1" smtClean="0">
                          <a:ln>
                            <a:noFill/>
                          </a:ln>
                          <a:solidFill>
                            <a:schemeClr val="tx1"/>
                          </a:solidFill>
                          <a:effectLst/>
                          <a:latin typeface="Tahoma" pitchFamily="34" charset="0"/>
                          <a:ea typeface="Tahoma" pitchFamily="34" charset="0"/>
                          <a:cs typeface="Tahoma" pitchFamily="34" charset="0"/>
                        </a:rPr>
                        <a:t>Leurs rôles et missions / actions</a:t>
                      </a:r>
                    </a:p>
                  </a:txBody>
                  <a:tcPr marT="45662" marB="45662" anchor="ctr" horzOverflow="overflow">
                    <a:lnL>
                      <a:noFill/>
                    </a:lnL>
                    <a:lnR>
                      <a:noFill/>
                    </a:lnR>
                    <a:lnT>
                      <a:noFill/>
                    </a:lnT>
                    <a:lnB>
                      <a:noFill/>
                    </a:lnB>
                    <a:lnTlToBr>
                      <a:noFill/>
                    </a:lnTlToBr>
                    <a:lnBlToTr>
                      <a:noFill/>
                    </a:lnBlToTr>
                    <a:solidFill>
                      <a:schemeClr val="accent3">
                        <a:lumMod val="65000"/>
                        <a:alpha val="50196"/>
                      </a:schemeClr>
                    </a:solidFill>
                  </a:tcPr>
                </a:tc>
              </a:tr>
            </a:tbl>
          </a:graphicData>
        </a:graphic>
      </p:graphicFrame>
      <p:sp>
        <p:nvSpPr>
          <p:cNvPr id="25605" name="Text Box 3"/>
          <p:cNvSpPr txBox="1">
            <a:spLocks noChangeArrowheads="1"/>
          </p:cNvSpPr>
          <p:nvPr/>
        </p:nvSpPr>
        <p:spPr bwMode="auto">
          <a:xfrm>
            <a:off x="4410075" y="1541463"/>
            <a:ext cx="690563" cy="1108075"/>
          </a:xfrm>
          <a:prstGeom prst="rect">
            <a:avLst/>
          </a:prstGeom>
          <a:noFill/>
          <a:ln w="9525">
            <a:noFill/>
            <a:miter lim="800000"/>
            <a:headEnd/>
            <a:tailEnd/>
          </a:ln>
        </p:spPr>
        <p:txBody>
          <a:bodyPr wrap="none">
            <a:spAutoFit/>
          </a:bodyPr>
          <a:lstStyle/>
          <a:p>
            <a:pPr eaLnBrk="0" hangingPunct="0"/>
            <a:r>
              <a:rPr lang="fr-FR" sz="6600" b="1">
                <a:solidFill>
                  <a:srgbClr val="000000"/>
                </a:solidFill>
                <a:latin typeface="Tahoma" pitchFamily="34" charset="0"/>
              </a:rPr>
              <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7"/>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Les syndicats interrogés</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600" b="1" i="0" u="none" strike="noStrike" cap="none" normalizeH="0" baseline="0" dirty="0" smtClean="0">
                          <a:ln>
                            <a:noFill/>
                          </a:ln>
                          <a:solidFill>
                            <a:schemeClr val="bg1"/>
                          </a:solidFill>
                          <a:effectLst/>
                          <a:latin typeface="Tahoma" pitchFamily="34" charset="0"/>
                          <a:cs typeface="Tahoma" pitchFamily="34" charset="0"/>
                        </a:rPr>
                        <a:t>Avant propos : les profils des syndicats et leurs niveaux de réponses aux questions </a:t>
                      </a: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10" name="Rectangle 8"/>
          <p:cNvSpPr>
            <a:spLocks/>
          </p:cNvSpPr>
          <p:nvPr/>
        </p:nvSpPr>
        <p:spPr bwMode="auto">
          <a:xfrm>
            <a:off x="4049713" y="3308350"/>
            <a:ext cx="5356225" cy="1768475"/>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Deux cibles à même d’émettre des réponses très détaillées vis-à-vis de l’industrie pharmaceutique</a:t>
            </a:r>
            <a:endParaRPr lang="fr-FR" sz="1600" b="1" i="1" u="sng" kern="0" dirty="0">
              <a:solidFill>
                <a:srgbClr val="000000"/>
              </a:solidFill>
              <a:latin typeface="Tahoma" pitchFamily="34" charset="0"/>
            </a:endParaRPr>
          </a:p>
        </p:txBody>
      </p:sp>
      <p:sp>
        <p:nvSpPr>
          <p:cNvPr id="11" name="Rectangle 8"/>
          <p:cNvSpPr>
            <a:spLocks/>
          </p:cNvSpPr>
          <p:nvPr/>
        </p:nvSpPr>
        <p:spPr bwMode="auto">
          <a:xfrm>
            <a:off x="920750" y="1236663"/>
            <a:ext cx="2416175" cy="16637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Syndicats infirmiers </a:t>
            </a:r>
            <a:endParaRPr lang="fr-FR" sz="1800" b="1" i="1" u="sng" kern="0" dirty="0">
              <a:solidFill>
                <a:srgbClr val="000000"/>
              </a:solidFill>
              <a:latin typeface="Tahoma" pitchFamily="34" charset="0"/>
            </a:endParaRPr>
          </a:p>
        </p:txBody>
      </p:sp>
      <p:sp>
        <p:nvSpPr>
          <p:cNvPr id="12" name="Rectangle 8"/>
          <p:cNvSpPr>
            <a:spLocks/>
          </p:cNvSpPr>
          <p:nvPr/>
        </p:nvSpPr>
        <p:spPr bwMode="auto">
          <a:xfrm>
            <a:off x="3843338" y="1236663"/>
            <a:ext cx="2416175" cy="16637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Syndicats pharmaciens </a:t>
            </a:r>
            <a:endParaRPr lang="fr-FR" sz="1800" b="1" i="1" u="sng" kern="0" dirty="0">
              <a:solidFill>
                <a:srgbClr val="000000"/>
              </a:solidFill>
              <a:latin typeface="Tahoma" pitchFamily="34" charset="0"/>
            </a:endParaRPr>
          </a:p>
        </p:txBody>
      </p:sp>
      <p:sp>
        <p:nvSpPr>
          <p:cNvPr id="13" name="Rectangle 12"/>
          <p:cNvSpPr>
            <a:spLocks/>
          </p:cNvSpPr>
          <p:nvPr/>
        </p:nvSpPr>
        <p:spPr bwMode="auto">
          <a:xfrm>
            <a:off x="6889750" y="1236663"/>
            <a:ext cx="2416175" cy="1663700"/>
          </a:xfrm>
          <a:prstGeom prst="rect">
            <a:avLst/>
          </a:prstGeom>
          <a:solidFill>
            <a:srgbClr val="B2B2B2"/>
          </a:solidFill>
          <a:ln w="9525" algn="ctr">
            <a:solidFill>
              <a:srgbClr val="E6EAEE"/>
            </a:solidFill>
            <a:miter lim="800000"/>
            <a:headEnd/>
            <a:tailEnd/>
          </a:ln>
        </p:spPr>
        <p:txBody>
          <a:bodyPr anchor="b"/>
          <a:lstStyle/>
          <a:p>
            <a:pPr algn="ctr" fontAlgn="auto">
              <a:spcBef>
                <a:spcPts val="0"/>
              </a:spcBef>
              <a:spcAft>
                <a:spcPts val="0"/>
              </a:spcAft>
              <a:defRPr/>
            </a:pPr>
            <a:r>
              <a:rPr lang="fr-FR" sz="1800" b="1" kern="0" dirty="0">
                <a:solidFill>
                  <a:srgbClr val="000000"/>
                </a:solidFill>
                <a:latin typeface="Tahoma" pitchFamily="34" charset="0"/>
              </a:rPr>
              <a:t>Syndicats médecins</a:t>
            </a:r>
          </a:p>
          <a:p>
            <a:pPr algn="ctr" fontAlgn="auto">
              <a:spcBef>
                <a:spcPts val="0"/>
              </a:spcBef>
              <a:spcAft>
                <a:spcPts val="0"/>
              </a:spcAft>
              <a:defRPr/>
            </a:pPr>
            <a:endParaRPr lang="fr-FR" b="1" kern="0" dirty="0">
              <a:solidFill>
                <a:srgbClr val="000000"/>
              </a:solidFill>
              <a:latin typeface="Tahoma" pitchFamily="34" charset="0"/>
            </a:endParaRPr>
          </a:p>
          <a:p>
            <a:pPr algn="ctr" fontAlgn="auto">
              <a:spcBef>
                <a:spcPts val="0"/>
              </a:spcBef>
              <a:spcAft>
                <a:spcPts val="0"/>
              </a:spcAft>
              <a:defRPr/>
            </a:pPr>
            <a:r>
              <a:rPr lang="fr-FR" b="1" kern="0" dirty="0">
                <a:solidFill>
                  <a:srgbClr val="000000"/>
                </a:solidFill>
                <a:latin typeface="Tahoma" pitchFamily="34" charset="0"/>
              </a:rPr>
              <a:t>2 généralistes et 2 spécialistes</a:t>
            </a:r>
            <a:endParaRPr lang="fr-FR" sz="1800" b="1" i="1" u="sng" kern="0" dirty="0">
              <a:solidFill>
                <a:srgbClr val="000000"/>
              </a:solidFill>
              <a:latin typeface="Tahoma" pitchFamily="34" charset="0"/>
            </a:endParaRPr>
          </a:p>
        </p:txBody>
      </p:sp>
      <p:sp>
        <p:nvSpPr>
          <p:cNvPr id="14" name="Rectangle 8"/>
          <p:cNvSpPr>
            <a:spLocks/>
          </p:cNvSpPr>
          <p:nvPr/>
        </p:nvSpPr>
        <p:spPr bwMode="auto">
          <a:xfrm>
            <a:off x="936625" y="3282950"/>
            <a:ext cx="2459038" cy="1766888"/>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600" b="1" kern="0" dirty="0">
                <a:solidFill>
                  <a:srgbClr val="000000"/>
                </a:solidFill>
                <a:latin typeface="Tahoma" pitchFamily="34" charset="0"/>
              </a:rPr>
              <a:t>Une cible globalement plus en retrait vis-à-vis de l’industrie pharmaceutique</a:t>
            </a:r>
            <a:endParaRPr lang="fr-FR" sz="1600" i="1" u="sng" kern="0" dirty="0">
              <a:solidFill>
                <a:srgbClr val="000000"/>
              </a:solidFill>
              <a:latin typeface="Tahoma" pitchFamily="34" charset="0"/>
            </a:endParaRPr>
          </a:p>
        </p:txBody>
      </p:sp>
      <p:sp>
        <p:nvSpPr>
          <p:cNvPr id="26634" name="Flèche vers le bas 14"/>
          <p:cNvSpPr>
            <a:spLocks noChangeArrowheads="1"/>
          </p:cNvSpPr>
          <p:nvPr/>
        </p:nvSpPr>
        <p:spPr bwMode="auto">
          <a:xfrm>
            <a:off x="1757363" y="2938463"/>
            <a:ext cx="665162" cy="166687"/>
          </a:xfrm>
          <a:prstGeom prst="downArrow">
            <a:avLst>
              <a:gd name="adj1" fmla="val 50000"/>
              <a:gd name="adj2" fmla="val 50000"/>
            </a:avLst>
          </a:prstGeom>
          <a:solidFill>
            <a:schemeClr val="tx1"/>
          </a:solidFill>
          <a:ln w="9525" algn="ctr">
            <a:solidFill>
              <a:schemeClr val="tx1"/>
            </a:solidFill>
            <a:miter lim="800000"/>
            <a:headEnd/>
            <a:tailEnd/>
          </a:ln>
        </p:spPr>
        <p:txBody>
          <a:bodyPr wrap="none"/>
          <a:lstStyle/>
          <a:p>
            <a:endParaRPr lang="fr-FR">
              <a:solidFill>
                <a:srgbClr val="000000"/>
              </a:solidFill>
            </a:endParaRPr>
          </a:p>
        </p:txBody>
      </p:sp>
      <p:sp>
        <p:nvSpPr>
          <p:cNvPr id="26635" name="Flèche vers le bas 15"/>
          <p:cNvSpPr>
            <a:spLocks noChangeArrowheads="1"/>
          </p:cNvSpPr>
          <p:nvPr/>
        </p:nvSpPr>
        <p:spPr bwMode="auto">
          <a:xfrm>
            <a:off x="6065838" y="3019425"/>
            <a:ext cx="1344612" cy="168275"/>
          </a:xfrm>
          <a:prstGeom prst="downArrow">
            <a:avLst>
              <a:gd name="adj1" fmla="val 50000"/>
              <a:gd name="adj2" fmla="val 50000"/>
            </a:avLst>
          </a:prstGeom>
          <a:solidFill>
            <a:schemeClr val="tx1"/>
          </a:solidFill>
          <a:ln w="9525" algn="ctr">
            <a:solidFill>
              <a:schemeClr val="tx1"/>
            </a:solidFill>
            <a:miter lim="800000"/>
            <a:headEnd/>
            <a:tailEnd/>
          </a:ln>
        </p:spPr>
        <p:txBody>
          <a:bodyPr wrap="none"/>
          <a:lstStyle/>
          <a:p>
            <a:endParaRPr lang="fr-FR">
              <a:solidFill>
                <a:srgbClr val="000000"/>
              </a:solidFill>
            </a:endParaRPr>
          </a:p>
        </p:txBody>
      </p:sp>
      <p:sp>
        <p:nvSpPr>
          <p:cNvPr id="26636" name="ZoneTexte 5"/>
          <p:cNvSpPr txBox="1">
            <a:spLocks noChangeArrowheads="1"/>
          </p:cNvSpPr>
          <p:nvPr/>
        </p:nvSpPr>
        <p:spPr bwMode="auto">
          <a:xfrm>
            <a:off x="1219200" y="5303838"/>
            <a:ext cx="7939088" cy="1076325"/>
          </a:xfrm>
          <a:prstGeom prst="rect">
            <a:avLst/>
          </a:prstGeom>
          <a:noFill/>
          <a:ln w="9525">
            <a:noFill/>
            <a:miter lim="800000"/>
            <a:headEnd/>
            <a:tailEnd/>
          </a:ln>
        </p:spPr>
        <p:txBody>
          <a:bodyPr>
            <a:spAutoFit/>
          </a:bodyPr>
          <a:lstStyle/>
          <a:p>
            <a:pPr marL="176213" indent="-176213" algn="just">
              <a:buFont typeface="Wingdings" pitchFamily="2" charset="2"/>
              <a:buChar char="§"/>
            </a:pPr>
            <a:r>
              <a:rPr lang="fr-FR" sz="1600">
                <a:latin typeface="Tahoma" pitchFamily="34" charset="0"/>
              </a:rPr>
              <a:t>Des actions et </a:t>
            </a:r>
            <a:r>
              <a:rPr lang="fr-FR" sz="1600" b="1" u="sng">
                <a:latin typeface="Tahoma" pitchFamily="34" charset="0"/>
              </a:rPr>
              <a:t>préoccupations propres à chaque profession</a:t>
            </a:r>
            <a:r>
              <a:rPr lang="fr-FR" sz="1600" u="sng">
                <a:latin typeface="Tahoma" pitchFamily="34" charset="0"/>
              </a:rPr>
              <a:t> </a:t>
            </a:r>
            <a:r>
              <a:rPr lang="fr-FR" sz="1600">
                <a:latin typeface="Tahoma" pitchFamily="34" charset="0"/>
              </a:rPr>
              <a:t>: la défense de leurs adhérents, de leurs fonctions, de leurs missions, de leurs droits…</a:t>
            </a:r>
          </a:p>
          <a:p>
            <a:pPr marL="176213" indent="-176213" algn="just">
              <a:buFont typeface="Wingdings" pitchFamily="2" charset="2"/>
              <a:buChar char="§"/>
            </a:pPr>
            <a:r>
              <a:rPr lang="fr-FR" sz="1600">
                <a:latin typeface="Tahoma" pitchFamily="34" charset="0"/>
              </a:rPr>
              <a:t>Un </a:t>
            </a:r>
            <a:r>
              <a:rPr lang="fr-FR" sz="1600" b="1">
                <a:latin typeface="Tahoma" pitchFamily="34" charset="0"/>
              </a:rPr>
              <a:t>champ d’actions qui dépend de la nature même des syndicats </a:t>
            </a:r>
            <a:r>
              <a:rPr lang="fr-FR" sz="1600">
                <a:latin typeface="Tahoma" pitchFamily="34" charset="0"/>
              </a:rPr>
              <a:t>: professionnels, conventionnés, nationaux, patronaux…</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7"/>
          <p:cNvGraphicFramePr>
            <a:graphicFrameLocks noGrp="1"/>
          </p:cNvGraphicFramePr>
          <p:nvPr/>
        </p:nvGraphicFramePr>
        <p:xfrm>
          <a:off x="727075" y="233363"/>
          <a:ext cx="9180513" cy="854077"/>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Le champ d’intervention des syndicats </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dirty="0" smtClean="0">
                        <a:ln>
                          <a:noFill/>
                        </a:ln>
                        <a:solidFill>
                          <a:schemeClr val="bg1"/>
                        </a:solidFill>
                        <a:effectLst/>
                        <a:latin typeface="Tahoma" pitchFamily="34" charset="0"/>
                        <a:cs typeface="Tahoma" pitchFamily="34" charset="0"/>
                      </a:endParaRP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 name="Rectangle 8"/>
          <p:cNvSpPr>
            <a:spLocks/>
          </p:cNvSpPr>
          <p:nvPr/>
        </p:nvSpPr>
        <p:spPr bwMode="auto">
          <a:xfrm>
            <a:off x="654050" y="1706563"/>
            <a:ext cx="4232275" cy="428466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En priorité et pour tous :</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Des actions qui visent </a:t>
            </a:r>
            <a:r>
              <a:rPr lang="fr-FR" sz="1800" b="1" kern="0" dirty="0">
                <a:latin typeface="Tahoma" pitchFamily="34" charset="0"/>
              </a:rPr>
              <a:t>à</a:t>
            </a:r>
            <a:r>
              <a:rPr lang="fr-FR" sz="1800" b="1" kern="0" dirty="0">
                <a:solidFill>
                  <a:srgbClr val="C00000"/>
                </a:solidFill>
                <a:latin typeface="Tahoma" pitchFamily="34" charset="0"/>
              </a:rPr>
              <a:t> défendre les intérêts de leur profession  aujourd’hui et demain </a:t>
            </a:r>
          </a:p>
        </p:txBody>
      </p:sp>
      <p:sp>
        <p:nvSpPr>
          <p:cNvPr id="4" name="Rectangle 8"/>
          <p:cNvSpPr>
            <a:spLocks/>
          </p:cNvSpPr>
          <p:nvPr/>
        </p:nvSpPr>
        <p:spPr bwMode="auto">
          <a:xfrm>
            <a:off x="5308600" y="1747838"/>
            <a:ext cx="4259263" cy="4189412"/>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Selon certains syndicats: </a:t>
            </a:r>
          </a:p>
          <a:p>
            <a:pPr algn="ctr" fontAlgn="auto">
              <a:spcBef>
                <a:spcPts val="0"/>
              </a:spcBef>
              <a:spcAft>
                <a:spcPts val="0"/>
              </a:spcAft>
              <a:defRPr/>
            </a:pPr>
            <a:endParaRPr lang="fr-FR" sz="1800" b="1" kern="0" dirty="0">
              <a:solidFill>
                <a:srgbClr val="000000"/>
              </a:solidFill>
              <a:latin typeface="Tahoma" pitchFamily="34" charset="0"/>
            </a:endParaRPr>
          </a:p>
          <a:p>
            <a:pPr algn="ctr" fontAlgn="auto">
              <a:spcBef>
                <a:spcPts val="0"/>
              </a:spcBef>
              <a:spcAft>
                <a:spcPts val="0"/>
              </a:spcAft>
              <a:defRPr/>
            </a:pPr>
            <a:r>
              <a:rPr lang="fr-FR" sz="1800" b="1" kern="0" dirty="0">
                <a:solidFill>
                  <a:srgbClr val="000000"/>
                </a:solidFill>
                <a:latin typeface="Tahoma" pitchFamily="34" charset="0"/>
              </a:rPr>
              <a:t>Être </a:t>
            </a:r>
            <a:r>
              <a:rPr lang="fr-FR" sz="1800" b="1" kern="0" dirty="0">
                <a:solidFill>
                  <a:srgbClr val="C00000"/>
                </a:solidFill>
                <a:latin typeface="Tahoma" pitchFamily="34" charset="0"/>
              </a:rPr>
              <a:t>force de proposition dans une perspective d’évolution du système de santé publique </a:t>
            </a:r>
            <a:r>
              <a:rPr lang="fr-FR" sz="1800" b="1" kern="0" dirty="0">
                <a:solidFill>
                  <a:srgbClr val="000000"/>
                </a:solidFill>
                <a:latin typeface="Tahoma" pitchFamily="34" charset="0"/>
              </a:rPr>
              <a:t>au bénéfice du patient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17"/>
          <p:cNvGraphicFramePr>
            <a:graphicFrameLocks noGrp="1"/>
          </p:cNvGraphicFramePr>
          <p:nvPr/>
        </p:nvGraphicFramePr>
        <p:xfrm>
          <a:off x="727075" y="233363"/>
          <a:ext cx="9180513" cy="854077"/>
        </p:xfrm>
        <a:graphic>
          <a:graphicData uri="http://schemas.openxmlformats.org/drawingml/2006/table">
            <a:tbl>
              <a:tblPr/>
              <a:tblGrid>
                <a:gridCol w="9180513"/>
              </a:tblGrid>
              <a:tr h="518024">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800" b="0" i="0" u="none" strike="noStrike" cap="none" normalizeH="0" baseline="0" dirty="0" smtClean="0">
                          <a:ln>
                            <a:noFill/>
                          </a:ln>
                          <a:solidFill>
                            <a:schemeClr val="bg1"/>
                          </a:solidFill>
                          <a:effectLst/>
                          <a:latin typeface="Tahoma" pitchFamily="34" charset="0"/>
                          <a:cs typeface="Tahoma" pitchFamily="34" charset="0"/>
                        </a:rPr>
                        <a:t>Les actions syndicales</a:t>
                      </a:r>
                    </a:p>
                  </a:txBody>
                  <a:tcPr marT="45653" marB="45653" horzOverflow="overflow">
                    <a:lnL>
                      <a:noFill/>
                    </a:lnL>
                    <a:lnR>
                      <a:noFill/>
                    </a:lnR>
                    <a:lnT>
                      <a:noFill/>
                    </a:lnT>
                    <a:lnB>
                      <a:noFill/>
                    </a:lnB>
                    <a:lnTlToBr>
                      <a:noFill/>
                    </a:lnTlToBr>
                    <a:lnBlToTr>
                      <a:noFill/>
                    </a:lnBlToTr>
                    <a:solidFill>
                      <a:srgbClr val="000000"/>
                    </a:solidFill>
                  </a:tcPr>
                </a:tc>
              </a:tr>
              <a:tr h="336051">
                <a:tc>
                  <a:txBody>
                    <a:bodyPr/>
                    <a:lstStyle>
                      <a:defPPr>
                        <a:defRPr lang="fr-FR"/>
                      </a:defPPr>
                      <a:lvl1pPr marL="0" algn="l" defTabSz="914400" rtl="0" eaLnBrk="1" latinLnBrk="0" hangingPunct="1">
                        <a:defRPr sz="1800" kern="1200">
                          <a:solidFill>
                            <a:schemeClr val="tx1"/>
                          </a:solidFill>
                          <a:latin typeface="Tahoma"/>
                          <a:cs typeface="Tahoma"/>
                        </a:defRPr>
                      </a:lvl1pPr>
                      <a:lvl2pPr marL="457200" algn="l" defTabSz="914400" rtl="0" eaLnBrk="1" latinLnBrk="0" hangingPunct="1">
                        <a:defRPr sz="1800" kern="1200">
                          <a:solidFill>
                            <a:schemeClr val="tx1"/>
                          </a:solidFill>
                          <a:latin typeface="Tahoma"/>
                          <a:cs typeface="Tahoma"/>
                        </a:defRPr>
                      </a:lvl2pPr>
                      <a:lvl3pPr marL="914400" algn="l" defTabSz="914400" rtl="0" eaLnBrk="1" latinLnBrk="0" hangingPunct="1">
                        <a:defRPr sz="1800" kern="1200">
                          <a:solidFill>
                            <a:schemeClr val="tx1"/>
                          </a:solidFill>
                          <a:latin typeface="Tahoma"/>
                          <a:cs typeface="Tahoma"/>
                        </a:defRPr>
                      </a:lvl3pPr>
                      <a:lvl4pPr marL="1371600" algn="l" defTabSz="914400" rtl="0" eaLnBrk="1" latinLnBrk="0" hangingPunct="1">
                        <a:defRPr sz="1800" kern="1200">
                          <a:solidFill>
                            <a:schemeClr val="tx1"/>
                          </a:solidFill>
                          <a:latin typeface="Tahoma"/>
                          <a:cs typeface="Tahoma"/>
                        </a:defRPr>
                      </a:lvl4pPr>
                      <a:lvl5pPr marL="1828800" algn="l" defTabSz="914400" rtl="0" eaLnBrk="1" latinLnBrk="0" hangingPunct="1">
                        <a:defRPr sz="1800" kern="1200">
                          <a:solidFill>
                            <a:schemeClr val="tx1"/>
                          </a:solidFill>
                          <a:latin typeface="Tahoma"/>
                          <a:cs typeface="Tahoma"/>
                        </a:defRPr>
                      </a:lvl5pPr>
                      <a:lvl6pPr marL="2286000" algn="l" defTabSz="914400" rtl="0" eaLnBrk="1" latinLnBrk="0" hangingPunct="1">
                        <a:defRPr sz="1800" kern="1200">
                          <a:solidFill>
                            <a:schemeClr val="tx1"/>
                          </a:solidFill>
                          <a:latin typeface="Tahoma"/>
                          <a:cs typeface="Tahoma"/>
                        </a:defRPr>
                      </a:lvl6pPr>
                      <a:lvl7pPr marL="2743200" algn="l" defTabSz="914400" rtl="0" eaLnBrk="1" latinLnBrk="0" hangingPunct="1">
                        <a:defRPr sz="1800" kern="1200">
                          <a:solidFill>
                            <a:schemeClr val="tx1"/>
                          </a:solidFill>
                          <a:latin typeface="Tahoma"/>
                          <a:cs typeface="Tahoma"/>
                        </a:defRPr>
                      </a:lvl7pPr>
                      <a:lvl8pPr marL="3200400" algn="l" defTabSz="914400" rtl="0" eaLnBrk="1" latinLnBrk="0" hangingPunct="1">
                        <a:defRPr sz="1800" kern="1200">
                          <a:solidFill>
                            <a:schemeClr val="tx1"/>
                          </a:solidFill>
                          <a:latin typeface="Tahoma"/>
                          <a:cs typeface="Tahoma"/>
                        </a:defRPr>
                      </a:lvl8pPr>
                      <a:lvl9pPr marL="3657600" algn="l" defTabSz="914400" rtl="0" eaLnBrk="1" latinLnBrk="0" hangingPunct="1">
                        <a:defRPr sz="1800" kern="1200">
                          <a:solidFill>
                            <a:schemeClr val="tx1"/>
                          </a:solidFill>
                          <a:latin typeface="Tahoma"/>
                          <a:cs typeface="Tahoma"/>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600" b="1" i="0" u="none" strike="noStrike" cap="none" normalizeH="0" baseline="0" dirty="0" smtClean="0">
                        <a:ln>
                          <a:noFill/>
                        </a:ln>
                        <a:solidFill>
                          <a:schemeClr val="bg1"/>
                        </a:solidFill>
                        <a:effectLst/>
                        <a:latin typeface="Tahoma" pitchFamily="34" charset="0"/>
                        <a:cs typeface="Tahoma" pitchFamily="34" charset="0"/>
                      </a:endParaRPr>
                    </a:p>
                  </a:txBody>
                  <a:tcPr marT="45653" marB="45653" horzOverflow="overflow">
                    <a:lnL>
                      <a:noFill/>
                    </a:lnL>
                    <a:lnR>
                      <a:noFill/>
                    </a:lnR>
                    <a:lnT>
                      <a:noFill/>
                    </a:lnT>
                    <a:lnB>
                      <a:noFill/>
                    </a:lnB>
                    <a:lnTlToBr>
                      <a:noFill/>
                    </a:lnTlToBr>
                    <a:lnBlToTr>
                      <a:noFill/>
                    </a:lnBlToTr>
                    <a:solidFill>
                      <a:srgbClr val="E6EAEE">
                        <a:lumMod val="50000"/>
                      </a:srgbClr>
                    </a:solidFill>
                  </a:tcPr>
                </a:tc>
              </a:tr>
            </a:tbl>
          </a:graphicData>
        </a:graphic>
      </p:graphicFrame>
      <p:sp>
        <p:nvSpPr>
          <p:cNvPr id="32773" name="ZoneTexte 5"/>
          <p:cNvSpPr txBox="1">
            <a:spLocks noChangeArrowheads="1"/>
          </p:cNvSpPr>
          <p:nvPr/>
        </p:nvSpPr>
        <p:spPr bwMode="auto">
          <a:xfrm>
            <a:off x="958850" y="2054225"/>
            <a:ext cx="8170863" cy="304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176213" indent="-176213" eaLnBrk="0" hangingPunct="0">
              <a:defRPr sz="1400">
                <a:solidFill>
                  <a:schemeClr val="tx1"/>
                </a:solidFill>
                <a:latin typeface="RotisSemiSans Light" charset="0"/>
                <a:cs typeface="Tahoma" pitchFamily="34" charset="0"/>
              </a:defRPr>
            </a:lvl1pPr>
            <a:lvl2pPr marL="633413" indent="-176213" eaLnBrk="0" hangingPunct="0">
              <a:defRPr sz="1400">
                <a:solidFill>
                  <a:schemeClr val="tx1"/>
                </a:solidFill>
                <a:latin typeface="RotisSemiSans Light" charset="0"/>
                <a:cs typeface="Tahoma" pitchFamily="34" charset="0"/>
              </a:defRPr>
            </a:lvl2pPr>
            <a:lvl3pPr marL="1143000" indent="-228600" eaLnBrk="0" hangingPunct="0">
              <a:defRPr sz="1400">
                <a:solidFill>
                  <a:schemeClr val="tx1"/>
                </a:solidFill>
                <a:latin typeface="RotisSemiSans Light" charset="0"/>
                <a:cs typeface="Tahoma" pitchFamily="34" charset="0"/>
              </a:defRPr>
            </a:lvl3pPr>
            <a:lvl4pPr marL="1600200" indent="-228600" eaLnBrk="0" hangingPunct="0">
              <a:defRPr sz="1400">
                <a:solidFill>
                  <a:schemeClr val="tx1"/>
                </a:solidFill>
                <a:latin typeface="RotisSemiSans Light" charset="0"/>
                <a:cs typeface="Tahoma" pitchFamily="34" charset="0"/>
              </a:defRPr>
            </a:lvl4pPr>
            <a:lvl5pPr marL="2057400" indent="-228600" eaLnBrk="0" hangingPunct="0">
              <a:defRPr sz="1400">
                <a:solidFill>
                  <a:schemeClr val="tx1"/>
                </a:solidFill>
                <a:latin typeface="RotisSemiSans Light" charset="0"/>
                <a:cs typeface="Tahoma" pitchFamily="34" charset="0"/>
              </a:defRPr>
            </a:lvl5pPr>
            <a:lvl6pPr marL="2514600" indent="-228600" eaLnBrk="0" fontAlgn="base" hangingPunct="0">
              <a:spcBef>
                <a:spcPct val="0"/>
              </a:spcBef>
              <a:spcAft>
                <a:spcPct val="0"/>
              </a:spcAft>
              <a:defRPr sz="1400">
                <a:solidFill>
                  <a:schemeClr val="tx1"/>
                </a:solidFill>
                <a:latin typeface="RotisSemiSans Light" charset="0"/>
                <a:cs typeface="Tahoma" pitchFamily="34" charset="0"/>
              </a:defRPr>
            </a:lvl6pPr>
            <a:lvl7pPr marL="2971800" indent="-228600" eaLnBrk="0" fontAlgn="base" hangingPunct="0">
              <a:spcBef>
                <a:spcPct val="0"/>
              </a:spcBef>
              <a:spcAft>
                <a:spcPct val="0"/>
              </a:spcAft>
              <a:defRPr sz="1400">
                <a:solidFill>
                  <a:schemeClr val="tx1"/>
                </a:solidFill>
                <a:latin typeface="RotisSemiSans Light" charset="0"/>
                <a:cs typeface="Tahoma" pitchFamily="34" charset="0"/>
              </a:defRPr>
            </a:lvl7pPr>
            <a:lvl8pPr marL="3429000" indent="-228600" eaLnBrk="0" fontAlgn="base" hangingPunct="0">
              <a:spcBef>
                <a:spcPct val="0"/>
              </a:spcBef>
              <a:spcAft>
                <a:spcPct val="0"/>
              </a:spcAft>
              <a:defRPr sz="1400">
                <a:solidFill>
                  <a:schemeClr val="tx1"/>
                </a:solidFill>
                <a:latin typeface="RotisSemiSans Light" charset="0"/>
                <a:cs typeface="Tahoma" pitchFamily="34" charset="0"/>
              </a:defRPr>
            </a:lvl8pPr>
            <a:lvl9pPr marL="3886200" indent="-228600" eaLnBrk="0" fontAlgn="base" hangingPunct="0">
              <a:spcBef>
                <a:spcPct val="0"/>
              </a:spcBef>
              <a:spcAft>
                <a:spcPct val="0"/>
              </a:spcAft>
              <a:defRPr sz="1400">
                <a:solidFill>
                  <a:schemeClr val="tx1"/>
                </a:solidFill>
                <a:latin typeface="RotisSemiSans Light" charset="0"/>
                <a:cs typeface="Tahoma" pitchFamily="34" charset="0"/>
              </a:defRPr>
            </a:lvl9pPr>
          </a:lstStyle>
          <a:p>
            <a:pPr algn="just" eaLnBrk="1" hangingPunct="1">
              <a:buFont typeface="Wingdings" pitchFamily="2" charset="2"/>
              <a:buChar char="§"/>
              <a:defRPr/>
            </a:pPr>
            <a:r>
              <a:rPr lang="fr-FR" sz="1600" b="1" u="sng" dirty="0" smtClean="0">
                <a:latin typeface="Tahoma" pitchFamily="34" charset="0"/>
              </a:rPr>
              <a:t>Auprès des services publics/des ministères </a:t>
            </a:r>
            <a:r>
              <a:rPr lang="fr-FR" sz="1600" dirty="0" smtClean="0">
                <a:latin typeface="Tahoma" pitchFamily="34" charset="0"/>
              </a:rPr>
              <a:t>: </a:t>
            </a:r>
          </a:p>
          <a:p>
            <a:pPr lvl="1" algn="just" eaLnBrk="1" hangingPunct="1">
              <a:buFont typeface="Wingdings" pitchFamily="2" charset="2"/>
              <a:buChar char="§"/>
              <a:defRPr/>
            </a:pPr>
            <a:r>
              <a:rPr lang="fr-FR" sz="1600" dirty="0" smtClean="0">
                <a:latin typeface="Tahoma" pitchFamily="34" charset="0"/>
              </a:rPr>
              <a:t>Pour eux-mêmes</a:t>
            </a:r>
          </a:p>
          <a:p>
            <a:pPr lvl="1" algn="just" eaLnBrk="1" hangingPunct="1">
              <a:buFont typeface="Wingdings" pitchFamily="2" charset="2"/>
              <a:buChar char="§"/>
              <a:defRPr/>
            </a:pPr>
            <a:r>
              <a:rPr lang="fr-FR" sz="1600" dirty="0" smtClean="0">
                <a:latin typeface="Tahoma" pitchFamily="34" charset="0"/>
              </a:rPr>
              <a:t>Pour les patients</a:t>
            </a:r>
          </a:p>
          <a:p>
            <a:pPr marL="457200" lvl="1" indent="0" algn="just" eaLnBrk="1" hangingPunct="1">
              <a:defRPr/>
            </a:pPr>
            <a:endParaRPr lang="fr-FR" sz="1600" dirty="0" smtClean="0">
              <a:latin typeface="Tahoma" pitchFamily="34" charset="0"/>
            </a:endParaRPr>
          </a:p>
          <a:p>
            <a:pPr algn="just" eaLnBrk="1" hangingPunct="1">
              <a:buFont typeface="Wingdings" pitchFamily="2" charset="2"/>
              <a:buChar char="§"/>
              <a:defRPr/>
            </a:pPr>
            <a:r>
              <a:rPr lang="fr-FR" sz="1600" b="1" u="sng" dirty="0" smtClean="0">
                <a:latin typeface="Tahoma" pitchFamily="34" charset="0"/>
              </a:rPr>
              <a:t>Auprès de la CNAM</a:t>
            </a:r>
            <a:r>
              <a:rPr lang="fr-FR" sz="1600" dirty="0" smtClean="0">
                <a:latin typeface="Tahoma" pitchFamily="34" charset="0"/>
              </a:rPr>
              <a:t>: </a:t>
            </a:r>
          </a:p>
          <a:p>
            <a:pPr lvl="1" algn="just" eaLnBrk="1" hangingPunct="1">
              <a:buFont typeface="Wingdings" pitchFamily="2" charset="2"/>
              <a:buChar char="§"/>
              <a:defRPr/>
            </a:pPr>
            <a:r>
              <a:rPr lang="fr-FR" sz="1600" dirty="0" smtClean="0">
                <a:latin typeface="Tahoma" pitchFamily="34" charset="0"/>
              </a:rPr>
              <a:t>Justifier des montants des actes, de la quantité des actes, des disparités régionales,…. Et garantir leur cotation…</a:t>
            </a:r>
          </a:p>
          <a:p>
            <a:pPr marL="457200" lvl="1" indent="0" algn="just" eaLnBrk="1" hangingPunct="1">
              <a:defRPr/>
            </a:pPr>
            <a:endParaRPr lang="fr-FR" sz="1600" dirty="0" smtClean="0">
              <a:latin typeface="Tahoma" pitchFamily="34" charset="0"/>
            </a:endParaRPr>
          </a:p>
          <a:p>
            <a:pPr algn="just" eaLnBrk="1" hangingPunct="1">
              <a:buFont typeface="Wingdings" pitchFamily="2" charset="2"/>
              <a:buChar char="§"/>
              <a:defRPr/>
            </a:pPr>
            <a:r>
              <a:rPr lang="fr-FR" sz="1600" b="1" u="sng" dirty="0" smtClean="0">
                <a:latin typeface="Tahoma" pitchFamily="34" charset="0"/>
              </a:rPr>
              <a:t>Auprès des institutions /directions de leur profession</a:t>
            </a:r>
            <a:r>
              <a:rPr lang="fr-FR" sz="1600" dirty="0" smtClean="0">
                <a:latin typeface="Tahoma" pitchFamily="34" charset="0"/>
              </a:rPr>
              <a:t>: </a:t>
            </a:r>
          </a:p>
          <a:p>
            <a:pPr lvl="1" algn="just" eaLnBrk="1" hangingPunct="1">
              <a:buFont typeface="Wingdings" pitchFamily="2" charset="2"/>
              <a:buChar char="§"/>
              <a:defRPr/>
            </a:pPr>
            <a:r>
              <a:rPr lang="fr-FR" sz="1600" dirty="0" smtClean="0">
                <a:latin typeface="Tahoma" pitchFamily="34" charset="0"/>
              </a:rPr>
              <a:t>Défendre les droits des salariés, leurs conditions de travail, valoriser leur profession </a:t>
            </a:r>
          </a:p>
          <a:p>
            <a:pPr lvl="1" algn="just" eaLnBrk="1" hangingPunct="1">
              <a:buFont typeface="Wingdings" pitchFamily="2" charset="2"/>
              <a:buChar char="§"/>
              <a:defRPr/>
            </a:pPr>
            <a:endParaRPr lang="fr-FR" sz="1600" dirty="0" smtClean="0">
              <a:latin typeface="Tahoma" pitchFamily="34" charset="0"/>
            </a:endParaRPr>
          </a:p>
        </p:txBody>
      </p:sp>
      <p:sp>
        <p:nvSpPr>
          <p:cNvPr id="11" name="Rectangle 8"/>
          <p:cNvSpPr>
            <a:spLocks/>
          </p:cNvSpPr>
          <p:nvPr/>
        </p:nvSpPr>
        <p:spPr bwMode="auto">
          <a:xfrm>
            <a:off x="873125" y="1106488"/>
            <a:ext cx="8270875" cy="7620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Des actions concernant d’abord (voire uniquement) le fonctionnement et les besoins de leur profession</a:t>
            </a:r>
            <a:endParaRPr lang="fr-FR" sz="1800" b="1" i="1" u="sng" kern="0" dirty="0">
              <a:solidFill>
                <a:srgbClr val="000000"/>
              </a:solidFill>
              <a:latin typeface="Tahoma" pitchFamily="34" charset="0"/>
            </a:endParaRPr>
          </a:p>
        </p:txBody>
      </p:sp>
      <p:sp>
        <p:nvSpPr>
          <p:cNvPr id="12" name="Rectangle 8"/>
          <p:cNvSpPr>
            <a:spLocks/>
          </p:cNvSpPr>
          <p:nvPr/>
        </p:nvSpPr>
        <p:spPr bwMode="auto">
          <a:xfrm>
            <a:off x="862013" y="4889500"/>
            <a:ext cx="8270875" cy="763588"/>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u="sng" kern="0" dirty="0">
                <a:solidFill>
                  <a:srgbClr val="000000"/>
                </a:solidFill>
                <a:latin typeface="Tahoma" pitchFamily="34" charset="0"/>
              </a:rPr>
              <a:t>Deux leitmotivs majeurs </a:t>
            </a:r>
            <a:r>
              <a:rPr lang="fr-FR" sz="1800" b="1" kern="0" dirty="0">
                <a:solidFill>
                  <a:srgbClr val="000000"/>
                </a:solidFill>
                <a:latin typeface="Tahoma" pitchFamily="34" charset="0"/>
              </a:rPr>
              <a:t>: reconnaissance et valorisation de leur profession et spécificité auprès de leurs différents interlocuteurs</a:t>
            </a:r>
            <a:endParaRPr lang="fr-FR" sz="1800" b="1" i="1" u="sng" kern="0" dirty="0">
              <a:solidFill>
                <a:srgbClr val="000000"/>
              </a:solidFill>
              <a:latin typeface="Tahoma" pitchFamily="34" charset="0"/>
            </a:endParaRPr>
          </a:p>
        </p:txBody>
      </p:sp>
      <p:sp>
        <p:nvSpPr>
          <p:cNvPr id="6" name="Rectangle 8"/>
          <p:cNvSpPr>
            <a:spLocks/>
          </p:cNvSpPr>
          <p:nvPr/>
        </p:nvSpPr>
        <p:spPr bwMode="auto">
          <a:xfrm>
            <a:off x="873125" y="5705475"/>
            <a:ext cx="8270875" cy="939800"/>
          </a:xfrm>
          <a:prstGeom prst="rect">
            <a:avLst/>
          </a:prstGeom>
          <a:solidFill>
            <a:srgbClr val="B2B2B2"/>
          </a:solidFill>
          <a:ln w="9525" algn="ctr">
            <a:solidFill>
              <a:srgbClr val="E6EAEE"/>
            </a:solidFill>
            <a:miter lim="800000"/>
            <a:headEnd/>
            <a:tailEnd/>
          </a:ln>
        </p:spPr>
        <p:txBody>
          <a:bodyPr anchor="ctr"/>
          <a:lstStyle/>
          <a:p>
            <a:pPr algn="ctr" fontAlgn="auto">
              <a:spcBef>
                <a:spcPts val="0"/>
              </a:spcBef>
              <a:spcAft>
                <a:spcPts val="0"/>
              </a:spcAft>
              <a:defRPr/>
            </a:pPr>
            <a:r>
              <a:rPr lang="fr-FR" sz="1800" b="1" kern="0" dirty="0">
                <a:solidFill>
                  <a:srgbClr val="000000"/>
                </a:solidFill>
                <a:latin typeface="Tahoma" pitchFamily="34" charset="0"/>
              </a:rPr>
              <a:t>En conséquence peu de liens et d’actions directes énoncés entre les actions des syndicats et l’industrie pharmaceutique </a:t>
            </a:r>
            <a:endParaRPr lang="fr-FR" sz="1800" b="1" i="1" u="sng" kern="0" dirty="0">
              <a:solidFill>
                <a:srgbClr val="000000"/>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iage">
  <a:themeElements>
    <a:clrScheme name="">
      <a:dk1>
        <a:srgbClr val="000000"/>
      </a:dk1>
      <a:lt1>
        <a:srgbClr val="FFFFFF"/>
      </a:lt1>
      <a:dk2>
        <a:srgbClr val="000000"/>
      </a:dk2>
      <a:lt2>
        <a:srgbClr val="777777"/>
      </a:lt2>
      <a:accent1>
        <a:srgbClr val="E6EAEE"/>
      </a:accent1>
      <a:accent2>
        <a:srgbClr val="00FFFF"/>
      </a:accent2>
      <a:accent3>
        <a:srgbClr val="FFFFFF"/>
      </a:accent3>
      <a:accent4>
        <a:srgbClr val="000000"/>
      </a:accent4>
      <a:accent5>
        <a:srgbClr val="F0F3F5"/>
      </a:accent5>
      <a:accent6>
        <a:srgbClr val="00E7E7"/>
      </a:accent6>
      <a:hlink>
        <a:srgbClr val="94C5CA"/>
      </a:hlink>
      <a:folHlink>
        <a:srgbClr val="77A4C5"/>
      </a:folHlink>
    </a:clrScheme>
    <a:fontScheme name="Mariage">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Mariage 1">
        <a:dk1>
          <a:srgbClr val="B2B2B2"/>
        </a:dk1>
        <a:lt1>
          <a:srgbClr val="5F5F5F"/>
        </a:lt1>
        <a:dk2>
          <a:srgbClr val="336699"/>
        </a:dk2>
        <a:lt2>
          <a:srgbClr val="36001B"/>
        </a:lt2>
        <a:accent1>
          <a:srgbClr val="59356F"/>
        </a:accent1>
        <a:accent2>
          <a:srgbClr val="808080"/>
        </a:accent2>
        <a:accent3>
          <a:srgbClr val="ADB8CA"/>
        </a:accent3>
        <a:accent4>
          <a:srgbClr val="505050"/>
        </a:accent4>
        <a:accent5>
          <a:srgbClr val="B5AEBB"/>
        </a:accent5>
        <a:accent6>
          <a:srgbClr val="737373"/>
        </a:accent6>
        <a:hlink>
          <a:srgbClr val="8C0046"/>
        </a:hlink>
        <a:folHlink>
          <a:srgbClr val="660033"/>
        </a:folHlink>
      </a:clrScheme>
      <a:clrMap bg1="dk2" tx1="lt1" bg2="dk1" tx2="lt2" accent1="accent1" accent2="accent2" accent3="accent3" accent4="accent4" accent5="accent5" accent6="accent6" hlink="hlink" folHlink="folHlink"/>
    </a:extraClrScheme>
    <a:extraClrScheme>
      <a:clrScheme name="Mariage 2">
        <a:dk1>
          <a:srgbClr val="B2B2B2"/>
        </a:dk1>
        <a:lt1>
          <a:srgbClr val="FFFFFF"/>
        </a:lt1>
        <a:dk2>
          <a:srgbClr val="8197AB"/>
        </a:dk2>
        <a:lt2>
          <a:srgbClr val="777777"/>
        </a:lt2>
        <a:accent1>
          <a:srgbClr val="E6EAEE"/>
        </a:accent1>
        <a:accent2>
          <a:srgbClr val="00FFFF"/>
        </a:accent2>
        <a:accent3>
          <a:srgbClr val="FFFFFF"/>
        </a:accent3>
        <a:accent4>
          <a:srgbClr val="979797"/>
        </a:accent4>
        <a:accent5>
          <a:srgbClr val="F0F3F5"/>
        </a:accent5>
        <a:accent6>
          <a:srgbClr val="00E7E7"/>
        </a:accent6>
        <a:hlink>
          <a:srgbClr val="94C5CA"/>
        </a:hlink>
        <a:folHlink>
          <a:srgbClr val="77A4C5"/>
        </a:folHlink>
      </a:clrScheme>
      <a:clrMap bg1="lt1" tx1="dk1" bg2="lt2" tx2="dk2" accent1="accent1" accent2="accent2" accent3="accent3" accent4="accent4" accent5="accent5" accent6="accent6" hlink="hlink" folHlink="folHlink"/>
    </a:extraClrScheme>
    <a:extraClrScheme>
      <a:clrScheme name="Mariage 3">
        <a:dk1>
          <a:srgbClr val="969696"/>
        </a:dk1>
        <a:lt1>
          <a:srgbClr val="FFFFFF"/>
        </a:lt1>
        <a:dk2>
          <a:srgbClr val="5F5F5F"/>
        </a:dk2>
        <a:lt2>
          <a:srgbClr val="C0C0C0"/>
        </a:lt2>
        <a:accent1>
          <a:srgbClr val="DDDDDD"/>
        </a:accent1>
        <a:accent2>
          <a:srgbClr val="EAEAEA"/>
        </a:accent2>
        <a:accent3>
          <a:srgbClr val="FFFFFF"/>
        </a:accent3>
        <a:accent4>
          <a:srgbClr val="7F7F7F"/>
        </a:accent4>
        <a:accent5>
          <a:srgbClr val="EBEBEB"/>
        </a:accent5>
        <a:accent6>
          <a:srgbClr val="D4D4D4"/>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2_Contexte &amp; Objectifs">
  <a:themeElements>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texte &amp; Objecti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texte &amp; Objecti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texte &amp; Objecti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texte &amp; Objecti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texte &amp; Objecti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texte &amp; Objecti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texte &amp; Objecti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texte &amp; Objecti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texte &amp; Objecti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texte &amp; Objecti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texte &amp; Objecti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texte &amp; Objecti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4_Mariage">
  <a:themeElements>
    <a:clrScheme name="">
      <a:dk1>
        <a:srgbClr val="000000"/>
      </a:dk1>
      <a:lt1>
        <a:srgbClr val="FFFFFF"/>
      </a:lt1>
      <a:dk2>
        <a:srgbClr val="000000"/>
      </a:dk2>
      <a:lt2>
        <a:srgbClr val="777777"/>
      </a:lt2>
      <a:accent1>
        <a:srgbClr val="E6EAEE"/>
      </a:accent1>
      <a:accent2>
        <a:srgbClr val="00FFFF"/>
      </a:accent2>
      <a:accent3>
        <a:srgbClr val="FFFFFF"/>
      </a:accent3>
      <a:accent4>
        <a:srgbClr val="000000"/>
      </a:accent4>
      <a:accent5>
        <a:srgbClr val="F0F3F5"/>
      </a:accent5>
      <a:accent6>
        <a:srgbClr val="00E7E7"/>
      </a:accent6>
      <a:hlink>
        <a:srgbClr val="94C5CA"/>
      </a:hlink>
      <a:folHlink>
        <a:srgbClr val="77A4C5"/>
      </a:folHlink>
    </a:clrScheme>
    <a:fontScheme name="2_Mariag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2_Mariage 1">
        <a:dk1>
          <a:srgbClr val="B2B2B2"/>
        </a:dk1>
        <a:lt1>
          <a:srgbClr val="5F5F5F"/>
        </a:lt1>
        <a:dk2>
          <a:srgbClr val="336699"/>
        </a:dk2>
        <a:lt2>
          <a:srgbClr val="36001B"/>
        </a:lt2>
        <a:accent1>
          <a:srgbClr val="59356F"/>
        </a:accent1>
        <a:accent2>
          <a:srgbClr val="808080"/>
        </a:accent2>
        <a:accent3>
          <a:srgbClr val="ADB8CA"/>
        </a:accent3>
        <a:accent4>
          <a:srgbClr val="505050"/>
        </a:accent4>
        <a:accent5>
          <a:srgbClr val="B5AEBB"/>
        </a:accent5>
        <a:accent6>
          <a:srgbClr val="737373"/>
        </a:accent6>
        <a:hlink>
          <a:srgbClr val="8C0046"/>
        </a:hlink>
        <a:folHlink>
          <a:srgbClr val="660033"/>
        </a:folHlink>
      </a:clrScheme>
      <a:clrMap bg1="dk2" tx1="lt1" bg2="dk1" tx2="lt2" accent1="accent1" accent2="accent2" accent3="accent3" accent4="accent4" accent5="accent5" accent6="accent6" hlink="hlink" folHlink="folHlink"/>
    </a:extraClrScheme>
    <a:extraClrScheme>
      <a:clrScheme name="2_Mariage 2">
        <a:dk1>
          <a:srgbClr val="B2B2B2"/>
        </a:dk1>
        <a:lt1>
          <a:srgbClr val="FFFFFF"/>
        </a:lt1>
        <a:dk2>
          <a:srgbClr val="8197AB"/>
        </a:dk2>
        <a:lt2>
          <a:srgbClr val="777777"/>
        </a:lt2>
        <a:accent1>
          <a:srgbClr val="E6EAEE"/>
        </a:accent1>
        <a:accent2>
          <a:srgbClr val="00FFFF"/>
        </a:accent2>
        <a:accent3>
          <a:srgbClr val="FFFFFF"/>
        </a:accent3>
        <a:accent4>
          <a:srgbClr val="979797"/>
        </a:accent4>
        <a:accent5>
          <a:srgbClr val="F0F3F5"/>
        </a:accent5>
        <a:accent6>
          <a:srgbClr val="00E7E7"/>
        </a:accent6>
        <a:hlink>
          <a:srgbClr val="94C5CA"/>
        </a:hlink>
        <a:folHlink>
          <a:srgbClr val="77A4C5"/>
        </a:folHlink>
      </a:clrScheme>
      <a:clrMap bg1="lt1" tx1="dk1" bg2="lt2" tx2="dk2" accent1="accent1" accent2="accent2" accent3="accent3" accent4="accent4" accent5="accent5" accent6="accent6" hlink="hlink" folHlink="folHlink"/>
    </a:extraClrScheme>
    <a:extraClrScheme>
      <a:clrScheme name="2_Mariage 3">
        <a:dk1>
          <a:srgbClr val="969696"/>
        </a:dk1>
        <a:lt1>
          <a:srgbClr val="FFFFFF"/>
        </a:lt1>
        <a:dk2>
          <a:srgbClr val="5F5F5F"/>
        </a:dk2>
        <a:lt2>
          <a:srgbClr val="C0C0C0"/>
        </a:lt2>
        <a:accent1>
          <a:srgbClr val="DDDDDD"/>
        </a:accent1>
        <a:accent2>
          <a:srgbClr val="EAEAEA"/>
        </a:accent2>
        <a:accent3>
          <a:srgbClr val="FFFFFF"/>
        </a:accent3>
        <a:accent4>
          <a:srgbClr val="7F7F7F"/>
        </a:accent4>
        <a:accent5>
          <a:srgbClr val="EBEBEB"/>
        </a:accent5>
        <a:accent6>
          <a:srgbClr val="D4D4D4"/>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Contexte &amp; Objectifs">
  <a:themeElements>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texte &amp; Objecti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texte &amp; Objecti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texte &amp; Objecti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texte &amp; Objecti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texte &amp; Objecti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texte &amp; Objecti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texte &amp; Objecti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texte &amp; Objecti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texte &amp; Objecti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texte &amp; Objecti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texte &amp; Objecti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texte &amp; Objecti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4_Contexte &amp; Objectifs">
  <a:themeElements>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texte &amp; Objecti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texte &amp; Objecti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texte &amp; Objecti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texte &amp; Objecti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texte &amp; Objecti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texte &amp; Objecti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texte &amp; Objecti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texte &amp; Objecti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texte &amp; Objecti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texte &amp; Objecti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texte &amp; Objecti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texte &amp; Objecti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5_Contexte &amp; Objectifs">
  <a:themeElements>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texte &amp; Objecti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texte &amp; Objecti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texte &amp; Objecti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texte &amp; Objecti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texte &amp; Objecti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texte &amp; Objecti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texte &amp; Objecti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texte &amp; Objecti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texte &amp; Objecti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texte &amp; Objecti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texte &amp; Objecti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texte &amp; Objecti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6_Contexte &amp; Objectifs">
  <a:themeElements>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texte &amp; Objecti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texte &amp; Objecti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texte &amp; Objecti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texte &amp; Objecti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texte &amp; Objecti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texte &amp; Objecti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texte &amp; Objecti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texte &amp; Objecti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texte &amp; Objecti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texte &amp; Objecti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texte &amp; Objecti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texte &amp; Objecti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3_Mariage">
  <a:themeElements>
    <a:clrScheme name="">
      <a:dk1>
        <a:srgbClr val="000000"/>
      </a:dk1>
      <a:lt1>
        <a:srgbClr val="FFFFFF"/>
      </a:lt1>
      <a:dk2>
        <a:srgbClr val="000000"/>
      </a:dk2>
      <a:lt2>
        <a:srgbClr val="777777"/>
      </a:lt2>
      <a:accent1>
        <a:srgbClr val="E6EAEE"/>
      </a:accent1>
      <a:accent2>
        <a:srgbClr val="00FFFF"/>
      </a:accent2>
      <a:accent3>
        <a:srgbClr val="FFFFFF"/>
      </a:accent3>
      <a:accent4>
        <a:srgbClr val="000000"/>
      </a:accent4>
      <a:accent5>
        <a:srgbClr val="F0F3F5"/>
      </a:accent5>
      <a:accent6>
        <a:srgbClr val="00E7E7"/>
      </a:accent6>
      <a:hlink>
        <a:srgbClr val="94C5CA"/>
      </a:hlink>
      <a:folHlink>
        <a:srgbClr val="77A4C5"/>
      </a:folHlink>
    </a:clrScheme>
    <a:fontScheme name="2_Mariag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2_Mariage 1">
        <a:dk1>
          <a:srgbClr val="B2B2B2"/>
        </a:dk1>
        <a:lt1>
          <a:srgbClr val="5F5F5F"/>
        </a:lt1>
        <a:dk2>
          <a:srgbClr val="336699"/>
        </a:dk2>
        <a:lt2>
          <a:srgbClr val="36001B"/>
        </a:lt2>
        <a:accent1>
          <a:srgbClr val="59356F"/>
        </a:accent1>
        <a:accent2>
          <a:srgbClr val="808080"/>
        </a:accent2>
        <a:accent3>
          <a:srgbClr val="ADB8CA"/>
        </a:accent3>
        <a:accent4>
          <a:srgbClr val="505050"/>
        </a:accent4>
        <a:accent5>
          <a:srgbClr val="B5AEBB"/>
        </a:accent5>
        <a:accent6>
          <a:srgbClr val="737373"/>
        </a:accent6>
        <a:hlink>
          <a:srgbClr val="8C0046"/>
        </a:hlink>
        <a:folHlink>
          <a:srgbClr val="660033"/>
        </a:folHlink>
      </a:clrScheme>
      <a:clrMap bg1="dk2" tx1="lt1" bg2="dk1" tx2="lt2" accent1="accent1" accent2="accent2" accent3="accent3" accent4="accent4" accent5="accent5" accent6="accent6" hlink="hlink" folHlink="folHlink"/>
    </a:extraClrScheme>
    <a:extraClrScheme>
      <a:clrScheme name="2_Mariage 2">
        <a:dk1>
          <a:srgbClr val="B2B2B2"/>
        </a:dk1>
        <a:lt1>
          <a:srgbClr val="FFFFFF"/>
        </a:lt1>
        <a:dk2>
          <a:srgbClr val="8197AB"/>
        </a:dk2>
        <a:lt2>
          <a:srgbClr val="777777"/>
        </a:lt2>
        <a:accent1>
          <a:srgbClr val="E6EAEE"/>
        </a:accent1>
        <a:accent2>
          <a:srgbClr val="00FFFF"/>
        </a:accent2>
        <a:accent3>
          <a:srgbClr val="FFFFFF"/>
        </a:accent3>
        <a:accent4>
          <a:srgbClr val="979797"/>
        </a:accent4>
        <a:accent5>
          <a:srgbClr val="F0F3F5"/>
        </a:accent5>
        <a:accent6>
          <a:srgbClr val="00E7E7"/>
        </a:accent6>
        <a:hlink>
          <a:srgbClr val="94C5CA"/>
        </a:hlink>
        <a:folHlink>
          <a:srgbClr val="77A4C5"/>
        </a:folHlink>
      </a:clrScheme>
      <a:clrMap bg1="lt1" tx1="dk1" bg2="lt2" tx2="dk2" accent1="accent1" accent2="accent2" accent3="accent3" accent4="accent4" accent5="accent5" accent6="accent6" hlink="hlink" folHlink="folHlink"/>
    </a:extraClrScheme>
    <a:extraClrScheme>
      <a:clrScheme name="2_Mariage 3">
        <a:dk1>
          <a:srgbClr val="969696"/>
        </a:dk1>
        <a:lt1>
          <a:srgbClr val="FFFFFF"/>
        </a:lt1>
        <a:dk2>
          <a:srgbClr val="5F5F5F"/>
        </a:dk2>
        <a:lt2>
          <a:srgbClr val="C0C0C0"/>
        </a:lt2>
        <a:accent1>
          <a:srgbClr val="DDDDDD"/>
        </a:accent1>
        <a:accent2>
          <a:srgbClr val="EAEAEA"/>
        </a:accent2>
        <a:accent3>
          <a:srgbClr val="FFFFFF"/>
        </a:accent3>
        <a:accent4>
          <a:srgbClr val="7F7F7F"/>
        </a:accent4>
        <a:accent5>
          <a:srgbClr val="EBEBEB"/>
        </a:accent5>
        <a:accent6>
          <a:srgbClr val="D4D4D4"/>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éthodologie suite ...">
  <a:themeElements>
    <a:clrScheme name="Méthodologie suite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éthodologie suite ...">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Méthodologie suite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éthodologie suite ...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éthodologie suite ...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éthodologie suite ...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éthodologie suite ...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éthodologie suite ...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éthodologie suite ...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éthodologie suite ...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éthodologie suite ...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éthodologie suite ...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éthodologie suite ...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éthodologie suite ...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ntexte &amp; Objectifs suite ...">
  <a:themeElements>
    <a:clrScheme name="Contexte &amp; Objectifs suite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texte &amp; Objectifs suite ...">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Contexte &amp; Objectifs suite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texte &amp; Objectifs suite ...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texte &amp; Objectifs suite ...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texte &amp; Objectifs suite ...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texte &amp; Objectifs suite ...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texte &amp; Objectifs suite ...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texte &amp; Objectifs suite ...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texte &amp; Objectifs suite ...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texte &amp; Objectifs suite ...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texte &amp; Objectifs suite ...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texte &amp; Objectifs suite ...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texte &amp; Objectifs suite ...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ésultats suite ...">
  <a:themeElements>
    <a:clrScheme name="Résultats suite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ésultats suite ...">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Résultats suite ...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ésultats suite ...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ésultats suite ...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ésultats suite ...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ésultats suite ...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ésultats suite ...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ésultats suite ...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ésultats suite ...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ésultats suite ...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ésultats suite ...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ésultats suite ...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ésultats suite ...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Annexes">
  <a:themeElements>
    <a:clrScheme name="Annex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nex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Annex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nex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nex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nex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nex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nex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nex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nex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nex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nex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nex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nex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dget &amp; Planning">
  <a:themeElements>
    <a:clrScheme name="Budget &amp; Plan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dget &amp; Plan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Budget &amp; Plan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dget &amp; Plan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dget &amp; Plan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dget &amp; Plan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dget &amp; Plan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dget &amp; Plan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dget &amp; Plan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dget &amp; Plan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dget &amp; Plan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dget &amp; Plan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dget &amp; Plan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dget &amp; Plan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Méthodologie">
  <a:themeElements>
    <a:clrScheme name="Méthodolog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éthodologi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Méthodolog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éthodolog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éthodolog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éthodolog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éthodolog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éthodolog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éthodolog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éthodolog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éthodolog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éthodolog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éthodolog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éthodolog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Contexte &amp; Objectifs">
  <a:themeElements>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ontexte &amp; Objectif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1_Contexte &amp; Objectif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ontexte &amp; Objectif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ontexte &amp; Objectif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ontexte &amp; Objectif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ontexte &amp; Objectif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ontexte &amp; Objectif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ontexte &amp; Objectif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ontexte &amp; Objectif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ontexte &amp; Objectif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ontexte &amp; Objectif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ontexte &amp; Objectif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ontexte &amp; Objectif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_Mariage">
  <a:themeElements>
    <a:clrScheme name="">
      <a:dk1>
        <a:srgbClr val="000000"/>
      </a:dk1>
      <a:lt1>
        <a:srgbClr val="FFFFFF"/>
      </a:lt1>
      <a:dk2>
        <a:srgbClr val="000000"/>
      </a:dk2>
      <a:lt2>
        <a:srgbClr val="777777"/>
      </a:lt2>
      <a:accent1>
        <a:srgbClr val="E6EAEE"/>
      </a:accent1>
      <a:accent2>
        <a:srgbClr val="00FFFF"/>
      </a:accent2>
      <a:accent3>
        <a:srgbClr val="FFFFFF"/>
      </a:accent3>
      <a:accent4>
        <a:srgbClr val="000000"/>
      </a:accent4>
      <a:accent5>
        <a:srgbClr val="F0F3F5"/>
      </a:accent5>
      <a:accent6>
        <a:srgbClr val="00E7E7"/>
      </a:accent6>
      <a:hlink>
        <a:srgbClr val="94C5CA"/>
      </a:hlink>
      <a:folHlink>
        <a:srgbClr val="77A4C5"/>
      </a:folHlink>
    </a:clrScheme>
    <a:fontScheme name="2_Mariage">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400" b="0" i="0" u="none" strike="noStrike" cap="none" normalizeH="0" baseline="0" smtClean="0">
            <a:ln>
              <a:noFill/>
            </a:ln>
            <a:solidFill>
              <a:schemeClr val="tx1"/>
            </a:solidFill>
            <a:effectLst/>
            <a:latin typeface="RotisSemiSans Light" charset="0"/>
            <a:cs typeface="Tahoma" pitchFamily="34" charset="0"/>
          </a:defRPr>
        </a:defPPr>
      </a:lstStyle>
    </a:lnDef>
  </a:objectDefaults>
  <a:extraClrSchemeLst>
    <a:extraClrScheme>
      <a:clrScheme name="2_Mariage 1">
        <a:dk1>
          <a:srgbClr val="B2B2B2"/>
        </a:dk1>
        <a:lt1>
          <a:srgbClr val="5F5F5F"/>
        </a:lt1>
        <a:dk2>
          <a:srgbClr val="336699"/>
        </a:dk2>
        <a:lt2>
          <a:srgbClr val="36001B"/>
        </a:lt2>
        <a:accent1>
          <a:srgbClr val="59356F"/>
        </a:accent1>
        <a:accent2>
          <a:srgbClr val="808080"/>
        </a:accent2>
        <a:accent3>
          <a:srgbClr val="ADB8CA"/>
        </a:accent3>
        <a:accent4>
          <a:srgbClr val="505050"/>
        </a:accent4>
        <a:accent5>
          <a:srgbClr val="B5AEBB"/>
        </a:accent5>
        <a:accent6>
          <a:srgbClr val="737373"/>
        </a:accent6>
        <a:hlink>
          <a:srgbClr val="8C0046"/>
        </a:hlink>
        <a:folHlink>
          <a:srgbClr val="660033"/>
        </a:folHlink>
      </a:clrScheme>
      <a:clrMap bg1="dk2" tx1="lt1" bg2="dk1" tx2="lt2" accent1="accent1" accent2="accent2" accent3="accent3" accent4="accent4" accent5="accent5" accent6="accent6" hlink="hlink" folHlink="folHlink"/>
    </a:extraClrScheme>
    <a:extraClrScheme>
      <a:clrScheme name="2_Mariage 2">
        <a:dk1>
          <a:srgbClr val="B2B2B2"/>
        </a:dk1>
        <a:lt1>
          <a:srgbClr val="FFFFFF"/>
        </a:lt1>
        <a:dk2>
          <a:srgbClr val="8197AB"/>
        </a:dk2>
        <a:lt2>
          <a:srgbClr val="777777"/>
        </a:lt2>
        <a:accent1>
          <a:srgbClr val="E6EAEE"/>
        </a:accent1>
        <a:accent2>
          <a:srgbClr val="00FFFF"/>
        </a:accent2>
        <a:accent3>
          <a:srgbClr val="FFFFFF"/>
        </a:accent3>
        <a:accent4>
          <a:srgbClr val="979797"/>
        </a:accent4>
        <a:accent5>
          <a:srgbClr val="F0F3F5"/>
        </a:accent5>
        <a:accent6>
          <a:srgbClr val="00E7E7"/>
        </a:accent6>
        <a:hlink>
          <a:srgbClr val="94C5CA"/>
        </a:hlink>
        <a:folHlink>
          <a:srgbClr val="77A4C5"/>
        </a:folHlink>
      </a:clrScheme>
      <a:clrMap bg1="lt1" tx1="dk1" bg2="lt2" tx2="dk2" accent1="accent1" accent2="accent2" accent3="accent3" accent4="accent4" accent5="accent5" accent6="accent6" hlink="hlink" folHlink="folHlink"/>
    </a:extraClrScheme>
    <a:extraClrScheme>
      <a:clrScheme name="2_Mariage 3">
        <a:dk1>
          <a:srgbClr val="969696"/>
        </a:dk1>
        <a:lt1>
          <a:srgbClr val="FFFFFF"/>
        </a:lt1>
        <a:dk2>
          <a:srgbClr val="5F5F5F"/>
        </a:dk2>
        <a:lt2>
          <a:srgbClr val="C0C0C0"/>
        </a:lt2>
        <a:accent1>
          <a:srgbClr val="DDDDDD"/>
        </a:accent1>
        <a:accent2>
          <a:srgbClr val="EAEAEA"/>
        </a:accent2>
        <a:accent3>
          <a:srgbClr val="FFFFFF"/>
        </a:accent3>
        <a:accent4>
          <a:srgbClr val="7F7F7F"/>
        </a:accent4>
        <a:accent5>
          <a:srgbClr val="EBEBEB"/>
        </a:accent5>
        <a:accent6>
          <a:srgbClr val="D4D4D4"/>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C:\WINDOWS\Application Data\Microsoft\Modèles\Modèles Album photo\Mariage.pot</Template>
  <TotalTime>46865</TotalTime>
  <Words>8106</Words>
  <Application>Microsoft Office PowerPoint</Application>
  <PresentationFormat>Format A4 (210 x 297 mm)</PresentationFormat>
  <Paragraphs>573</Paragraphs>
  <Slides>57</Slides>
  <Notes>44</Notes>
  <HiddenSlides>0</HiddenSlides>
  <MMClips>0</MMClips>
  <ScaleCrop>false</ScaleCrop>
  <HeadingPairs>
    <vt:vector size="4" baseType="variant">
      <vt:variant>
        <vt:lpstr>Thème</vt:lpstr>
      </vt:variant>
      <vt:variant>
        <vt:i4>16</vt:i4>
      </vt:variant>
      <vt:variant>
        <vt:lpstr>Titres des diapositives</vt:lpstr>
      </vt:variant>
      <vt:variant>
        <vt:i4>57</vt:i4>
      </vt:variant>
    </vt:vector>
  </HeadingPairs>
  <TitlesOfParts>
    <vt:vector size="73" baseType="lpstr">
      <vt:lpstr>Mariage</vt:lpstr>
      <vt:lpstr>Méthodologie suite ...</vt:lpstr>
      <vt:lpstr>Contexte &amp; Objectifs suite ...</vt:lpstr>
      <vt:lpstr>Résultats suite ...</vt:lpstr>
      <vt:lpstr>Annexes</vt:lpstr>
      <vt:lpstr>Budget &amp; Planning</vt:lpstr>
      <vt:lpstr>Méthodologie</vt:lpstr>
      <vt:lpstr>1_Contexte &amp; Objectifs</vt:lpstr>
      <vt:lpstr>2_Mariage</vt:lpstr>
      <vt:lpstr>2_Contexte &amp; Objectifs</vt:lpstr>
      <vt:lpstr>4_Mariage</vt:lpstr>
      <vt:lpstr>3_Contexte &amp; Objectifs</vt:lpstr>
      <vt:lpstr>4_Contexte &amp; Objectifs</vt:lpstr>
      <vt:lpstr>5_Contexte &amp; Objectifs</vt:lpstr>
      <vt:lpstr>6_Contexte &amp; Objectifs</vt:lpstr>
      <vt:lpstr>3_Mariage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de l'industrie Pharmaceutique</dc:title>
  <dc:subject>Résultats étude qualitative</dc:subject>
  <dc:creator>Geraldine DEGRANGES</dc:creator>
  <dc:description>Decembre 2012</dc:description>
  <cp:lastModifiedBy>Fnac</cp:lastModifiedBy>
  <cp:revision>3792</cp:revision>
  <cp:lastPrinted>2012-06-29T14:21:31Z</cp:lastPrinted>
  <dcterms:created xsi:type="dcterms:W3CDTF">2000-07-25T17:17:40Z</dcterms:created>
  <dcterms:modified xsi:type="dcterms:W3CDTF">2013-04-05T12:57:55Z</dcterms:modified>
</cp:coreProperties>
</file>