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0" r:id="rId2"/>
    <p:sldId id="262" r:id="rId3"/>
    <p:sldId id="263" r:id="rId4"/>
    <p:sldId id="281" r:id="rId5"/>
    <p:sldId id="264" r:id="rId6"/>
    <p:sldId id="282" r:id="rId7"/>
    <p:sldId id="265" r:id="rId8"/>
    <p:sldId id="266" r:id="rId9"/>
    <p:sldId id="283" r:id="rId10"/>
    <p:sldId id="287" r:id="rId11"/>
    <p:sldId id="268" r:id="rId12"/>
    <p:sldId id="284" r:id="rId13"/>
    <p:sldId id="285" r:id="rId14"/>
    <p:sldId id="286" r:id="rId15"/>
    <p:sldId id="267" r:id="rId16"/>
    <p:sldId id="275" r:id="rId17"/>
    <p:sldId id="276" r:id="rId18"/>
    <p:sldId id="277" r:id="rId19"/>
    <p:sldId id="292" r:id="rId20"/>
    <p:sldId id="293" r:id="rId21"/>
    <p:sldId id="300" r:id="rId22"/>
    <p:sldId id="294" r:id="rId23"/>
    <p:sldId id="278" r:id="rId24"/>
    <p:sldId id="295" r:id="rId25"/>
    <p:sldId id="279" r:id="rId26"/>
    <p:sldId id="288" r:id="rId27"/>
    <p:sldId id="296" r:id="rId28"/>
    <p:sldId id="289" r:id="rId29"/>
    <p:sldId id="297" r:id="rId30"/>
    <p:sldId id="299" r:id="rId31"/>
    <p:sldId id="290" r:id="rId32"/>
    <p:sldId id="280" r:id="rId33"/>
    <p:sldId id="298" r:id="rId34"/>
    <p:sldId id="271" r:id="rId35"/>
    <p:sldId id="291" r:id="rId36"/>
  </p:sldIdLst>
  <p:sldSz cx="9144000" cy="6858000" type="screen4x3"/>
  <p:notesSz cx="6794500" cy="9931400"/>
  <p:custDataLst>
    <p:tags r:id="rId39"/>
  </p:custDataLst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8" autoAdjust="0"/>
    <p:restoredTop sz="98451" autoAdjust="0"/>
  </p:normalViewPr>
  <p:slideViewPr>
    <p:cSldViewPr>
      <p:cViewPr>
        <p:scale>
          <a:sx n="66" d="100"/>
          <a:sy n="66" d="100"/>
        </p:scale>
        <p:origin x="-2940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A8A268-80B3-4948-9CD5-8DD9C0A413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20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035985-DF63-4FEC-B159-1A927B477E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46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A170A43-1E2E-44EE-9ADB-A33575533DD8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46125"/>
            <a:ext cx="4965700" cy="37242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24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0500" indent="-190500"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6BD5AB-F939-4A7B-8C66-1E2011A9904F}" type="slidenum">
              <a:rPr lang="fr-FR" smtClean="0"/>
              <a:pPr eaLnBrk="1" hangingPunct="1"/>
              <a:t>10</a:t>
            </a:fld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FAE42F-D429-4957-AABB-82E89B1783B9}" type="slidenum">
              <a:rPr lang="fr-FR" smtClean="0"/>
              <a:pPr eaLnBrk="1" hangingPunct="1"/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17A663-4A00-4D3A-B748-B9E9F128EAFA}" type="slidenum">
              <a:rPr lang="fr-FR" smtClean="0"/>
              <a:pPr eaLnBrk="1" hangingPunct="1"/>
              <a:t>12</a:t>
            </a:fld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58EE2A-2A40-484D-A3CC-48B7E036845B}" type="slidenum">
              <a:rPr lang="fr-FR" smtClean="0"/>
              <a:pPr eaLnBrk="1" hangingPunct="1"/>
              <a:t>13</a:t>
            </a:fld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59A1CB-AC25-42E1-824C-D09C8A0E2C7F}" type="slidenum">
              <a:rPr lang="fr-FR" smtClean="0"/>
              <a:pPr eaLnBrk="1" hangingPunct="1"/>
              <a:t>14</a:t>
            </a:fld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42D735-E2CD-4DF3-8BC3-BCF134162F02}" type="slidenum">
              <a:rPr lang="fr-FR" smtClean="0"/>
              <a:pPr eaLnBrk="1" hangingPunct="1"/>
              <a:t>15</a:t>
            </a:fld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678A00-4722-4C47-8BCB-5EAFF65C5EA2}" type="slidenum">
              <a:rPr lang="fr-FR" smtClean="0"/>
              <a:pPr eaLnBrk="1" hangingPunct="1"/>
              <a:t>16</a:t>
            </a:fld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FBC3CC-3271-4610-B912-F34F9BB26D59}" type="slidenum">
              <a:rPr lang="fr-FR" smtClean="0"/>
              <a:pPr eaLnBrk="1" hangingPunct="1"/>
              <a:t>17</a:t>
            </a:fld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C74C5C-12E8-439D-8568-0BB955284A02}" type="slidenum">
              <a:rPr lang="fr-FR" smtClean="0"/>
              <a:pPr eaLnBrk="1" hangingPunct="1"/>
              <a:t>18</a:t>
            </a:fld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CE4E56-92E5-462D-9CA4-5F31FE59DE03}" type="slidenum">
              <a:rPr lang="fr-FR" smtClean="0"/>
              <a:pPr eaLnBrk="1" hangingPunct="1"/>
              <a:t>19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47AEC4-D09C-4C3A-A051-3EE15B765131}" type="slidenum">
              <a:rPr lang="fr-FR" smtClean="0"/>
              <a:pPr eaLnBrk="1" hangingPunct="1"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EB9306-BA5F-4E0B-8346-7E5D9908E5A3}" type="slidenum">
              <a:rPr lang="fr-FR" smtClean="0"/>
              <a:pPr eaLnBrk="1" hangingPunct="1"/>
              <a:t>20</a:t>
            </a:fld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56C06B8-1397-4299-A130-4AAB7DC522A5}" type="slidenum">
              <a:rPr lang="fr-FR" smtClean="0"/>
              <a:pPr eaLnBrk="1" hangingPunct="1"/>
              <a:t>21</a:t>
            </a:fld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5A0AFA-643A-40AF-A102-9E64CA9F4EF3}" type="slidenum">
              <a:rPr lang="fr-FR" smtClean="0"/>
              <a:pPr eaLnBrk="1" hangingPunct="1"/>
              <a:t>22</a:t>
            </a:fld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452C1F-FBB8-4AE3-AA56-53C2B5632099}" type="slidenum">
              <a:rPr lang="fr-FR" smtClean="0"/>
              <a:pPr eaLnBrk="1" hangingPunct="1"/>
              <a:t>23</a:t>
            </a:fld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24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C58574-E1FB-432C-9D22-2988D0FEF39A}" type="slidenum">
              <a:rPr lang="fr-FR" smtClean="0"/>
              <a:pPr eaLnBrk="1" hangingPunct="1"/>
              <a:t>24</a:t>
            </a:fld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5F7330-8C84-4434-9FBE-AFB5D48BC80B}" type="slidenum">
              <a:rPr lang="fr-FR" smtClean="0"/>
              <a:pPr eaLnBrk="1" hangingPunct="1"/>
              <a:t>25</a:t>
            </a:fld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49CE8A-875A-4792-990C-BA0953538E83}" type="slidenum">
              <a:rPr lang="fr-FR" smtClean="0"/>
              <a:pPr eaLnBrk="1" hangingPunct="1"/>
              <a:t>26</a:t>
            </a:fld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55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933A10-CE1F-4E69-96AB-A26F2DDCEB2C}" type="slidenum">
              <a:rPr lang="fr-FR" smtClean="0"/>
              <a:pPr eaLnBrk="1" hangingPunct="1"/>
              <a:t>27</a:t>
            </a:fld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65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6B7F40-A7ED-4A9F-B24B-2D4CFF026F10}" type="slidenum">
              <a:rPr lang="fr-FR" smtClean="0"/>
              <a:pPr eaLnBrk="1" hangingPunct="1"/>
              <a:t>28</a:t>
            </a:fld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75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2032F8-A6DC-4EE3-B936-11026D8A498B}" type="slidenum">
              <a:rPr lang="fr-FR" smtClean="0"/>
              <a:pPr eaLnBrk="1" hangingPunct="1"/>
              <a:t>29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9994B7-B637-4A46-A32D-746D58B83DE6}" type="slidenum">
              <a:rPr lang="fr-FR" smtClean="0"/>
              <a:pPr eaLnBrk="1" hangingPunct="1"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86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51AE7C-BA47-4DD8-AD9A-A978CE7BF6D5}" type="slidenum">
              <a:rPr lang="fr-FR" smtClean="0"/>
              <a:pPr eaLnBrk="1" hangingPunct="1"/>
              <a:t>30</a:t>
            </a:fld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96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10E613-A6B1-45AD-AA75-251B796A66A4}" type="slidenum">
              <a:rPr lang="fr-FR" smtClean="0"/>
              <a:pPr eaLnBrk="1" hangingPunct="1"/>
              <a:t>31</a:t>
            </a:fld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706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A5DD3A-727A-49A0-AA7C-7CB1E99534F8}" type="slidenum">
              <a:rPr lang="fr-FR" smtClean="0"/>
              <a:pPr eaLnBrk="1" hangingPunct="1"/>
              <a:t>32</a:t>
            </a:fld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716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31DF7AA-795E-405C-A85C-5A0572A7F645}" type="slidenum">
              <a:rPr lang="fr-FR" smtClean="0"/>
              <a:pPr eaLnBrk="1" hangingPunct="1"/>
              <a:t>33</a:t>
            </a:fld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727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EB9D4F-12A4-43DB-B0DE-3D89B09D3507}" type="slidenum">
              <a:rPr lang="fr-FR" smtClean="0"/>
              <a:pPr eaLnBrk="1" hangingPunct="1"/>
              <a:t>34</a:t>
            </a:fld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B046E5-C08F-411C-BE3E-D8B1C25D9EFF}" type="slidenum">
              <a:rPr lang="fr-FR" smtClean="0"/>
              <a:pPr eaLnBrk="1" hangingPunct="1"/>
              <a:t>35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7FE40D-EEB7-4370-ACB7-09AA9ED69FA3}" type="slidenum">
              <a:rPr lang="fr-FR" smtClean="0"/>
              <a:pPr eaLnBrk="1" hangingPunct="1"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2C0012-CAEC-42A1-A7CE-699146BDA03E}" type="slidenum">
              <a:rPr lang="fr-FR" smtClean="0"/>
              <a:pPr eaLnBrk="1" hangingPunct="1"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511559-2BBC-4261-A030-0A291A3F0348}" type="slidenum">
              <a:rPr lang="fr-FR" smtClean="0"/>
              <a:pPr eaLnBrk="1" hangingPunct="1"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84C944-D838-4F3A-B131-1AB6B88CFE50}" type="slidenum">
              <a:rPr lang="fr-FR" smtClean="0"/>
              <a:pPr eaLnBrk="1" hangingPunct="1"/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1190B6-66C3-43B1-A580-C06D803D17E2}" type="slidenum">
              <a:rPr lang="fr-FR" smtClean="0"/>
              <a:pPr eaLnBrk="1" hangingPunct="1"/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454934-571F-4C8A-AC4D-EC48A497BD4F}" type="slidenum">
              <a:rPr lang="fr-FR" smtClean="0"/>
              <a:pPr eaLnBrk="1" hangingPunct="1"/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CFEEE-9220-48F5-A18B-760C3053924F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380600758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EE68-144A-4DFB-A17C-48DD2939C259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205045630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935C8-0B32-4B70-8A1B-89B8F81965FD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347770836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21BC1-5D85-401C-9B27-96C2A1035CD6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87643872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23704-0EFD-4279-AD38-F8ABA98F012D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34413181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C398-1099-435F-8259-D4B09595D4A1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194227879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DC6DE-23AF-4D6C-8D7C-BD32444348F5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1947530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28CCA-20F4-43CB-8075-11D352B5568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265425630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FE9AF-6924-401A-9243-76AE9EA69F8B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131477275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08503-7787-4B74-B0FA-F4F6A7E80E47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31905895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0E002-042B-4E4D-8D88-C150C16F122C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37695644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404813"/>
            <a:ext cx="482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commission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endParaRPr lang="sv-SE" smtClean="0"/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213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4C1CE3-07C2-41AD-9617-7CB57C1EC052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6198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ecrutement@infostatsante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BC35F9-89A1-4A1B-B065-7E3B3D55E6EF}" type="slidenum">
              <a:rPr lang="sv-SE" smtClean="0"/>
              <a:pPr eaLnBrk="1" hangingPunct="1"/>
              <a:t>1</a:t>
            </a:fld>
            <a:endParaRPr lang="sv-SE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20675" y="2246313"/>
            <a:ext cx="87122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en-GB" altLang="en-GB" sz="2600">
              <a:solidFill>
                <a:schemeClr val="accent1"/>
              </a:solidFill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95288" y="2636838"/>
            <a:ext cx="8177212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endParaRPr lang="fr-FR" altLang="en-GB" sz="2000">
              <a:solidFill>
                <a:schemeClr val="bg2"/>
              </a:solidFill>
            </a:endParaRPr>
          </a:p>
          <a:p>
            <a:pPr algn="ctr">
              <a:spcBef>
                <a:spcPct val="20000"/>
              </a:spcBef>
            </a:pPr>
            <a:endParaRPr lang="fr-FR" altLang="en-GB" sz="2400" b="1" u="sng"/>
          </a:p>
          <a:p>
            <a:pPr algn="ctr">
              <a:spcBef>
                <a:spcPct val="20000"/>
              </a:spcBef>
            </a:pPr>
            <a:r>
              <a:rPr lang="en-GB" altLang="en-GB" b="1">
                <a:solidFill>
                  <a:srgbClr val="FF9900"/>
                </a:solidFill>
              </a:rPr>
              <a:t>Rapport de la Présidente</a:t>
            </a:r>
          </a:p>
          <a:p>
            <a:pPr algn="ctr">
              <a:spcBef>
                <a:spcPct val="20000"/>
              </a:spcBef>
            </a:pPr>
            <a:r>
              <a:rPr lang="en-GB" altLang="en-GB" sz="1600"/>
              <a:t>Catherine Durand-Couchoux</a:t>
            </a:r>
          </a:p>
          <a:p>
            <a:pPr algn="ctr">
              <a:spcBef>
                <a:spcPct val="20000"/>
              </a:spcBef>
            </a:pPr>
            <a:endParaRPr lang="en-GB" altLang="en-GB" sz="1600"/>
          </a:p>
          <a:p>
            <a:pPr algn="ctr">
              <a:spcBef>
                <a:spcPct val="20000"/>
              </a:spcBef>
            </a:pPr>
            <a:endParaRPr lang="en-GB" altLang="en-GB" sz="1600"/>
          </a:p>
          <a:p>
            <a:pPr algn="ctr">
              <a:spcBef>
                <a:spcPct val="20000"/>
              </a:spcBef>
            </a:pPr>
            <a:endParaRPr lang="en-GB" altLang="en-GB" sz="1600"/>
          </a:p>
          <a:p>
            <a:pPr algn="ctr">
              <a:spcBef>
                <a:spcPct val="20000"/>
              </a:spcBef>
            </a:pPr>
            <a:r>
              <a:rPr lang="fr-FR" altLang="en-GB" sz="2400" b="1" u="sng"/>
              <a:t>Assemblée Générale du </a:t>
            </a:r>
            <a:r>
              <a:rPr lang="en-GB" altLang="en-GB" sz="2400" b="1" u="sng"/>
              <a:t>22 </a:t>
            </a:r>
            <a:r>
              <a:rPr lang="fr-FR" altLang="en-GB" sz="2400" b="1" u="sng"/>
              <a:t>MARS 2012</a:t>
            </a:r>
          </a:p>
        </p:txBody>
      </p:sp>
      <p:pic>
        <p:nvPicPr>
          <p:cNvPr id="3077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060575"/>
            <a:ext cx="4537075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fr-FR" sz="2800" b="1" smtClean="0">
                <a:solidFill>
                  <a:srgbClr val="FF6600"/>
                </a:solidFill>
              </a:rPr>
              <a:t>	Etude ad hoc</a:t>
            </a:r>
            <a:r>
              <a:rPr lang="fr-FR" sz="2800" smtClean="0">
                <a:solidFill>
                  <a:srgbClr val="FF6600"/>
                </a:solidFill>
              </a:rPr>
              <a:t> </a:t>
            </a:r>
            <a:r>
              <a:rPr lang="fr-FR" sz="2800" smtClean="0"/>
              <a:t>réalisée avec le concours de l’ASOCS sur </a:t>
            </a:r>
            <a:r>
              <a:rPr lang="fr-FR" sz="2800" b="1" smtClean="0">
                <a:solidFill>
                  <a:srgbClr val="FF6600"/>
                </a:solidFill>
              </a:rPr>
              <a:t>l’image de l’industrie pharmaceutique auprès de 400 leaders d’opinion</a:t>
            </a:r>
            <a:r>
              <a:rPr lang="fr-FR" sz="2800" smtClean="0">
                <a:solidFill>
                  <a:srgbClr val="FF6600"/>
                </a:solidFill>
              </a:rPr>
              <a:t>. </a:t>
            </a:r>
          </a:p>
          <a:p>
            <a:pPr>
              <a:buFontTx/>
              <a:buNone/>
            </a:pPr>
            <a:endParaRPr lang="fr-FR" sz="1500" smtClean="0"/>
          </a:p>
          <a:p>
            <a:pPr>
              <a:buClr>
                <a:srgbClr val="FF6600"/>
              </a:buClr>
              <a:buSzPct val="50000"/>
              <a:buFont typeface="Wingdings" pitchFamily="2" charset="2"/>
              <a:buChar char="Ø"/>
            </a:pPr>
            <a:r>
              <a:rPr lang="fr-FR" sz="2800" smtClean="0"/>
              <a:t>Les résultats seront présentés à l’issue de notre A.G. </a:t>
            </a:r>
          </a:p>
          <a:p>
            <a:pPr>
              <a:buClr>
                <a:srgbClr val="FF6600"/>
              </a:buClr>
              <a:buSzPct val="50000"/>
              <a:buFont typeface="Wingdings" pitchFamily="2" charset="2"/>
              <a:buChar char="Ø"/>
            </a:pPr>
            <a:endParaRPr lang="fr-FR" sz="1500" smtClean="0"/>
          </a:p>
          <a:p>
            <a:pPr>
              <a:buClr>
                <a:srgbClr val="FF6600"/>
              </a:buClr>
              <a:buSzPct val="50000"/>
              <a:buFont typeface="Wingdings" pitchFamily="2" charset="2"/>
              <a:buChar char="Ø"/>
            </a:pPr>
            <a:r>
              <a:rPr lang="fr-FR" sz="2800" smtClean="0"/>
              <a:t>Un deuxième univers sera analysé en 2012.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355975" y="557213"/>
            <a:ext cx="4824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sz="2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Rapport de la Présidence </a:t>
            </a:r>
            <a:endParaRPr lang="da-DK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1482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 </a:t>
            </a:r>
            <a:endParaRPr lang="da-DK" sz="2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3989387"/>
          </a:xfrm>
        </p:spPr>
        <p:txBody>
          <a:bodyPr/>
          <a:lstStyle/>
          <a:p>
            <a:pPr algn="just"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	Des Présidents de commissions</a:t>
            </a:r>
            <a:r>
              <a:rPr lang="fr-FR" smtClean="0">
                <a:solidFill>
                  <a:srgbClr val="FF6600"/>
                </a:solidFill>
              </a:rPr>
              <a:t>  </a:t>
            </a:r>
            <a:r>
              <a:rPr lang="fr-FR" smtClean="0"/>
              <a:t>qui ont poursuivi le travail entrepris.</a:t>
            </a:r>
          </a:p>
          <a:p>
            <a:pPr algn="just"/>
            <a:endParaRPr lang="fr-FR" sz="3600" smtClean="0"/>
          </a:p>
          <a:p>
            <a:pPr algn="just">
              <a:buFontTx/>
              <a:buNone/>
            </a:pPr>
            <a:r>
              <a:rPr lang="fr-FR" smtClean="0"/>
              <a:t>	Un  </a:t>
            </a:r>
            <a:r>
              <a:rPr lang="fr-FR" b="1" smtClean="0">
                <a:solidFill>
                  <a:srgbClr val="FF6600"/>
                </a:solidFill>
              </a:rPr>
              <a:t>secrétariat</a:t>
            </a:r>
            <a:r>
              <a:rPr lang="fr-FR" b="1" smtClean="0"/>
              <a:t> </a:t>
            </a:r>
            <a:r>
              <a:rPr lang="fr-FR" smtClean="0"/>
              <a:t>efficace et qui fait le lien avec chacun d’entre vous (site Infostat, relance cotisations, préparation des AG et réunions du conseil d’administration….).</a:t>
            </a:r>
            <a:endParaRPr lang="fr-FR" i="1" smtClean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 rot="10800000" flipV="1">
            <a:off x="5003800" y="6519863"/>
            <a:ext cx="213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 </a:t>
            </a:r>
            <a:endParaRPr lang="da-DK" sz="2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	Nos sponsors</a:t>
            </a:r>
            <a:r>
              <a:rPr lang="fr-FR" smtClean="0">
                <a:solidFill>
                  <a:srgbClr val="FF6600"/>
                </a:solidFill>
              </a:rPr>
              <a:t> :</a:t>
            </a:r>
            <a:r>
              <a:rPr lang="fr-FR" b="1" smtClean="0">
                <a:solidFill>
                  <a:srgbClr val="FF9900"/>
                </a:solidFill>
              </a:rPr>
              <a:t> </a:t>
            </a:r>
            <a:r>
              <a:rPr lang="fr-FR" b="1" smtClean="0">
                <a:solidFill>
                  <a:srgbClr val="FF6600"/>
                </a:solidFill>
              </a:rPr>
              <a:t>ASOCS, CEGEDIM, et IMS</a:t>
            </a:r>
            <a:r>
              <a:rPr lang="fr-FR" smtClean="0">
                <a:solidFill>
                  <a:srgbClr val="FF6600"/>
                </a:solidFill>
              </a:rPr>
              <a:t> </a:t>
            </a:r>
            <a:r>
              <a:rPr lang="fr-FR" smtClean="0"/>
              <a:t>qui cette année nous ont aidé financièrement et qui sont des partenaires de qualité.</a:t>
            </a:r>
            <a:endParaRPr lang="da-DK" smtClean="0"/>
          </a:p>
          <a:p>
            <a:pPr>
              <a:buFontTx/>
              <a:buNone/>
            </a:pPr>
            <a:endParaRPr lang="fr-FR" sz="1500" smtClean="0"/>
          </a:p>
          <a:p>
            <a:pPr algn="just">
              <a:buFontTx/>
              <a:buNone/>
            </a:pPr>
            <a:r>
              <a:rPr lang="fr-FR" smtClean="0"/>
              <a:t>	Des </a:t>
            </a:r>
            <a:r>
              <a:rPr lang="fr-FR" b="1" smtClean="0">
                <a:solidFill>
                  <a:srgbClr val="FF6600"/>
                </a:solidFill>
              </a:rPr>
              <a:t>consultants</a:t>
            </a:r>
            <a:r>
              <a:rPr lang="fr-FR" smtClean="0"/>
              <a:t> qui nous aident au quotidien (validation, constitution des collections…)</a:t>
            </a:r>
            <a:endParaRPr lang="da-DK" smtClean="0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4859338" y="6488113"/>
            <a:ext cx="1697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fr-FR" sz="3600" b="1" smtClean="0">
                <a:solidFill>
                  <a:srgbClr val="FF6600"/>
                </a:solidFill>
              </a:rPr>
              <a:t>	Des comptes 2011 </a:t>
            </a:r>
            <a:r>
              <a:rPr lang="fr-FR" sz="3600" smtClean="0">
                <a:solidFill>
                  <a:srgbClr val="FF6600"/>
                </a:solidFill>
              </a:rPr>
              <a:t> </a:t>
            </a:r>
            <a:r>
              <a:rPr lang="fr-FR" sz="3600" smtClean="0"/>
              <a:t>positifs grâce aux cotisations</a:t>
            </a:r>
            <a:r>
              <a:rPr lang="fr-FR" sz="2000" smtClean="0"/>
              <a:t> </a:t>
            </a:r>
            <a:r>
              <a:rPr lang="fr-FR" sz="3600" smtClean="0"/>
              <a:t>et à l’apport de nos sponsors.</a:t>
            </a:r>
          </a:p>
          <a:p>
            <a:pPr algn="just"/>
            <a:endParaRPr lang="fr-FR" sz="3600" smtClean="0"/>
          </a:p>
          <a:p>
            <a:pPr algn="just">
              <a:buFontTx/>
              <a:buNone/>
            </a:pPr>
            <a:r>
              <a:rPr lang="fr-FR" sz="3600" b="1" smtClean="0">
                <a:solidFill>
                  <a:srgbClr val="FF9900"/>
                </a:solidFill>
              </a:rPr>
              <a:t>	</a:t>
            </a:r>
            <a:r>
              <a:rPr lang="fr-FR" sz="3600" b="1" smtClean="0">
                <a:solidFill>
                  <a:srgbClr val="FF6600"/>
                </a:solidFill>
              </a:rPr>
              <a:t>Un expert comptable</a:t>
            </a:r>
            <a:r>
              <a:rPr lang="fr-FR" sz="3600" smtClean="0">
                <a:solidFill>
                  <a:srgbClr val="FF6600"/>
                </a:solidFill>
              </a:rPr>
              <a:t> </a:t>
            </a:r>
            <a:r>
              <a:rPr lang="fr-FR" sz="3600" smtClean="0"/>
              <a:t>valide l’intégralité de nos comptes.</a:t>
            </a:r>
            <a:endParaRPr lang="da-DK" sz="3600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smtClean="0"/>
              <a:t>Rapport de la Présidence</a:t>
            </a:r>
            <a:endParaRPr lang="da-DK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fr-FR" sz="5400" b="1" smtClean="0"/>
              <a:t>CEPENDANT …</a:t>
            </a:r>
            <a:r>
              <a:rPr lang="fr-FR" sz="4400" b="1" smtClean="0"/>
              <a:t> </a:t>
            </a:r>
            <a:endParaRPr lang="da-DK" sz="4400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fr-FR" sz="2400" smtClean="0">
                <a:solidFill>
                  <a:srgbClr val="FF9900"/>
                </a:solidFill>
              </a:rPr>
              <a:t>	</a:t>
            </a:r>
            <a:r>
              <a:rPr lang="fr-FR" sz="2400" b="1" smtClean="0">
                <a:solidFill>
                  <a:srgbClr val="FF6600"/>
                </a:solidFill>
              </a:rPr>
              <a:t>Des commissions qui ont connu des changements de Présidents </a:t>
            </a:r>
            <a:r>
              <a:rPr lang="fr-FR" sz="2400" smtClean="0">
                <a:solidFill>
                  <a:srgbClr val="FF9900"/>
                </a:solidFill>
              </a:rPr>
              <a:t>: </a:t>
            </a:r>
            <a:r>
              <a:rPr lang="fr-FR" sz="2400" smtClean="0"/>
              <a:t>Veille concurrentielle, Etudes Ad hoc, Quantistat </a:t>
            </a:r>
          </a:p>
          <a:p>
            <a:pPr algn="just">
              <a:lnSpc>
                <a:spcPct val="90000"/>
              </a:lnSpc>
            </a:pPr>
            <a:endParaRPr lang="fr-FR" sz="240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sz="2400" smtClean="0"/>
              <a:t>	Une </a:t>
            </a:r>
            <a:r>
              <a:rPr lang="fr-FR" sz="2400" b="1" smtClean="0">
                <a:solidFill>
                  <a:srgbClr val="FF6600"/>
                </a:solidFill>
              </a:rPr>
              <a:t>commission HOPITAL </a:t>
            </a:r>
            <a:r>
              <a:rPr lang="fr-FR" sz="2400" smtClean="0"/>
              <a:t>qui n’a pas été aussi active que prévue par manque de participants et qui en 2012 devra identifier un co-président pour être opérationnelle.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FR" sz="2400" smtClean="0">
              <a:solidFill>
                <a:srgbClr val="FF99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sz="2400" smtClean="0"/>
              <a:t>	</a:t>
            </a:r>
            <a:r>
              <a:rPr lang="fr-FR" sz="2400" b="1" smtClean="0"/>
              <a:t>NOUS AVONS BESOIN DE VOTRE PARTICIPATION POUR CONTINUER LE TRAVAIL COMMENCE !</a:t>
            </a:r>
            <a:endParaRPr lang="da-DK" sz="2400" b="1" smtClean="0"/>
          </a:p>
          <a:p>
            <a:pPr>
              <a:lnSpc>
                <a:spcPct val="90000"/>
              </a:lnSpc>
              <a:buFontTx/>
              <a:buNone/>
            </a:pPr>
            <a:endParaRPr lang="fr-FR" sz="2400" smtClean="0">
              <a:solidFill>
                <a:srgbClr val="FF9900"/>
              </a:solidFill>
            </a:endParaRPr>
          </a:p>
          <a:p>
            <a:pPr>
              <a:lnSpc>
                <a:spcPct val="90000"/>
              </a:lnSpc>
            </a:pPr>
            <a:endParaRPr lang="fr-FR" sz="2400" smtClean="0">
              <a:solidFill>
                <a:srgbClr val="FF99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5219700" y="6488113"/>
            <a:ext cx="169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000" b="1" smtClean="0"/>
              <a:t>LES ORIENTATIONS INFOSTAT 2012</a:t>
            </a:r>
            <a:endParaRPr lang="da-DK" sz="4000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fr-FR" sz="24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 OBJECTIFS AMBITIEUX MAIS REALISTES</a:t>
            </a:r>
            <a:r>
              <a:rPr lang="fr-FR" sz="28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</a:p>
          <a:p>
            <a:pPr>
              <a:defRPr/>
            </a:pPr>
            <a:endParaRPr lang="fr-FR" sz="2000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fr-FR" sz="2800" b="1" dirty="0" smtClean="0">
                <a:solidFill>
                  <a:srgbClr val="FF6600"/>
                </a:solidFill>
              </a:rPr>
              <a:t>	Poursuivre notre collection</a:t>
            </a:r>
            <a:r>
              <a:rPr lang="fr-FR" sz="2800" dirty="0" smtClean="0">
                <a:solidFill>
                  <a:srgbClr val="FF6600"/>
                </a:solidFill>
              </a:rPr>
              <a:t> </a:t>
            </a:r>
            <a:r>
              <a:rPr lang="fr-FR" sz="2800" dirty="0" smtClean="0"/>
              <a:t>notamment sur les outils :</a:t>
            </a:r>
          </a:p>
          <a:p>
            <a:pPr>
              <a:buFontTx/>
              <a:buNone/>
              <a:defRPr/>
            </a:pPr>
            <a:endParaRPr lang="fr-FR" sz="1500" dirty="0" smtClean="0"/>
          </a:p>
          <a:p>
            <a:pPr lvl="1"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fr-FR" sz="2000" dirty="0" err="1" smtClean="0"/>
              <a:t>Pharmatrack</a:t>
            </a:r>
            <a:r>
              <a:rPr lang="fr-FR" sz="2000" dirty="0" smtClean="0"/>
              <a:t>, EPPM et </a:t>
            </a:r>
            <a:r>
              <a:rPr lang="fr-FR" sz="2000" dirty="0" err="1" smtClean="0"/>
              <a:t>Promotrack</a:t>
            </a:r>
            <a:r>
              <a:rPr lang="fr-FR" sz="2000" dirty="0" smtClean="0"/>
              <a:t> d’IMS.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lvl="1"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fr-FR" sz="2000" dirty="0" smtClean="0"/>
              <a:t>Top Pharma, </a:t>
            </a:r>
            <a:r>
              <a:rPr lang="fr-FR" sz="2000" dirty="0" err="1" smtClean="0"/>
              <a:t>Visiostrat</a:t>
            </a:r>
            <a:r>
              <a:rPr lang="fr-FR" sz="2000" dirty="0" smtClean="0"/>
              <a:t> , SOG réattribué, </a:t>
            </a:r>
            <a:r>
              <a:rPr lang="fr-FR" sz="2000" dirty="0" err="1" smtClean="0"/>
              <a:t>Pmsi</a:t>
            </a:r>
            <a:r>
              <a:rPr lang="fr-FR" sz="2000" dirty="0" smtClean="0"/>
              <a:t> et </a:t>
            </a:r>
            <a:r>
              <a:rPr lang="fr-FR" sz="2000" dirty="0" err="1" smtClean="0"/>
              <a:t>Pharmagers</a:t>
            </a:r>
            <a:r>
              <a:rPr lang="fr-FR" sz="2000" dirty="0" smtClean="0"/>
              <a:t> à l’</a:t>
            </a:r>
            <a:r>
              <a:rPr lang="fr-FR" sz="2000" dirty="0" err="1" smtClean="0"/>
              <a:t>hopital</a:t>
            </a:r>
            <a:r>
              <a:rPr lang="fr-FR" sz="2000" dirty="0" smtClean="0"/>
              <a:t> pour le GERS.</a:t>
            </a:r>
          </a:p>
          <a:p>
            <a:pPr lvl="1">
              <a:defRPr/>
            </a:pPr>
            <a:endParaRPr lang="fr-FR" sz="2000" dirty="0" smtClean="0"/>
          </a:p>
          <a:p>
            <a:pPr>
              <a:buFontTx/>
              <a:buNone/>
              <a:defRPr/>
            </a:pPr>
            <a:r>
              <a:rPr lang="fr-FR" sz="2400" b="1" dirty="0" smtClean="0"/>
              <a:t>	Update sur notre site </a:t>
            </a:r>
            <a:r>
              <a:rPr lang="fr-FR" sz="2400" b="1" dirty="0" smtClean="0">
                <a:solidFill>
                  <a:srgbClr val="FF6600"/>
                </a:solidFill>
              </a:rPr>
              <a:t>infostatsante.org </a:t>
            </a:r>
            <a:r>
              <a:rPr lang="fr-FR" sz="2400" b="1" dirty="0" smtClean="0"/>
              <a:t>et clés USB </a:t>
            </a:r>
            <a:endParaRPr lang="da-DK" sz="2400" b="1" dirty="0" smtClean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4787900" y="6488113"/>
            <a:ext cx="169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  <a:p>
            <a:pPr algn="ctr">
              <a:buFontTx/>
              <a:buNone/>
            </a:pPr>
            <a:r>
              <a:rPr lang="fr-FR" smtClean="0"/>
              <a:t>	</a:t>
            </a:r>
          </a:p>
          <a:p>
            <a:pPr algn="ctr">
              <a:buFontTx/>
              <a:buNone/>
            </a:pPr>
            <a:r>
              <a:rPr lang="fr-FR" smtClean="0"/>
              <a:t>Développer nos échanges grâce  notamment au </a:t>
            </a:r>
            <a:r>
              <a:rPr lang="fr-FR" b="1" smtClean="0">
                <a:solidFill>
                  <a:srgbClr val="FF9900"/>
                </a:solidFill>
              </a:rPr>
              <a:t>site infostatsante.org</a:t>
            </a:r>
            <a:r>
              <a:rPr lang="fr-FR" smtClean="0">
                <a:solidFill>
                  <a:srgbClr val="FF9900"/>
                </a:solidFill>
              </a:rPr>
              <a:t> : </a:t>
            </a:r>
            <a:r>
              <a:rPr lang="fr-FR" smtClean="0"/>
              <a:t>ce site est le votre , faîtes le vivre encore mieux qu’en 2011 !</a:t>
            </a:r>
          </a:p>
          <a:p>
            <a:endParaRPr lang="fr-FR" smtClean="0"/>
          </a:p>
          <a:p>
            <a:endParaRPr lang="da-DK" smtClean="0">
              <a:solidFill>
                <a:srgbClr val="FF9900"/>
              </a:solidFill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47164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	Création d’une Newsletter INFOSTAT </a:t>
            </a:r>
            <a:r>
              <a:rPr lang="fr-FR" smtClean="0"/>
              <a:t>en faisant appel à un professionnel</a:t>
            </a:r>
          </a:p>
          <a:p>
            <a:pPr algn="ctr">
              <a:buFontTx/>
              <a:buNone/>
            </a:pPr>
            <a:r>
              <a:rPr lang="fr-FR" smtClean="0"/>
              <a:t> Sabine Durand, journaliste </a:t>
            </a:r>
          </a:p>
          <a:p>
            <a:pPr lvl="1">
              <a:buFontTx/>
              <a:buNone/>
            </a:pPr>
            <a:endParaRPr lang="fr-FR" sz="1500" b="1" smtClean="0"/>
          </a:p>
          <a:p>
            <a:pPr lvl="1">
              <a:buFontTx/>
              <a:buNone/>
            </a:pPr>
            <a:r>
              <a:rPr lang="fr-FR" b="1" smtClean="0"/>
              <a:t>Double objectif :</a:t>
            </a:r>
          </a:p>
          <a:p>
            <a:pPr lvl="1">
              <a:buFontTx/>
              <a:buNone/>
            </a:pPr>
            <a:endParaRPr lang="fr-FR" sz="1000" b="1" smtClean="0"/>
          </a:p>
          <a:p>
            <a:pPr lvl="2">
              <a:buClr>
                <a:srgbClr val="FF6600"/>
              </a:buClr>
            </a:pPr>
            <a:r>
              <a:rPr lang="fr-FR" smtClean="0"/>
              <a:t>Renforcer la diffusion de l’information sur les résultats obtenus par nos commissions de travail</a:t>
            </a:r>
          </a:p>
          <a:p>
            <a:pPr lvl="2">
              <a:buClr>
                <a:srgbClr val="FF6600"/>
              </a:buClr>
            </a:pPr>
            <a:r>
              <a:rPr lang="fr-FR" smtClean="0"/>
              <a:t>Apporter les dernières nouvelles sur la vie de notre association</a:t>
            </a:r>
          </a:p>
          <a:p>
            <a:pPr lvl="2"/>
            <a:endParaRPr lang="fr-F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859338" y="6488113"/>
            <a:ext cx="1697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smtClean="0">
                <a:solidFill>
                  <a:srgbClr val="FF6600"/>
                </a:solidFill>
              </a:rPr>
              <a:t/>
            </a:r>
            <a:br>
              <a:rPr lang="fr-FR" sz="4800" b="1" smtClean="0">
                <a:solidFill>
                  <a:srgbClr val="FF6600"/>
                </a:solidFill>
              </a:rPr>
            </a:br>
            <a:r>
              <a:rPr lang="fr-FR" sz="4800" b="1" smtClean="0">
                <a:solidFill>
                  <a:srgbClr val="FF6600"/>
                </a:solidFill>
              </a:rPr>
              <a:t>BILAN ANNEE 2011</a:t>
            </a:r>
            <a:endParaRPr lang="da-DK" sz="4800" b="1" smtClean="0">
              <a:solidFill>
                <a:srgbClr val="FF6600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 rot="10800000" flipV="1">
            <a:off x="4859338" y="6381750"/>
            <a:ext cx="2135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sz="2800" b="1" smtClean="0"/>
              <a:t>	1</a:t>
            </a:r>
            <a:r>
              <a:rPr lang="fr-FR" sz="2800" b="1" baseline="30000" smtClean="0"/>
              <a:t>ère</a:t>
            </a:r>
            <a:r>
              <a:rPr lang="fr-FR" sz="2800" b="1" smtClean="0"/>
              <a:t> Newsletter : fin MARS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2400" smtClean="0"/>
              <a:t>L’étude Image de l’industrie pharmaceutique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2400" smtClean="0"/>
              <a:t>Point sur les travaux des commissions</a:t>
            </a:r>
          </a:p>
          <a:p>
            <a:pPr lvl="1">
              <a:buFontTx/>
              <a:buNone/>
            </a:pPr>
            <a:endParaRPr lang="fr-FR" sz="1500" smtClean="0"/>
          </a:p>
          <a:p>
            <a:pPr algn="ctr">
              <a:buFontTx/>
              <a:buNone/>
            </a:pPr>
            <a:r>
              <a:rPr lang="fr-FR" sz="2800" b="1" smtClean="0"/>
              <a:t>	3 à 4 numéros par an </a:t>
            </a:r>
            <a:endParaRPr lang="fr-FR" sz="2800" smtClean="0"/>
          </a:p>
          <a:p>
            <a:pPr algn="ctr">
              <a:buFontTx/>
              <a:buNone/>
            </a:pPr>
            <a:r>
              <a:rPr lang="fr-FR" sz="2800" smtClean="0"/>
              <a:t>     prochain numéro fin juin</a:t>
            </a:r>
          </a:p>
          <a:p>
            <a:endParaRPr lang="fr-FR" sz="2000" smtClean="0"/>
          </a:p>
          <a:p>
            <a:pPr algn="ctr">
              <a:buFontTx/>
              <a:buNone/>
            </a:pPr>
            <a:r>
              <a:rPr lang="fr-FR" sz="2800" smtClean="0"/>
              <a:t>Cette lettre outil à </a:t>
            </a:r>
            <a:r>
              <a:rPr lang="fr-FR" sz="2800" b="1" smtClean="0">
                <a:solidFill>
                  <a:srgbClr val="FF6600"/>
                </a:solidFill>
              </a:rPr>
              <a:t>VOTRE</a:t>
            </a:r>
            <a:r>
              <a:rPr lang="fr-FR" sz="2800" smtClean="0"/>
              <a:t> disposition, un écho à notre engagement et  à nos réflexions : </a:t>
            </a:r>
          </a:p>
          <a:p>
            <a:pPr algn="ctr">
              <a:buFontTx/>
              <a:buNone/>
            </a:pPr>
            <a:r>
              <a:rPr lang="fr-FR" sz="2800" smtClean="0"/>
              <a:t>à diffuser dans vos laboratoires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5076825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708400" y="188913"/>
          <a:ext cx="4438650" cy="628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4" imgW="5668166" imgH="8019048" progId="AcroExch.Document.7">
                  <p:embed/>
                </p:oleObj>
              </mc:Choice>
              <mc:Fallback>
                <p:oleObj name="Acrobat Document" r:id="rId4" imgW="5668166" imgH="8019048" progId="AcroExch.Document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88913"/>
                        <a:ext cx="4438650" cy="628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ZoneTexte 9"/>
          <p:cNvSpPr txBox="1">
            <a:spLocks noChangeArrowheads="1"/>
          </p:cNvSpPr>
          <p:nvPr/>
        </p:nvSpPr>
        <p:spPr bwMode="auto">
          <a:xfrm>
            <a:off x="611188" y="3284538"/>
            <a:ext cx="2863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/>
              <a:t>1</a:t>
            </a:r>
            <a:r>
              <a:rPr lang="fr-FR" b="1" baseline="30000"/>
              <a:t>ère</a:t>
            </a:r>
            <a:r>
              <a:rPr lang="fr-FR" b="1"/>
              <a:t> page NEWSLETTER 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859338" y="6488113"/>
            <a:ext cx="1697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sz="2800" b="1" smtClean="0">
                <a:solidFill>
                  <a:srgbClr val="FF6600"/>
                </a:solidFill>
              </a:rPr>
              <a:t>	MISE EN PLACE DE SESSIONS DE FORMATION </a:t>
            </a:r>
            <a:r>
              <a:rPr lang="fr-FR" sz="2800" smtClean="0"/>
              <a:t>sous l’égide d’</a:t>
            </a:r>
            <a:r>
              <a:rPr lang="fr-FR" sz="2800" b="1" smtClean="0">
                <a:solidFill>
                  <a:srgbClr val="FF6600"/>
                </a:solidFill>
              </a:rPr>
              <a:t>INFOSTAT</a:t>
            </a:r>
            <a:endParaRPr lang="fr-FR" sz="2800" smtClean="0"/>
          </a:p>
          <a:p>
            <a:pPr lvl="1"/>
            <a:endParaRPr lang="fr-FR" sz="2000" smtClean="0"/>
          </a:p>
          <a:p>
            <a:pPr lvl="1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2400" smtClean="0"/>
              <a:t>Avis favorable via questionnaire internet.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2400" smtClean="0"/>
              <a:t>Mise en place d’un test en février 2012, sujet : l’analyse de la prescription (3 laboratoires présents).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2400" smtClean="0"/>
              <a:t>1</a:t>
            </a:r>
            <a:r>
              <a:rPr lang="fr-FR" sz="2400" baseline="30000" smtClean="0"/>
              <a:t>ère</a:t>
            </a:r>
            <a:r>
              <a:rPr lang="fr-FR" sz="2400" smtClean="0"/>
              <a:t> session proposée en Juin. Sujet : l’analyse de la prescription.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2400" smtClean="0"/>
              <a:t>2</a:t>
            </a:r>
            <a:r>
              <a:rPr lang="fr-FR" sz="2400" baseline="30000" smtClean="0"/>
              <a:t>ème</a:t>
            </a:r>
            <a:r>
              <a:rPr lang="fr-FR" sz="2400" smtClean="0"/>
              <a:t> session septembre: les tableaux de bord.</a:t>
            </a:r>
          </a:p>
          <a:p>
            <a:pPr>
              <a:buFontTx/>
              <a:buNone/>
            </a:pPr>
            <a:endParaRPr lang="fr-FR" sz="2000" smtClean="0"/>
          </a:p>
          <a:p>
            <a:pPr algn="ctr">
              <a:buFontTx/>
              <a:buNone/>
            </a:pPr>
            <a:r>
              <a:rPr lang="fr-FR" sz="2800" smtClean="0"/>
              <a:t>Information sur site </a:t>
            </a:r>
            <a:r>
              <a:rPr lang="fr-FR" sz="2800" smtClean="0">
                <a:solidFill>
                  <a:srgbClr val="FF6600"/>
                </a:solidFill>
              </a:rPr>
              <a:t>infostatsante</a:t>
            </a:r>
            <a:r>
              <a:rPr lang="fr-FR" sz="2800" smtClean="0"/>
              <a:t>.org et mail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292725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280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sz="2800" smtClean="0"/>
              <a:t>	Poursuite de la </a:t>
            </a:r>
            <a:r>
              <a:rPr lang="fr-FR" sz="2800" b="1" smtClean="0">
                <a:solidFill>
                  <a:srgbClr val="FF6600"/>
                </a:solidFill>
              </a:rPr>
              <a:t>validation de la visite médicale</a:t>
            </a:r>
            <a:r>
              <a:rPr lang="fr-FR" sz="2800" smtClean="0">
                <a:solidFill>
                  <a:srgbClr val="FF6600"/>
                </a:solidFill>
              </a:rPr>
              <a:t> </a:t>
            </a:r>
            <a:r>
              <a:rPr lang="fr-FR" sz="2800" smtClean="0"/>
              <a:t>avec un statisticien indépendant et anonymisation des réponses laboratoires par un huissier. </a:t>
            </a:r>
          </a:p>
          <a:p>
            <a:pPr algn="just">
              <a:lnSpc>
                <a:spcPct val="90000"/>
              </a:lnSpc>
            </a:pPr>
            <a:endParaRPr lang="fr-FR" sz="280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sz="2800" smtClean="0"/>
              <a:t>	Soyons attentifs aux données transmises car elles sont de plus en plus inexploitables et peuvent remettre en cause la validation.</a:t>
            </a:r>
            <a:endParaRPr lang="da-DK" sz="2800" smtClean="0"/>
          </a:p>
          <a:p>
            <a:pPr>
              <a:lnSpc>
                <a:spcPct val="90000"/>
              </a:lnSpc>
            </a:pPr>
            <a:endParaRPr lang="fr-FR" sz="2800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3641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	Commission Hôpital </a:t>
            </a:r>
            <a:r>
              <a:rPr lang="fr-FR" smtClean="0"/>
              <a:t> </a:t>
            </a:r>
          </a:p>
          <a:p>
            <a:pPr algn="ctr">
              <a:buFontTx/>
              <a:buNone/>
            </a:pPr>
            <a:r>
              <a:rPr lang="fr-FR" smtClean="0"/>
              <a:t>	Cette commission a besoin pour exister </a:t>
            </a:r>
          </a:p>
          <a:p>
            <a:pPr algn="ctr">
              <a:buFontTx/>
              <a:buNone/>
            </a:pPr>
            <a:r>
              <a:rPr lang="fr-FR" smtClean="0"/>
              <a:t>de participants et de co-présidence !</a:t>
            </a:r>
          </a:p>
          <a:p>
            <a:endParaRPr lang="fr-FR" smtClean="0"/>
          </a:p>
          <a:p>
            <a:pPr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	Commission Veille concurrentielle</a:t>
            </a:r>
            <a:endParaRPr lang="fr-FR" smtClean="0"/>
          </a:p>
          <a:p>
            <a:pPr algn="ctr">
              <a:buFontTx/>
              <a:buNone/>
            </a:pPr>
            <a:r>
              <a:rPr lang="fr-FR" smtClean="0"/>
              <a:t>Reprise par Francis Audroin. </a:t>
            </a:r>
          </a:p>
          <a:p>
            <a:pPr algn="ctr">
              <a:buFontTx/>
              <a:buNone/>
            </a:pPr>
            <a:r>
              <a:rPr lang="fr-FR" smtClean="0"/>
              <a:t>	De nouveaux projets proposés. 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53641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	Commission QUANTISTAT </a:t>
            </a:r>
            <a:r>
              <a:rPr lang="fr-FR" smtClean="0"/>
              <a:t>. </a:t>
            </a:r>
          </a:p>
          <a:p>
            <a:pPr algn="just">
              <a:buFontTx/>
              <a:buNone/>
            </a:pPr>
            <a:r>
              <a:rPr lang="fr-FR" smtClean="0"/>
              <a:t>	Co animée par Marie Pierre Gironis et Michel Dumond, départ de Rémi Vernier.</a:t>
            </a:r>
          </a:p>
          <a:p>
            <a:pPr algn="just">
              <a:buFontTx/>
              <a:buNone/>
            </a:pPr>
            <a:endParaRPr lang="fr-FR" sz="1000" smtClean="0"/>
          </a:p>
          <a:p>
            <a:pPr algn="just">
              <a:buFontTx/>
              <a:buNone/>
            </a:pPr>
            <a:r>
              <a:rPr lang="fr-FR" smtClean="0"/>
              <a:t>	Après quelques mois de « flottement » travail important effectué et participants actifs.</a:t>
            </a:r>
          </a:p>
          <a:p>
            <a:pPr algn="just">
              <a:buFontTx/>
              <a:buNone/>
            </a:pPr>
            <a:endParaRPr lang="fr-FR" sz="1000" smtClean="0"/>
          </a:p>
          <a:p>
            <a:pPr algn="just">
              <a:buFontTx/>
              <a:buNone/>
            </a:pPr>
            <a:r>
              <a:rPr lang="fr-FR" smtClean="0"/>
              <a:t>	Reprise de la co-présidence avec Marie Pierre en 2012. 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5003800" y="6488113"/>
            <a:ext cx="169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da-DK" sz="320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395288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da-DK" sz="3200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3492500" y="476250"/>
            <a:ext cx="482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fr-FR" sz="2000">
                <a:solidFill>
                  <a:schemeClr val="tx2"/>
                </a:solidFill>
              </a:rPr>
              <a:t>Rapport de la Présidence </a:t>
            </a:r>
            <a:endParaRPr lang="da-DK" sz="2000">
              <a:solidFill>
                <a:schemeClr val="tx2"/>
              </a:solidFill>
            </a:endParaRPr>
          </a:p>
        </p:txBody>
      </p:sp>
      <p:sp>
        <p:nvSpPr>
          <p:cNvPr id="27653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fr-FR" smtClean="0"/>
              <a:t>	</a:t>
            </a:r>
          </a:p>
          <a:p>
            <a:pPr algn="ctr">
              <a:buFontTx/>
              <a:buNone/>
            </a:pPr>
            <a:endParaRPr lang="fr-FR" smtClean="0"/>
          </a:p>
          <a:p>
            <a:pPr algn="ctr">
              <a:buFontTx/>
              <a:buNone/>
            </a:pPr>
            <a:r>
              <a:rPr lang="fr-FR" smtClean="0"/>
              <a:t>Poursuite des </a:t>
            </a:r>
            <a:r>
              <a:rPr lang="fr-FR" b="1" smtClean="0">
                <a:solidFill>
                  <a:srgbClr val="FF6600"/>
                </a:solidFill>
              </a:rPr>
              <a:t>commissions Validation, ad Hoc</a:t>
            </a:r>
            <a:r>
              <a:rPr lang="fr-FR" smtClean="0"/>
              <a:t> avec de nouveaux projets exposés par les présidents</a:t>
            </a:r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5148263" y="6488113"/>
            <a:ext cx="213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Rapport de la Présidence </a:t>
            </a:r>
            <a:r>
              <a:rPr lang="da-DK" smtClean="0"/>
              <a:t/>
            </a:r>
            <a:br>
              <a:rPr lang="da-DK" smtClean="0"/>
            </a:br>
            <a:endParaRPr lang="fr-FR" smtClean="0"/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mtClean="0"/>
              <a:t>	Constatation : difficulté de se réunir, de trouver une date.</a:t>
            </a:r>
          </a:p>
          <a:p>
            <a:pPr lvl="1">
              <a:buFontTx/>
              <a:buNone/>
            </a:pPr>
            <a:r>
              <a:rPr lang="fr-FR" smtClean="0"/>
              <a:t>	</a:t>
            </a:r>
          </a:p>
          <a:p>
            <a:pPr lvl="1" algn="ctr">
              <a:buFontTx/>
              <a:buNone/>
            </a:pPr>
            <a:r>
              <a:rPr lang="fr-FR" smtClean="0"/>
              <a:t>	Opter pour les nouveaux moyens de communication : vidéo conférence, conférence téléphonique pour points intermédiaires…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7164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	2</a:t>
            </a:r>
            <a:r>
              <a:rPr lang="fr-FR" b="1" baseline="30000" smtClean="0">
                <a:solidFill>
                  <a:srgbClr val="FF6600"/>
                </a:solidFill>
              </a:rPr>
              <a:t>ème</a:t>
            </a:r>
            <a:r>
              <a:rPr lang="fr-FR" b="1" smtClean="0">
                <a:solidFill>
                  <a:srgbClr val="FF6600"/>
                </a:solidFill>
              </a:rPr>
              <a:t> phase de l’étude sur l’image de l’Industrie Pharmaceutique </a:t>
            </a:r>
            <a:endParaRPr lang="fr-FR" smtClean="0"/>
          </a:p>
          <a:p>
            <a:pPr>
              <a:buFontTx/>
              <a:buNone/>
            </a:pPr>
            <a:endParaRPr lang="fr-FR" sz="2000" smtClean="0"/>
          </a:p>
          <a:p>
            <a:pPr lvl="1">
              <a:buFontTx/>
              <a:buNone/>
            </a:pPr>
            <a:r>
              <a:rPr lang="fr-FR" smtClean="0"/>
              <a:t>	Après les leaders d’opinion grand public, l’univers « métiers de  la santé» : médecins, pharmaciens, personnel de santé….</a:t>
            </a:r>
          </a:p>
          <a:p>
            <a:pPr lvl="1"/>
            <a:endParaRPr lang="fr-FR" smtClean="0"/>
          </a:p>
          <a:p>
            <a:pPr algn="ctr">
              <a:buFontTx/>
              <a:buNone/>
            </a:pPr>
            <a:r>
              <a:rPr lang="fr-FR" smtClean="0"/>
              <a:t>	Les résultats seront présentés lors de notre prochaine Assemblée Générale. </a:t>
            </a:r>
            <a:endParaRPr lang="da-DK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3492500" y="404813"/>
            <a:ext cx="482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fr-FR" sz="2000">
                <a:solidFill>
                  <a:schemeClr val="tx2"/>
                </a:solidFill>
              </a:rPr>
              <a:t>Rapport de la Présidence </a:t>
            </a:r>
            <a:endParaRPr lang="da-DK" sz="2000">
              <a:solidFill>
                <a:schemeClr val="tx2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49323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Rapport de la Présidence </a:t>
            </a:r>
            <a:r>
              <a:rPr lang="da-DK" smtClean="0"/>
              <a:t/>
            </a:r>
            <a:br>
              <a:rPr lang="da-DK" smtClean="0"/>
            </a:br>
            <a:endParaRPr lang="fr-FR" smtClean="0"/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  <a:p>
            <a:pPr algn="just">
              <a:buFontTx/>
              <a:buNone/>
            </a:pPr>
            <a:r>
              <a:rPr lang="fr-FR" smtClean="0"/>
              <a:t>	Notre </a:t>
            </a:r>
            <a:r>
              <a:rPr lang="fr-FR" b="1" smtClean="0">
                <a:solidFill>
                  <a:srgbClr val="FF6600"/>
                </a:solidFill>
              </a:rPr>
              <a:t>secrétariat</a:t>
            </a:r>
            <a:r>
              <a:rPr lang="fr-FR" smtClean="0"/>
              <a:t> géré par Jocelyne Colin passera de 2 journées par semaine à 3 pour être encore plus présente à vos côtés et permettre d’effectuer l’intégralité des tâches qui lui incombent.</a:t>
            </a:r>
          </a:p>
          <a:p>
            <a:endParaRPr lang="fr-FR" smtClean="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49323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fr-FR" smtClean="0">
                <a:solidFill>
                  <a:srgbClr val="FF6600"/>
                </a:solidFill>
              </a:rPr>
              <a:t>	INFOSTAT</a:t>
            </a:r>
            <a:r>
              <a:rPr lang="fr-FR" smtClean="0"/>
              <a:t>, une année 2011 en demie teinte : de nombreuses réalisations mais une participation aux commissions moins</a:t>
            </a:r>
          </a:p>
          <a:p>
            <a:pPr algn="just">
              <a:buFontTx/>
              <a:buNone/>
            </a:pPr>
            <a:r>
              <a:rPr lang="fr-FR" smtClean="0"/>
              <a:t>	importante. </a:t>
            </a:r>
          </a:p>
          <a:p>
            <a:endParaRPr lang="fr-FR" sz="2000" smtClean="0"/>
          </a:p>
          <a:p>
            <a:pPr algn="just">
              <a:buFontTx/>
              <a:buNone/>
            </a:pPr>
            <a:r>
              <a:rPr lang="fr-FR" smtClean="0"/>
              <a:t>   Un conseil d’administration toujours très impliqué et réalisant les objectifs que nous vous avions présentés lors de notre dernière Assemblée Générale.</a:t>
            </a:r>
            <a:endParaRPr lang="da-DK" smtClean="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148263" y="6381750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Rapport de la Présidence </a:t>
            </a:r>
            <a:r>
              <a:rPr lang="da-DK" smtClean="0"/>
              <a:t/>
            </a:r>
            <a:br>
              <a:rPr lang="da-DK" smtClean="0"/>
            </a:br>
            <a:endParaRPr lang="fr-FR" smtClean="0"/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fr-FR" smtClean="0"/>
              <a:t>	Cooptation de </a:t>
            </a:r>
            <a:r>
              <a:rPr lang="fr-FR" b="1" smtClean="0">
                <a:solidFill>
                  <a:srgbClr val="FF6600"/>
                </a:solidFill>
              </a:rPr>
              <a:t>nouveaux présidents </a:t>
            </a:r>
            <a:endParaRPr lang="fr-FR" smtClean="0"/>
          </a:p>
          <a:p>
            <a:pPr>
              <a:buFontTx/>
              <a:buNone/>
            </a:pPr>
            <a:endParaRPr lang="fr-FR" sz="1500" smtClean="0"/>
          </a:p>
          <a:p>
            <a:pPr algn="ctr">
              <a:buFontTx/>
              <a:buNone/>
            </a:pPr>
            <a:r>
              <a:rPr lang="fr-FR" smtClean="0"/>
              <a:t>	Francis Audroin, Delphine Tabaka, Daniela Gomez, Christian Pashootan </a:t>
            </a:r>
          </a:p>
          <a:p>
            <a:endParaRPr lang="fr-FR" smtClean="0"/>
          </a:p>
          <a:p>
            <a:pPr algn="just"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	Nouvelle candidature </a:t>
            </a:r>
            <a:r>
              <a:rPr lang="fr-FR" smtClean="0"/>
              <a:t>au Conseil d’Administration: </a:t>
            </a:r>
          </a:p>
          <a:p>
            <a:pPr algn="just">
              <a:buFontTx/>
              <a:buNone/>
            </a:pPr>
            <a:endParaRPr lang="fr-FR" sz="1500" smtClean="0"/>
          </a:p>
          <a:p>
            <a:pPr algn="ctr">
              <a:buFontTx/>
              <a:buNone/>
            </a:pPr>
            <a:r>
              <a:rPr lang="fr-FR" smtClean="0"/>
              <a:t>Valérie Bain (GSK)</a:t>
            </a:r>
          </a:p>
          <a:p>
            <a:endParaRPr lang="fr-FR" smtClean="0"/>
          </a:p>
          <a:p>
            <a:endParaRPr lang="fr-FR" smtClean="0"/>
          </a:p>
          <a:p>
            <a:pPr>
              <a:buFontTx/>
              <a:buNone/>
            </a:pPr>
            <a:endParaRPr lang="fr-FR" sz="1400" smtClean="0"/>
          </a:p>
          <a:p>
            <a:endParaRPr lang="fr-FR" sz="1400" smtClean="0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4787900" y="6488113"/>
            <a:ext cx="169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  <a:p>
            <a:pPr>
              <a:buFontTx/>
              <a:buNone/>
            </a:pPr>
            <a:r>
              <a:rPr lang="fr-FR" smtClean="0"/>
              <a:t>	</a:t>
            </a:r>
          </a:p>
          <a:p>
            <a:pPr>
              <a:buFontTx/>
              <a:buNone/>
            </a:pPr>
            <a:r>
              <a:rPr lang="fr-FR" smtClean="0"/>
              <a:t>	Nos comptes étant positifs, en 2011, les </a:t>
            </a:r>
            <a:r>
              <a:rPr lang="fr-FR" b="1" smtClean="0">
                <a:solidFill>
                  <a:srgbClr val="FF9900"/>
                </a:solidFill>
              </a:rPr>
              <a:t>cotisations 2012 seront INCHANGEES.</a:t>
            </a:r>
            <a:endParaRPr lang="da-DK" b="1" smtClean="0">
              <a:solidFill>
                <a:srgbClr val="FF9900"/>
              </a:solidFill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492500" y="404813"/>
            <a:ext cx="482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fr-FR" sz="2000">
                <a:solidFill>
                  <a:schemeClr val="tx2"/>
                </a:solidFill>
              </a:rPr>
              <a:t>Rapport de la Présidence </a:t>
            </a:r>
            <a:endParaRPr lang="da-DK" sz="2000">
              <a:solidFill>
                <a:schemeClr val="tx2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49323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fr-FR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Nos moyens</a:t>
            </a:r>
          </a:p>
          <a:p>
            <a:pPr>
              <a:lnSpc>
                <a:spcPct val="80000"/>
              </a:lnSpc>
              <a:defRPr/>
            </a:pPr>
            <a:endParaRPr lang="fr-FR" sz="1000" b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r>
              <a:rPr lang="fr-FR" dirty="0" smtClean="0"/>
              <a:t>Vos </a:t>
            </a:r>
            <a:r>
              <a:rPr lang="fr-FR" b="1" dirty="0" smtClean="0">
                <a:solidFill>
                  <a:srgbClr val="FF9900"/>
                </a:solidFill>
              </a:rPr>
              <a:t>cotisations </a:t>
            </a:r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endParaRPr lang="fr-FR" sz="700" b="1" dirty="0" smtClean="0">
              <a:solidFill>
                <a:srgbClr val="FF9900"/>
              </a:solidFill>
            </a:endParaRPr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endParaRPr lang="fr-FR" sz="500" b="1" dirty="0" smtClean="0">
              <a:solidFill>
                <a:srgbClr val="FF9900"/>
              </a:solidFill>
            </a:endParaRPr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r>
              <a:rPr lang="fr-FR" dirty="0" smtClean="0"/>
              <a:t>Nos</a:t>
            </a:r>
            <a:r>
              <a:rPr lang="fr-FR" b="1" dirty="0" smtClean="0">
                <a:solidFill>
                  <a:srgbClr val="FF9900"/>
                </a:solidFill>
              </a:rPr>
              <a:t> sponsors</a:t>
            </a:r>
            <a:r>
              <a:rPr lang="fr-FR" dirty="0" smtClean="0"/>
              <a:t> : l’ASOCS, CEGEDIM,  IMS qui nous font confiance.</a:t>
            </a:r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endParaRPr lang="fr-FR" sz="700" dirty="0" smtClean="0"/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endParaRPr lang="fr-FR" sz="500" dirty="0" smtClean="0"/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r>
              <a:rPr lang="fr-FR" dirty="0" smtClean="0"/>
              <a:t>LES </a:t>
            </a:r>
            <a:r>
              <a:rPr lang="fr-FR" b="1" dirty="0" smtClean="0">
                <a:solidFill>
                  <a:srgbClr val="FF9900"/>
                </a:solidFill>
              </a:rPr>
              <a:t>Hommes et les Femmes</a:t>
            </a:r>
            <a:r>
              <a:rPr lang="fr-FR" dirty="0" smtClean="0"/>
              <a:t> qui consacrent du temps à INFOSTAT pour vous faire partager leur connaissance et expérience.</a:t>
            </a:r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endParaRPr lang="fr-FR" sz="700" dirty="0" smtClean="0"/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endParaRPr lang="fr-FR" sz="500" dirty="0" smtClean="0"/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r>
              <a:rPr lang="fr-FR" dirty="0" smtClean="0"/>
              <a:t>Nos </a:t>
            </a:r>
            <a:r>
              <a:rPr lang="fr-FR" b="1" dirty="0" smtClean="0">
                <a:solidFill>
                  <a:srgbClr val="FF9900"/>
                </a:solidFill>
              </a:rPr>
              <a:t>Consultants</a:t>
            </a:r>
            <a:r>
              <a:rPr lang="fr-FR" dirty="0" smtClean="0"/>
              <a:t> : Eric </a:t>
            </a:r>
            <a:r>
              <a:rPr lang="fr-FR" dirty="0" err="1" smtClean="0"/>
              <a:t>Moirand</a:t>
            </a:r>
            <a:r>
              <a:rPr lang="fr-FR" dirty="0" smtClean="0"/>
              <a:t> et Jacqueline </a:t>
            </a:r>
            <a:r>
              <a:rPr lang="fr-FR" dirty="0" err="1" smtClean="0"/>
              <a:t>ametller</a:t>
            </a:r>
            <a:r>
              <a:rPr lang="fr-FR" dirty="0" smtClean="0"/>
              <a:t>, Sabine Durand.</a:t>
            </a:r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endParaRPr lang="fr-FR" sz="700" dirty="0" smtClean="0"/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endParaRPr lang="fr-FR" sz="500" dirty="0" smtClean="0"/>
          </a:p>
          <a:p>
            <a:pPr lvl="1" algn="just">
              <a:lnSpc>
                <a:spcPct val="80000"/>
              </a:lnSpc>
              <a:buClr>
                <a:srgbClr val="FF6600"/>
              </a:buClr>
              <a:buSzPct val="60000"/>
              <a:buFont typeface="Wingdings" pitchFamily="2" charset="2"/>
              <a:buChar char="Ø"/>
              <a:defRPr/>
            </a:pPr>
            <a:r>
              <a:rPr lang="fr-FR" dirty="0" smtClean="0"/>
              <a:t>Et </a:t>
            </a:r>
            <a:r>
              <a:rPr lang="fr-FR" b="1" dirty="0" smtClean="0">
                <a:solidFill>
                  <a:srgbClr val="FF9900"/>
                </a:solidFill>
              </a:rPr>
              <a:t>TOUS LES ADHERENTS</a:t>
            </a:r>
            <a:r>
              <a:rPr lang="fr-FR" dirty="0" smtClean="0"/>
              <a:t>, je compte sur vous, comme VOUS.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fr-FR" sz="1600" dirty="0" smtClean="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4787900" y="6488113"/>
            <a:ext cx="169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Rapport de la Présidence </a:t>
            </a:r>
            <a:r>
              <a:rPr lang="da-DK" smtClean="0"/>
              <a:t/>
            </a:r>
            <a:br>
              <a:rPr lang="da-DK" smtClean="0"/>
            </a:br>
            <a:endParaRPr lang="fr-FR" smtClean="0"/>
          </a:p>
        </p:txBody>
      </p:sp>
      <p:sp>
        <p:nvSpPr>
          <p:cNvPr id="34819" name="Espace réservé du contenu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fr-FR" sz="2400" b="1" smtClean="0"/>
              <a:t>En conclusion, 2012 </a:t>
            </a:r>
          </a:p>
          <a:p>
            <a:pPr>
              <a:buFontTx/>
              <a:buNone/>
            </a:pPr>
            <a:endParaRPr lang="fr-FR" sz="1000" b="1" smtClean="0"/>
          </a:p>
          <a:p>
            <a:pPr>
              <a:buFontTx/>
              <a:buNone/>
            </a:pPr>
            <a:r>
              <a:rPr lang="fr-FR" sz="2400" smtClean="0"/>
              <a:t>	</a:t>
            </a:r>
            <a:r>
              <a:rPr lang="fr-FR" sz="2200" smtClean="0"/>
              <a:t>De nombreux projets :</a:t>
            </a:r>
          </a:p>
          <a:p>
            <a:pPr lvl="1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fr-FR" sz="2200" smtClean="0"/>
              <a:t>Les </a:t>
            </a:r>
            <a:r>
              <a:rPr lang="fr-FR" sz="2200" smtClean="0">
                <a:solidFill>
                  <a:srgbClr val="FF6600"/>
                </a:solidFill>
              </a:rPr>
              <a:t>Newsletters</a:t>
            </a:r>
          </a:p>
          <a:p>
            <a:pPr lvl="1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fr-FR" sz="2200" smtClean="0"/>
              <a:t>Les Sessions de </a:t>
            </a:r>
            <a:r>
              <a:rPr lang="fr-FR" sz="2200" smtClean="0">
                <a:solidFill>
                  <a:srgbClr val="FF6600"/>
                </a:solidFill>
              </a:rPr>
              <a:t>formation</a:t>
            </a:r>
          </a:p>
          <a:p>
            <a:pPr lvl="1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fr-FR" sz="2200" smtClean="0"/>
              <a:t>La Poursuite </a:t>
            </a:r>
            <a:r>
              <a:rPr lang="fr-FR" sz="2200" smtClean="0">
                <a:solidFill>
                  <a:srgbClr val="FF6600"/>
                </a:solidFill>
              </a:rPr>
              <a:t>Etude Image </a:t>
            </a:r>
            <a:r>
              <a:rPr lang="fr-FR" sz="2200" smtClean="0"/>
              <a:t>Industrie Pharmaceutique</a:t>
            </a:r>
          </a:p>
          <a:p>
            <a:pPr lvl="1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fr-FR" sz="2200" smtClean="0"/>
              <a:t>La Poursuite de la </a:t>
            </a:r>
            <a:r>
              <a:rPr lang="fr-FR" sz="2200" smtClean="0">
                <a:solidFill>
                  <a:srgbClr val="FF6600"/>
                </a:solidFill>
              </a:rPr>
              <a:t>collection Infostat</a:t>
            </a:r>
          </a:p>
          <a:p>
            <a:pPr lvl="1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fr-FR" sz="2200" smtClean="0"/>
              <a:t>Et le maintien de nos </a:t>
            </a:r>
            <a:r>
              <a:rPr lang="fr-FR" sz="2200" smtClean="0">
                <a:solidFill>
                  <a:srgbClr val="FF6600"/>
                </a:solidFill>
              </a:rPr>
              <a:t>activités historiques </a:t>
            </a:r>
          </a:p>
          <a:p>
            <a:pPr lvl="1"/>
            <a:endParaRPr lang="fr-FR" sz="2000" smtClean="0"/>
          </a:p>
          <a:p>
            <a:pPr algn="ctr">
              <a:buFontTx/>
              <a:buNone/>
            </a:pPr>
            <a:r>
              <a:rPr lang="fr-FR" sz="2400" smtClean="0"/>
              <a:t>	Qui devront accroitre la visibilité </a:t>
            </a:r>
            <a:r>
              <a:rPr lang="fr-FR" sz="2400" smtClean="0">
                <a:solidFill>
                  <a:srgbClr val="FF6600"/>
                </a:solidFill>
              </a:rPr>
              <a:t>d’Infostat,</a:t>
            </a:r>
            <a:r>
              <a:rPr lang="fr-FR" sz="2400" smtClean="0"/>
              <a:t> permettre à  nos adhérents de partager leur expérience.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859338" y="6488113"/>
            <a:ext cx="1697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 </a:t>
            </a:r>
            <a:endParaRPr lang="da-DK" sz="2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fr-FR" smtClean="0"/>
              <a:t>   </a:t>
            </a:r>
            <a:r>
              <a:rPr lang="fr-FR" sz="3000" smtClean="0"/>
              <a:t>Nous avons besoin de </a:t>
            </a:r>
            <a:r>
              <a:rPr lang="fr-FR" sz="3000" b="1" smtClean="0">
                <a:solidFill>
                  <a:srgbClr val="FF6600"/>
                </a:solidFill>
              </a:rPr>
              <a:t>Vous Tous</a:t>
            </a:r>
            <a:r>
              <a:rPr lang="fr-FR" sz="3000" smtClean="0">
                <a:solidFill>
                  <a:srgbClr val="FF6600"/>
                </a:solidFill>
              </a:rPr>
              <a:t> </a:t>
            </a:r>
            <a:r>
              <a:rPr lang="fr-FR" sz="3000" smtClean="0"/>
              <a:t>pour faire vivre INFOSTAT et pour que notre Association dure encore de nombreuses années…</a:t>
            </a:r>
          </a:p>
          <a:p>
            <a:pPr algn="just">
              <a:buFontTx/>
              <a:buNone/>
            </a:pPr>
            <a:endParaRPr lang="fr-FR" sz="3000" smtClean="0"/>
          </a:p>
          <a:p>
            <a:pPr algn="just">
              <a:buFontTx/>
              <a:buNone/>
            </a:pPr>
            <a:r>
              <a:rPr lang="fr-FR" sz="3000" smtClean="0"/>
              <a:t>	Sans la participation aux commissions: pas de travaux effectifs à présenter à notre Assemblée Générale et appauvrissement d’INFOSTAT</a:t>
            </a:r>
            <a:endParaRPr lang="da-DK" sz="3000" smtClean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5003800" y="6488113"/>
            <a:ext cx="169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buFontTx/>
              <a:buNone/>
            </a:pPr>
            <a:endParaRPr lang="da-DK" sz="3600" smtClean="0"/>
          </a:p>
          <a:p>
            <a:pPr algn="ctr">
              <a:buFontTx/>
              <a:buNone/>
            </a:pPr>
            <a:endParaRPr lang="fr-FR" sz="4000" b="1" smtClean="0">
              <a:solidFill>
                <a:srgbClr val="FF6600"/>
              </a:solidFill>
            </a:endParaRPr>
          </a:p>
          <a:p>
            <a:pPr algn="ctr">
              <a:buFontTx/>
              <a:buNone/>
            </a:pPr>
            <a:r>
              <a:rPr lang="fr-FR" sz="4000" b="1" smtClean="0">
                <a:solidFill>
                  <a:srgbClr val="FF6600"/>
                </a:solidFill>
              </a:rPr>
              <a:t>UN GRAND MERCI pour votre CONFIANCE</a:t>
            </a:r>
            <a:endParaRPr lang="da-DK" sz="4000" b="1" smtClean="0">
              <a:solidFill>
                <a:srgbClr val="FF6600"/>
              </a:solidFill>
            </a:endParaRP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3419475" y="404813"/>
            <a:ext cx="482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fr-FR" sz="2000">
                <a:solidFill>
                  <a:schemeClr val="tx2"/>
                </a:solidFill>
              </a:rPr>
              <a:t>Rapport de la Présidence </a:t>
            </a:r>
            <a:endParaRPr lang="da-DK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smtClean="0"/>
              <a:t/>
            </a:r>
            <a:br>
              <a:rPr lang="fr-FR" sz="4800" b="1" smtClean="0"/>
            </a:br>
            <a:r>
              <a:rPr lang="fr-FR" sz="4800" b="1" smtClean="0"/>
              <a:t>NOS SUCCES 2011</a:t>
            </a:r>
            <a:r>
              <a:rPr lang="fr-FR" sz="3600" smtClean="0"/>
              <a:t> </a:t>
            </a:r>
            <a:endParaRPr lang="da-DK" sz="3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fr-FR" sz="2800" smtClean="0"/>
              <a:t>	Un </a:t>
            </a:r>
            <a:r>
              <a:rPr lang="fr-FR" sz="2800" b="1" smtClean="0">
                <a:solidFill>
                  <a:srgbClr val="FF6600"/>
                </a:solidFill>
              </a:rPr>
              <a:t>site internet infostatsante.org</a:t>
            </a:r>
            <a:r>
              <a:rPr lang="fr-FR" sz="2800" smtClean="0">
                <a:solidFill>
                  <a:srgbClr val="FF6600"/>
                </a:solidFill>
              </a:rPr>
              <a:t> </a:t>
            </a:r>
            <a:r>
              <a:rPr lang="fr-FR" sz="2800" smtClean="0">
                <a:solidFill>
                  <a:srgbClr val="FF9900"/>
                </a:solidFill>
              </a:rPr>
              <a:t>: </a:t>
            </a:r>
            <a:r>
              <a:rPr lang="fr-FR" sz="2800" smtClean="0"/>
              <a:t>Une très forte augmentation des visites en 2011  </a:t>
            </a:r>
            <a:r>
              <a:rPr lang="fr-FR" sz="2800" b="1" smtClean="0">
                <a:solidFill>
                  <a:srgbClr val="FF6600"/>
                </a:solidFill>
              </a:rPr>
              <a:t>+ 28.7% </a:t>
            </a:r>
            <a:r>
              <a:rPr lang="fr-FR" sz="2800" smtClean="0"/>
              <a:t>par rapport à 2010. 9877 visites différentes en 2011.</a:t>
            </a:r>
          </a:p>
          <a:p>
            <a:pPr>
              <a:buFontTx/>
              <a:buNone/>
            </a:pPr>
            <a:endParaRPr lang="fr-FR" sz="1500" smtClean="0"/>
          </a:p>
          <a:p>
            <a:pPr algn="just">
              <a:buFontTx/>
              <a:buNone/>
            </a:pPr>
            <a:r>
              <a:rPr lang="fr-FR" sz="2800" smtClean="0"/>
              <a:t>	Chaque lecteur consulte en moyenne 3 pages lors d’une visite.</a:t>
            </a:r>
          </a:p>
          <a:p>
            <a:pPr>
              <a:buFontTx/>
              <a:buNone/>
            </a:pPr>
            <a:endParaRPr lang="fr-FR" sz="2800" smtClean="0"/>
          </a:p>
          <a:p>
            <a:pPr algn="ctr">
              <a:buFontTx/>
              <a:buNone/>
            </a:pPr>
            <a:r>
              <a:rPr lang="fr-FR" sz="2800" b="1" smtClean="0"/>
              <a:t>	Nous devons continuer à alimenter le site pour que la fréquentation progresse en 2012 </a:t>
            </a:r>
            <a:endParaRPr lang="da-DK" sz="2800" b="1" smtClean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9323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b="1" smtClean="0"/>
          </a:p>
          <a:p>
            <a:pPr algn="ctr">
              <a:buFontTx/>
              <a:buNone/>
            </a:pPr>
            <a:r>
              <a:rPr lang="fr-FR" b="1" smtClean="0"/>
              <a:t>EN 2011 : Une nouveauté sur le site</a:t>
            </a:r>
            <a:r>
              <a:rPr lang="fr-FR" smtClean="0"/>
              <a:t> </a:t>
            </a:r>
          </a:p>
          <a:p>
            <a:endParaRPr lang="fr-FR" sz="2800" smtClean="0"/>
          </a:p>
          <a:p>
            <a:pPr algn="ctr">
              <a:buFontTx/>
              <a:buNone/>
            </a:pPr>
            <a:r>
              <a:rPr lang="fr-FR" smtClean="0"/>
              <a:t>	Création d’une adresse spécifique aux offres et demandes d’emploi </a:t>
            </a:r>
          </a:p>
          <a:p>
            <a:pPr lvl="1" algn="ctr">
              <a:buFontTx/>
              <a:buNone/>
            </a:pPr>
            <a:endParaRPr lang="fr-FR" sz="1500" smtClean="0">
              <a:solidFill>
                <a:srgbClr val="FF6600"/>
              </a:solidFill>
              <a:hlinkClick r:id="rId3"/>
            </a:endParaRPr>
          </a:p>
          <a:p>
            <a:pPr lvl="1" algn="ctr">
              <a:buFontTx/>
              <a:buNone/>
            </a:pPr>
            <a:r>
              <a:rPr lang="fr-FR" smtClean="0">
                <a:solidFill>
                  <a:srgbClr val="FF6600"/>
                </a:solidFill>
                <a:hlinkClick r:id="rId3"/>
              </a:rPr>
              <a:t>recrutement@infostatsante.org</a:t>
            </a:r>
            <a:r>
              <a:rPr lang="fr-FR" smtClean="0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smtClean="0"/>
              <a:t>Rapport de la Présidence</a:t>
            </a:r>
            <a:endParaRPr lang="da-DK" smtClean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7164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smtClean="0">
              <a:solidFill>
                <a:srgbClr val="FF9900"/>
              </a:solidFill>
            </a:endParaRPr>
          </a:p>
          <a:p>
            <a:pPr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	Validation de la visite médicale</a:t>
            </a:r>
            <a:endParaRPr lang="fr-FR" smtClean="0"/>
          </a:p>
          <a:p>
            <a:endParaRPr lang="fr-FR" smtClean="0"/>
          </a:p>
          <a:p>
            <a:pPr algn="just">
              <a:buFontTx/>
              <a:buNone/>
            </a:pPr>
            <a:r>
              <a:rPr lang="fr-FR" smtClean="0"/>
              <a:t>	Toujours réalisée avec un statisticien indépendant qui garantie ainsi l’impartialité d’Infostat.</a:t>
            </a:r>
          </a:p>
          <a:p>
            <a:endParaRPr lang="fr-FR" smtClean="0"/>
          </a:p>
          <a:p>
            <a:pPr>
              <a:buFontTx/>
              <a:buNone/>
            </a:pPr>
            <a:endParaRPr lang="da-DK" smtClean="0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859338" y="6488113"/>
            <a:ext cx="1697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Rapport de la Présidence</a:t>
            </a:r>
            <a:endParaRPr lang="da-DK" sz="2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z="3600" b="1" smtClean="0">
                <a:solidFill>
                  <a:srgbClr val="FF6600"/>
                </a:solidFill>
              </a:rPr>
              <a:t>La Collection Infostat</a:t>
            </a:r>
            <a:r>
              <a:rPr lang="fr-FR" sz="3600" smtClean="0"/>
              <a:t> </a:t>
            </a:r>
          </a:p>
          <a:p>
            <a:pPr>
              <a:buFontTx/>
              <a:buNone/>
            </a:pPr>
            <a:endParaRPr lang="fr-FR" sz="1000" smtClean="0"/>
          </a:p>
          <a:p>
            <a:pPr algn="just">
              <a:buFontTx/>
              <a:buNone/>
            </a:pPr>
            <a:r>
              <a:rPr lang="fr-FR" smtClean="0"/>
              <a:t>	Etoffée grâce au travail des différentes commissions et à l’apport de notre consultant. </a:t>
            </a:r>
          </a:p>
          <a:p>
            <a:pPr algn="ctr"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12 thèmes </a:t>
            </a:r>
            <a:r>
              <a:rPr lang="fr-FR" smtClean="0"/>
              <a:t>abordés.</a:t>
            </a:r>
          </a:p>
          <a:p>
            <a:pPr>
              <a:buFontTx/>
              <a:buNone/>
            </a:pPr>
            <a:endParaRPr lang="fr-FR" sz="2800" smtClean="0"/>
          </a:p>
          <a:p>
            <a:pPr algn="ctr">
              <a:buFontTx/>
              <a:buNone/>
            </a:pPr>
            <a:r>
              <a:rPr lang="fr-FR" smtClean="0"/>
              <a:t>Désormais disponible sur la </a:t>
            </a:r>
          </a:p>
          <a:p>
            <a:pPr algn="ctr">
              <a:buFontTx/>
              <a:buNone/>
            </a:pPr>
            <a:r>
              <a:rPr lang="fr-FR" b="1" smtClean="0">
                <a:solidFill>
                  <a:srgbClr val="FF6600"/>
                </a:solidFill>
              </a:rPr>
              <a:t>CLE USB remise lors de votre arrivée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4932363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da-DK" b="1" smtClean="0">
                <a:solidFill>
                  <a:srgbClr val="FF6600"/>
                </a:solidFill>
              </a:rPr>
              <a:t>	Présentation de notre Association à nos homologues Belges en novembre 2011 :</a:t>
            </a:r>
          </a:p>
          <a:p>
            <a:pPr>
              <a:buFontTx/>
              <a:buNone/>
            </a:pPr>
            <a:endParaRPr lang="da-DK" sz="1500" smtClean="0"/>
          </a:p>
          <a:p>
            <a:pPr>
              <a:buFontTx/>
              <a:buNone/>
            </a:pPr>
            <a:r>
              <a:rPr lang="da-DK" sz="2800" smtClean="0"/>
              <a:t>	Réunion d’échanges fructueuse :</a:t>
            </a:r>
          </a:p>
          <a:p>
            <a:pPr lvl="1">
              <a:buClr>
                <a:srgbClr val="FF6600"/>
              </a:buClr>
              <a:buSzPct val="50000"/>
              <a:buFont typeface="Wingdings" pitchFamily="2" charset="2"/>
              <a:buChar char="Ø"/>
            </a:pPr>
            <a:r>
              <a:rPr lang="da-DK" smtClean="0"/>
              <a:t> réalisation d’un site internet sur le même principe que le notre</a:t>
            </a:r>
          </a:p>
          <a:p>
            <a:pPr lvl="1">
              <a:buClr>
                <a:srgbClr val="FF6600"/>
              </a:buClr>
              <a:buSzPct val="50000"/>
              <a:buFont typeface="Wingdings" pitchFamily="2" charset="2"/>
              <a:buChar char="Ø"/>
            </a:pPr>
            <a:r>
              <a:rPr lang="da-DK" smtClean="0"/>
              <a:t> prévision d’une réunion commune en 2012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563938" y="333375"/>
            <a:ext cx="48244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fr-FR" sz="2000">
                <a:solidFill>
                  <a:schemeClr val="tx2"/>
                </a:solidFill>
              </a:rPr>
              <a:t>Rapport de la Présidence</a:t>
            </a:r>
            <a:endParaRPr lang="da-DK" sz="2000">
              <a:solidFill>
                <a:schemeClr val="tx2"/>
              </a:solidFill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5076825" y="648811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AG - 22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4" val="RXP"/>
  <p:tag name="VARPPTCOMPATIBLERD03" val="RXP"/>
  <p:tag name="VARPPTTYPE" val="RXP"/>
</p:tagLst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367</Words>
  <Application>Microsoft Office PowerPoint</Application>
  <PresentationFormat>Affichage à l'écran (4:3)</PresentationFormat>
  <Paragraphs>266</Paragraphs>
  <Slides>35</Slides>
  <Notes>35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9" baseType="lpstr">
      <vt:lpstr>Arial</vt:lpstr>
      <vt:lpstr>Wingdings</vt:lpstr>
      <vt:lpstr>Standardformgivning</vt:lpstr>
      <vt:lpstr>Adobe Acrobat Document</vt:lpstr>
      <vt:lpstr>Présentation PowerPoint</vt:lpstr>
      <vt:lpstr> BILAN ANNEE 2011</vt:lpstr>
      <vt:lpstr>Rapport de la Présidence</vt:lpstr>
      <vt:lpstr> NOS SUCCES 2011 </vt:lpstr>
      <vt:lpstr>Rapport de la Présidence</vt:lpstr>
      <vt:lpstr>Rapport de la Présidence</vt:lpstr>
      <vt:lpstr>Rapport de la Présidence</vt:lpstr>
      <vt:lpstr>Rapport de la Présidence</vt:lpstr>
      <vt:lpstr>Présentation PowerPoint</vt:lpstr>
      <vt:lpstr>Présentation PowerPoint</vt:lpstr>
      <vt:lpstr>Rapport de la Présidence </vt:lpstr>
      <vt:lpstr>Rapport de la Présidence </vt:lpstr>
      <vt:lpstr>Rapport de la Présidence</vt:lpstr>
      <vt:lpstr>CEPENDANT … </vt:lpstr>
      <vt:lpstr>Rapport de la Présidence</vt:lpstr>
      <vt:lpstr>LES ORIENTATIONS INFOSTAT 2012</vt:lpstr>
      <vt:lpstr>Rapport de la Présidence</vt:lpstr>
      <vt:lpstr>Rapport de la Présidence</vt:lpstr>
      <vt:lpstr>Rapport de la Présidence</vt:lpstr>
      <vt:lpstr>Rapport de la Présidence</vt:lpstr>
      <vt:lpstr>Présentation PowerPoint</vt:lpstr>
      <vt:lpstr>Rapport de la Présidence</vt:lpstr>
      <vt:lpstr>Rapport de la Présidence</vt:lpstr>
      <vt:lpstr>Rapport de la Présidence</vt:lpstr>
      <vt:lpstr>Rapport de la Présidence</vt:lpstr>
      <vt:lpstr>Présentation PowerPoint</vt:lpstr>
      <vt:lpstr>Rapport de la Présidence  </vt:lpstr>
      <vt:lpstr>Présentation PowerPoint</vt:lpstr>
      <vt:lpstr>Rapport de la Présidence  </vt:lpstr>
      <vt:lpstr>Rapport de la Présidence  </vt:lpstr>
      <vt:lpstr>Présentation PowerPoint</vt:lpstr>
      <vt:lpstr>Rapport de la Présidence</vt:lpstr>
      <vt:lpstr>Rapport de la Présidence  </vt:lpstr>
      <vt:lpstr>Rapport de la Présidence </vt:lpstr>
      <vt:lpstr>Présentation PowerPoint</vt:lpstr>
    </vt:vector>
  </TitlesOfParts>
  <Company>Fisheye multtimedia production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Preferred Customer</dc:creator>
  <cp:lastModifiedBy> </cp:lastModifiedBy>
  <cp:revision>192</cp:revision>
  <dcterms:created xsi:type="dcterms:W3CDTF">2006-12-05T16:19:48Z</dcterms:created>
  <dcterms:modified xsi:type="dcterms:W3CDTF">2012-03-27T21:42:19Z</dcterms:modified>
</cp:coreProperties>
</file>