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0" r:id="rId3"/>
    <p:sldId id="267" r:id="rId4"/>
    <p:sldId id="266" r:id="rId5"/>
    <p:sldId id="265" r:id="rId6"/>
    <p:sldId id="262" r:id="rId7"/>
    <p:sldId id="263" r:id="rId8"/>
    <p:sldId id="269" r:id="rId9"/>
    <p:sldId id="278" r:id="rId10"/>
    <p:sldId id="271" r:id="rId11"/>
    <p:sldId id="275" r:id="rId12"/>
    <p:sldId id="274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0" autoAdjust="0"/>
    <p:restoredTop sz="97571" autoAdjust="0"/>
  </p:normalViewPr>
  <p:slideViewPr>
    <p:cSldViewPr>
      <p:cViewPr>
        <p:scale>
          <a:sx n="75" d="100"/>
          <a:sy n="75" d="100"/>
        </p:scale>
        <p:origin x="-2664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9CCE4-4F87-438A-A10E-0041F35C5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8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B794BC-E8A6-48EB-80D3-F9397B09C14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721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3ECAC7-AF93-479C-B3E2-14063F570DFB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810803-F975-4197-91A9-88C5A22C7CB5}" type="slidenum">
              <a:rPr lang="fr-FR" smtClean="0"/>
              <a:pPr eaLnBrk="1" hangingPunct="1"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1050DD-88D7-40EB-916B-236764B9A05D}" type="slidenum">
              <a:rPr lang="fr-FR" smtClean="0"/>
              <a:pPr eaLnBrk="1" hangingPunct="1"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E05EEC-3B76-4D46-9C73-FED5D839C780}" type="slidenum">
              <a:rPr lang="fr-FR" smtClean="0"/>
              <a:pPr eaLnBrk="1" hangingPunct="1"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1D538D-9230-422D-A09B-2A565141E6B4}" type="slidenum">
              <a:rPr lang="fr-FR" smtClean="0"/>
              <a:pPr eaLnBrk="1" hangingPunct="1"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932BE3-BE0B-43CB-9E6E-ED11B01B9F1B}" type="slidenum">
              <a:rPr lang="fr-FR" smtClean="0"/>
              <a:pPr eaLnBrk="1" hangingPunct="1"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B233D2-8C3E-4BC9-8811-8CD11D0DC1D0}" type="slidenum">
              <a:rPr lang="fr-FR" smtClean="0"/>
              <a:pPr eaLnBrk="1" hangingPunct="1"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F65D39-47A1-42DF-BA92-82196F9319F0}" type="slidenum">
              <a:rPr lang="fr-FR" smtClean="0"/>
              <a:pPr eaLnBrk="1" hangingPunct="1"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C1CBC0-39C4-4621-B2E2-011EBCD4A6D4}" type="slidenum">
              <a:rPr lang="fr-FR" smtClean="0"/>
              <a:pPr eaLnBrk="1" hangingPunct="1"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67375F-E64F-4080-A77D-BD2E3C05994C}" type="slidenum">
              <a:rPr lang="fr-FR" smtClean="0"/>
              <a:pPr eaLnBrk="1" hangingPunct="1"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9171B0-59E6-45C8-92FA-4D55762AD275}" type="slidenum">
              <a:rPr lang="fr-FR" smtClean="0"/>
              <a:pPr eaLnBrk="1" hangingPunct="1"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51DA57-3361-4FCF-B530-A48A3299F657}" type="slidenum">
              <a:rPr lang="fr-FR" smtClean="0"/>
              <a:pPr eaLnBrk="1" hangingPunct="1"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A914C-A386-44A6-9CC1-20F0214F6A1E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2899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CAE6-0982-463F-943B-2032A64BDF31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29403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E1B2-83EE-4528-B631-C8111AB37C12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19056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3575" y="404813"/>
            <a:ext cx="4824413" cy="431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6803F-5A24-4F52-A521-225019E94049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1272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AC067-BC40-4005-A1E6-38C19341175D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6391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835C1-1852-4BC3-BBAF-CDE0239EC0D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64545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C032B-88D0-4A8F-AAFD-DCF9B478489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07782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C1F04-ED3B-4D8F-88AE-2E908833DFDE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10497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7F01-5E9B-4D16-B0D7-5AFD9A0B22D6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5090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30C04-613B-4932-93F7-CAD213CAA73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27462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A965C-6797-4E9A-A51B-AB23564D9EB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95735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0D027-FB18-44BB-B5B6-66F6BD0A0EB1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6292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00763"/>
            <a:ext cx="21336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sv-SE"/>
              <a:t>5 Février 2008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2825"/>
            <a:ext cx="2895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sv-SE"/>
              <a:t>Ch.Bessodes - Trésorière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72A8E3-CA6A-4FE4-9500-60D6DAA35099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4B3947-5ECC-4EA0-815A-C29AF6DDB079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20675" y="2246313"/>
            <a:ext cx="8712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en-GB" altLang="en-GB" sz="2600">
              <a:solidFill>
                <a:schemeClr val="accent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95288" y="2349500"/>
            <a:ext cx="8177212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altLang="en-GB" sz="4000">
                <a:solidFill>
                  <a:srgbClr val="000000"/>
                </a:solidFill>
              </a:rPr>
              <a:t>ASSEMBLEE GENERALE </a:t>
            </a:r>
          </a:p>
          <a:p>
            <a:pPr algn="ctr">
              <a:spcBef>
                <a:spcPct val="20000"/>
              </a:spcBef>
            </a:pPr>
            <a:r>
              <a:rPr lang="en-GB" altLang="en-GB" sz="4000">
                <a:solidFill>
                  <a:srgbClr val="000000"/>
                </a:solidFill>
              </a:rPr>
              <a:t> 22 mars 2012</a:t>
            </a:r>
          </a:p>
          <a:p>
            <a:pPr algn="ctr">
              <a:spcBef>
                <a:spcPct val="20000"/>
              </a:spcBef>
            </a:pPr>
            <a:endParaRPr lang="en-GB" altLang="en-GB" sz="3000">
              <a:solidFill>
                <a:srgbClr val="0000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fr-FR" sz="3200" b="1">
                <a:solidFill>
                  <a:srgbClr val="FF6600"/>
                </a:solidFill>
                <a:latin typeface="Arial Unicode MS" pitchFamily="34" charset="-128"/>
              </a:rPr>
              <a:t>Rapport du trésorier</a:t>
            </a:r>
          </a:p>
          <a:p>
            <a:pPr algn="ctr">
              <a:spcBef>
                <a:spcPct val="20000"/>
              </a:spcBef>
            </a:pPr>
            <a:r>
              <a:rPr lang="fr-FR" sz="3200" b="1">
                <a:solidFill>
                  <a:srgbClr val="FF6600"/>
                </a:solidFill>
                <a:latin typeface="Arial Unicode MS" pitchFamily="34" charset="-128"/>
              </a:rPr>
              <a:t>Anne Anceau </a:t>
            </a:r>
            <a:endParaRPr lang="en-GB" altLang="en-GB" sz="400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1223962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mtClean="0"/>
              <a:t>Barème des cotisations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Les Cotisations 2011</a:t>
            </a:r>
          </a:p>
        </p:txBody>
      </p:sp>
      <p:graphicFrame>
        <p:nvGraphicFramePr>
          <p:cNvPr id="39113" name="Group 201"/>
          <p:cNvGraphicFramePr>
            <a:graphicFrameLocks noGrp="1"/>
          </p:cNvGraphicFramePr>
          <p:nvPr>
            <p:ph idx="1"/>
          </p:nvPr>
        </p:nvGraphicFramePr>
        <p:xfrm>
          <a:off x="1042988" y="2420938"/>
          <a:ext cx="7129462" cy="3384550"/>
        </p:xfrm>
        <a:graphic>
          <a:graphicData uri="http://schemas.openxmlformats.org/drawingml/2006/table">
            <a:tbl>
              <a:tblPr/>
              <a:tblGrid>
                <a:gridCol w="4591050"/>
                <a:gridCol w="2538412"/>
              </a:tblGrid>
              <a:tr h="49044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 de Marché</a:t>
                      </a:r>
                      <a:br>
                        <a:rPr kumimoji="0" 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en valeur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Cotisation 2012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 EUROS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= 0.3 %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0,31 % - 0,5 %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0,51 % - 1 %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1,01 % - 2 %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2 150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2,01 % - 3 %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3 150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3,01 % - 4 %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3 450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4,01 % - 5 %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4 350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5,01 % - 6 %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5 050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 6 %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5 950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8" name="Rectangle 203"/>
          <p:cNvSpPr>
            <a:spLocks noChangeArrowheads="1"/>
          </p:cNvSpPr>
          <p:nvPr/>
        </p:nvSpPr>
        <p:spPr bwMode="auto">
          <a:xfrm>
            <a:off x="2195513" y="1196975"/>
            <a:ext cx="45720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b="1"/>
              <a:t>BAREME 2012 : </a:t>
            </a:r>
            <a:r>
              <a:rPr lang="fr-FR"/>
              <a:t>(</a:t>
            </a:r>
            <a:r>
              <a:rPr lang="fr-FR" u="sng"/>
              <a:t> Base 2011)</a:t>
            </a:r>
            <a:endParaRPr lang="fr-FR"/>
          </a:p>
          <a:p>
            <a:pPr algn="ctr"/>
            <a:r>
              <a:rPr lang="fr-FR" sz="1400"/>
              <a:t>Un droit d'entrée (nouvel adhérent) : 90 €</a:t>
            </a:r>
          </a:p>
          <a:p>
            <a:pPr algn="ctr"/>
            <a:r>
              <a:rPr lang="fr-FR" sz="1400"/>
              <a:t>Une cotisation modulée en fonction de la part de marché des  Groupes ou Laboratoires en valeur      (Réf. Gers Ville + Hôpital CMA décembre 2011).</a:t>
            </a:r>
          </a:p>
        </p:txBody>
      </p:sp>
      <p:sp>
        <p:nvSpPr>
          <p:cNvPr id="12329" name="Text Box 204"/>
          <p:cNvSpPr txBox="1">
            <a:spLocks noChangeArrowheads="1"/>
          </p:cNvSpPr>
          <p:nvPr/>
        </p:nvSpPr>
        <p:spPr bwMode="auto">
          <a:xfrm>
            <a:off x="1763713" y="5949950"/>
            <a:ext cx="591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/>
              <a:t>Rappel Souscription annuaire prestataires  2012 :  inclus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059113" y="3141663"/>
            <a:ext cx="362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400" b="1" u="sng">
                <a:solidFill>
                  <a:srgbClr val="FF6600"/>
                </a:solidFill>
              </a:rPr>
              <a:t>Merci de votre attention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563938" y="5734050"/>
            <a:ext cx="248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/>
              <a:t>A  Anceau - Trésorière</a:t>
            </a: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Ordre du jour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buClr>
                <a:srgbClr val="FF6600"/>
              </a:buClr>
              <a:buSzPct val="60000"/>
              <a:buFont typeface="Wingdings" pitchFamily="2" charset="2"/>
              <a:buChar char="§"/>
            </a:pPr>
            <a:r>
              <a:rPr lang="fr-FR" smtClean="0"/>
              <a:t>Comptes 2011</a:t>
            </a:r>
          </a:p>
          <a:p>
            <a:pPr>
              <a:buClr>
                <a:srgbClr val="FF6600"/>
              </a:buClr>
              <a:buSzPct val="60000"/>
              <a:buFont typeface="Wingdings" pitchFamily="2" charset="2"/>
              <a:buChar char="§"/>
            </a:pPr>
            <a:r>
              <a:rPr lang="fr-FR" smtClean="0"/>
              <a:t>Rapport moral</a:t>
            </a:r>
          </a:p>
          <a:p>
            <a:pPr>
              <a:buClr>
                <a:srgbClr val="FF6600"/>
              </a:buClr>
              <a:buSzPct val="60000"/>
              <a:buFont typeface="Wingdings" pitchFamily="2" charset="2"/>
              <a:buChar char="§"/>
            </a:pPr>
            <a:r>
              <a:rPr lang="fr-FR" smtClean="0"/>
              <a:t>Quitus</a:t>
            </a:r>
          </a:p>
          <a:p>
            <a:pPr>
              <a:buClr>
                <a:srgbClr val="FF6600"/>
              </a:buClr>
              <a:buSzPct val="60000"/>
              <a:buFont typeface="Wingdings" pitchFamily="2" charset="2"/>
              <a:buChar char="§"/>
            </a:pPr>
            <a:r>
              <a:rPr lang="fr-FR" smtClean="0"/>
              <a:t>Budget 2012</a:t>
            </a:r>
          </a:p>
          <a:p>
            <a:pPr>
              <a:buClr>
                <a:srgbClr val="FF6600"/>
              </a:buClr>
              <a:buSzPct val="60000"/>
              <a:buFont typeface="Wingdings" pitchFamily="2" charset="2"/>
              <a:buChar char="§"/>
            </a:pPr>
            <a:r>
              <a:rPr lang="fr-FR" smtClean="0"/>
              <a:t>Barème de cotisations 2012</a:t>
            </a:r>
          </a:p>
          <a:p>
            <a:pPr>
              <a:buClr>
                <a:srgbClr val="FF6600"/>
              </a:buClr>
              <a:buSzPct val="60000"/>
              <a:buFont typeface="Wingdings" pitchFamily="2" charset="2"/>
              <a:buChar char="§"/>
            </a:pPr>
            <a:r>
              <a:rPr lang="fr-FR" smtClean="0"/>
              <a:t>Quitus</a:t>
            </a:r>
          </a:p>
          <a:p>
            <a:endParaRPr lang="fr-FR" smtClean="0"/>
          </a:p>
          <a:p>
            <a:pPr>
              <a:buFontTx/>
              <a:buNone/>
            </a:pPr>
            <a:endParaRPr lang="fr-FR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43438" y="6488113"/>
            <a:ext cx="1836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sz="1400"/>
              <a:t>AG du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RECETTES 2011</a:t>
            </a:r>
          </a:p>
        </p:txBody>
      </p:sp>
      <p:graphicFrame>
        <p:nvGraphicFramePr>
          <p:cNvPr id="26237" name="Group 637"/>
          <p:cNvGraphicFramePr>
            <a:graphicFrameLocks noGrp="1"/>
          </p:cNvGraphicFramePr>
          <p:nvPr>
            <p:ph idx="1"/>
          </p:nvPr>
        </p:nvGraphicFramePr>
        <p:xfrm>
          <a:off x="250825" y="1268413"/>
          <a:ext cx="8713788" cy="4541842"/>
        </p:xfrm>
        <a:graphic>
          <a:graphicData uri="http://schemas.openxmlformats.org/drawingml/2006/table">
            <a:tbl>
              <a:tblPr/>
              <a:tblGrid>
                <a:gridCol w="2541588"/>
                <a:gridCol w="1347787"/>
                <a:gridCol w="1223963"/>
                <a:gridCol w="2205037"/>
                <a:gridCol w="1395413"/>
              </a:tblGrid>
              <a:tr h="5181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Réalisations RECETTES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1er janvier au 31 décembre 2011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RECETTES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1er janvier au 31 décembre 2011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Cotisations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91 905 €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Cotisations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88 500 €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Sponsors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Sponsors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Intérêts 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2 257 €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Intérêts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1 300 €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104 162 €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+ 4,4 %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TOTAL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99 800 €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43 446   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7" name="Rectangle 89"/>
          <p:cNvSpPr>
            <a:spLocks noChangeArrowheads="1"/>
          </p:cNvSpPr>
          <p:nvPr/>
        </p:nvSpPr>
        <p:spPr bwMode="auto">
          <a:xfrm>
            <a:off x="4859338" y="6488113"/>
            <a:ext cx="1836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sz="1400"/>
              <a:t>AG du 22 mars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DEPENSES 2011</a:t>
            </a:r>
          </a:p>
        </p:txBody>
      </p:sp>
      <p:graphicFrame>
        <p:nvGraphicFramePr>
          <p:cNvPr id="24220" name="Group 668"/>
          <p:cNvGraphicFramePr>
            <a:graphicFrameLocks noGrp="1"/>
          </p:cNvGraphicFramePr>
          <p:nvPr>
            <p:ph idx="1"/>
          </p:nvPr>
        </p:nvGraphicFramePr>
        <p:xfrm>
          <a:off x="0" y="1125538"/>
          <a:ext cx="9144000" cy="5443565"/>
        </p:xfrm>
        <a:graphic>
          <a:graphicData uri="http://schemas.openxmlformats.org/drawingml/2006/table">
            <a:tbl>
              <a:tblPr/>
              <a:tblGrid>
                <a:gridCol w="2987675"/>
                <a:gridCol w="1512888"/>
                <a:gridCol w="863600"/>
                <a:gridCol w="2663825"/>
                <a:gridCol w="1116012"/>
              </a:tblGrid>
              <a:tr h="5428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Réalisations DEPENSES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1er janvier au 31 décembre 2011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DEPENSES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1er janvier au 31 décembre 2011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Validations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11 224,46 €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Validations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Réceptions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4 950,56 €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Réceptions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5 000 €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Secrétariat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20 907,00 €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Secrétariat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Fournitures et Téléphone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842,92 €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Fournitures et Tel.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Collections INFOSTAT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13 511,88 €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Collections INFOSTAT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9 568,00 €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Etude e-marketing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phase 1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23 441,60 €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Etude e-marketing phase 1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Site et annuaire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7 953,40 €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Site et annuaire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Divers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(AG,compta,données)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6 578,00 €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Divers (dont AG)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4 000 €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Frais bancaires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Frais bancaires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50 €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comptable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99 013,82 €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- 8,4%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108 050 €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3825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résultat d’exploitation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+ 5 148,67 €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Résultat Prévisionnel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- 8 250 €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a date 3"/>
          <p:cNvSpPr>
            <a:spLocks noGrp="1"/>
          </p:cNvSpPr>
          <p:nvPr>
            <p:ph type="dt" sz="quarter" idx="10"/>
          </p:nvPr>
        </p:nvSpPr>
        <p:spPr>
          <a:xfrm rot="10800000" flipV="1">
            <a:off x="457200" y="6165850"/>
            <a:ext cx="1090613" cy="169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v-SE" smtClean="0"/>
              <a:t>22 mars 2012</a:t>
            </a:r>
          </a:p>
        </p:txBody>
      </p:sp>
      <p:sp>
        <p:nvSpPr>
          <p:cNvPr id="614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v-SE" smtClean="0"/>
              <a:t>A  Anceau - Trésorière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906713" y="333375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smtClean="0"/>
              <a:t>Bilan au 31 Décembre 2011</a:t>
            </a:r>
          </a:p>
        </p:txBody>
      </p:sp>
      <p:graphicFrame>
        <p:nvGraphicFramePr>
          <p:cNvPr id="4237" name="Group 141"/>
          <p:cNvGraphicFramePr>
            <a:graphicFrameLocks noGrp="1"/>
          </p:cNvGraphicFramePr>
          <p:nvPr/>
        </p:nvGraphicFramePr>
        <p:xfrm>
          <a:off x="107950" y="1268413"/>
          <a:ext cx="8928100" cy="4430713"/>
        </p:xfrm>
        <a:graphic>
          <a:graphicData uri="http://schemas.openxmlformats.org/drawingml/2006/table">
            <a:tbl>
              <a:tblPr/>
              <a:tblGrid>
                <a:gridCol w="3308350"/>
                <a:gridCol w="1587500"/>
                <a:gridCol w="246063"/>
                <a:gridCol w="2703512"/>
                <a:gridCol w="1082675"/>
              </a:tblGrid>
              <a:tr h="3746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ACTIF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PASSIF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TRESORERIE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222 030,00 €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RESERVES 2010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216 833 €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dont :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Compte courant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59 866,51 €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Régularisations provisions 2010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- 4 012 €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Compte sur livret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27 998,41 €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Compte Tonic plus Association              Bon de Caisse Associations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12 000,00 €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122 165,08 €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Provisions 2011: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URSSAF:   1.668 €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4 060 €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Expert Comptable: 2 392 €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Résultat d'exploitation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5149 €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222 030 €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222 030 €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6713" y="333375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smtClean="0"/>
              <a:t>Rapport du Trésorier (1/2)</a:t>
            </a:r>
          </a:p>
        </p:txBody>
      </p:sp>
      <p:sp>
        <p:nvSpPr>
          <p:cNvPr id="7171" name="Text Box 4"/>
          <p:cNvSpPr>
            <a:spLocks noChangeArrowheads="1"/>
          </p:cNvSpPr>
          <p:nvPr>
            <p:ph type="body" idx="1"/>
          </p:nvPr>
        </p:nvSpPr>
        <p:spPr>
          <a:xfrm>
            <a:off x="304800" y="1143000"/>
            <a:ext cx="8839200" cy="485775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700" smtClean="0"/>
              <a:t> </a:t>
            </a:r>
            <a:r>
              <a:rPr lang="fr-FR" sz="1600" smtClean="0">
                <a:cs typeface="Times New Roman" pitchFamily="18" charset="0"/>
              </a:rPr>
              <a:t>Mesdames, Messieurs,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Comme en 2010, le bilan de nos finances est positif cette année grâce au maintien du niveau des cotisations , et au sponsoring de la part de CEGEDIM (GERS) et d’IMS.</a:t>
            </a:r>
          </a:p>
          <a:p>
            <a:pPr marL="0" indent="0">
              <a:lnSpc>
                <a:spcPct val="80000"/>
              </a:lnSpc>
              <a:spcBef>
                <a:spcPct val="7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 Le travail de suivi et de relance de notre secrétaire, a permis le recouvrement intégral de l’ensemble des cotisations.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Le montant des </a:t>
            </a:r>
            <a:r>
              <a:rPr lang="fr-FR" sz="1600" b="1" smtClean="0">
                <a:cs typeface="Times New Roman" pitchFamily="18" charset="0"/>
              </a:rPr>
              <a:t>cotisations </a:t>
            </a:r>
            <a:r>
              <a:rPr lang="fr-FR" sz="1600" b="1" u="sng" smtClean="0">
                <a:cs typeface="Times New Roman" pitchFamily="18" charset="0"/>
              </a:rPr>
              <a:t>2011</a:t>
            </a:r>
            <a:r>
              <a:rPr lang="fr-FR" sz="1600" b="1" smtClean="0">
                <a:cs typeface="Times New Roman" pitchFamily="18" charset="0"/>
              </a:rPr>
              <a:t> </a:t>
            </a:r>
            <a:r>
              <a:rPr lang="fr-FR" sz="1600" smtClean="0">
                <a:cs typeface="Times New Roman" pitchFamily="18" charset="0"/>
              </a:rPr>
              <a:t>est de  </a:t>
            </a:r>
            <a:r>
              <a:rPr lang="fr-FR" sz="1600" b="1" smtClean="0">
                <a:cs typeface="Times New Roman" pitchFamily="18" charset="0"/>
              </a:rPr>
              <a:t>91 905 €, contre</a:t>
            </a:r>
            <a:r>
              <a:rPr lang="fr-FR" sz="1600" smtClean="0">
                <a:cs typeface="Times New Roman" pitchFamily="18" charset="0"/>
              </a:rPr>
              <a:t> </a:t>
            </a:r>
            <a:r>
              <a:rPr lang="fr-FR" sz="1600" b="1" smtClean="0">
                <a:cs typeface="Times New Roman" pitchFamily="18" charset="0"/>
              </a:rPr>
              <a:t>92 980 €</a:t>
            </a:r>
            <a:r>
              <a:rPr lang="fr-FR" sz="1600" smtClean="0">
                <a:cs typeface="Times New Roman" pitchFamily="18" charset="0"/>
              </a:rPr>
              <a:t>  en 2010 soit une baisse de 1,2% . 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A ces cotisations s’ajoutent cette année </a:t>
            </a:r>
            <a:r>
              <a:rPr lang="fr-FR" sz="1600" b="1" smtClean="0">
                <a:cs typeface="Times New Roman" pitchFamily="18" charset="0"/>
              </a:rPr>
              <a:t>10 000 € de sponsoring </a:t>
            </a:r>
            <a:r>
              <a:rPr lang="fr-FR" sz="1600" smtClean="0">
                <a:cs typeface="Times New Roman" pitchFamily="18" charset="0"/>
              </a:rPr>
              <a:t>de la part de </a:t>
            </a:r>
            <a:r>
              <a:rPr lang="fr-FR" sz="1600" b="1" smtClean="0">
                <a:cs typeface="Times New Roman" pitchFamily="18" charset="0"/>
              </a:rPr>
              <a:t>CEGEDIM</a:t>
            </a:r>
            <a:r>
              <a:rPr lang="fr-FR" sz="1600" smtClean="0">
                <a:cs typeface="Times New Roman" pitchFamily="18" charset="0"/>
              </a:rPr>
              <a:t> (</a:t>
            </a:r>
            <a:r>
              <a:rPr lang="fr-FR" sz="1600" b="1" smtClean="0">
                <a:cs typeface="Times New Roman" pitchFamily="18" charset="0"/>
              </a:rPr>
              <a:t>GERS)</a:t>
            </a:r>
            <a:r>
              <a:rPr lang="fr-FR" sz="1600" smtClean="0">
                <a:cs typeface="Times New Roman" pitchFamily="18" charset="0"/>
              </a:rPr>
              <a:t> et d’</a:t>
            </a:r>
            <a:r>
              <a:rPr lang="fr-FR" sz="1600" b="1" smtClean="0">
                <a:cs typeface="Times New Roman" pitchFamily="18" charset="0"/>
              </a:rPr>
              <a:t>IMS</a:t>
            </a:r>
            <a:r>
              <a:rPr lang="fr-FR" sz="1600" smtClean="0">
                <a:cs typeface="Times New Roman" pitchFamily="18" charset="0"/>
              </a:rPr>
              <a:t> avec lesquels les commissions travaillent en étroite collaboration 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On notera également nos produits financiers (2.257 €) obtenus grâce aux placements de notre trésorerie.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L’</a:t>
            </a:r>
            <a:r>
              <a:rPr lang="fr-FR" sz="1600" b="1" smtClean="0">
                <a:cs typeface="Times New Roman" pitchFamily="18" charset="0"/>
              </a:rPr>
              <a:t>ASOCS</a:t>
            </a:r>
            <a:r>
              <a:rPr lang="fr-FR" sz="1600" smtClean="0">
                <a:cs typeface="Times New Roman" pitchFamily="18" charset="0"/>
              </a:rPr>
              <a:t> nous apporte également son soutien en sponsorisant le cocktail de notre assemblée générale et en nous proposant des tarifs confraternels sur l’étude d’Image réalisée.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600" smtClean="0">
                <a:cs typeface="Times New Roman" pitchFamily="18" charset="0"/>
              </a:rPr>
              <a:t>Les </a:t>
            </a:r>
            <a:r>
              <a:rPr lang="fr-FR" sz="1600" b="1" smtClean="0">
                <a:cs typeface="Times New Roman" pitchFamily="18" charset="0"/>
              </a:rPr>
              <a:t>principales dépenses</a:t>
            </a:r>
            <a:r>
              <a:rPr lang="fr-FR" sz="1600" smtClean="0">
                <a:cs typeface="Times New Roman" pitchFamily="18" charset="0"/>
              </a:rPr>
              <a:t> en 2010 ont porté sur les </a:t>
            </a:r>
            <a:r>
              <a:rPr lang="fr-FR" sz="1600" b="1" smtClean="0">
                <a:cs typeface="Times New Roman" pitchFamily="18" charset="0"/>
              </a:rPr>
              <a:t>validations </a:t>
            </a:r>
            <a:r>
              <a:rPr lang="fr-FR" sz="1600" smtClean="0">
                <a:cs typeface="Times New Roman" pitchFamily="18" charset="0"/>
              </a:rPr>
              <a:t>et sur l’étude d’image de l’industrie pharmaceutique que nous vous présentons aujourd’hui. Les </a:t>
            </a:r>
            <a:r>
              <a:rPr lang="fr-FR" sz="1600" b="1" smtClean="0">
                <a:cs typeface="Times New Roman" pitchFamily="18" charset="0"/>
              </a:rPr>
              <a:t>dépenses de secrétariat</a:t>
            </a:r>
            <a:r>
              <a:rPr lang="fr-FR" sz="1600" smtClean="0">
                <a:cs typeface="Times New Roman" pitchFamily="18" charset="0"/>
              </a:rPr>
              <a:t>  et de </a:t>
            </a:r>
            <a:r>
              <a:rPr lang="fr-FR" sz="1600" b="1" smtClean="0">
                <a:cs typeface="Times New Roman" pitchFamily="18" charset="0"/>
              </a:rPr>
              <a:t>consultants</a:t>
            </a:r>
            <a:r>
              <a:rPr lang="fr-FR" sz="1600" smtClean="0">
                <a:cs typeface="Times New Roman" pitchFamily="18" charset="0"/>
              </a:rPr>
              <a:t>, représentent un budget important mais sont indispensables notamment pour le recouvrement des cotisations, le suivi et la mise à jour des informations sur notre site internet, l’organisation, la poursuite des collections Infostat et le soutien aux commissions. 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fr-FR" sz="1500" smtClean="0">
              <a:cs typeface="Times New Roman" pitchFamily="18" charset="0"/>
            </a:endParaRPr>
          </a:p>
        </p:txBody>
      </p:sp>
      <p:sp>
        <p:nvSpPr>
          <p:cNvPr id="7172" name="Espace réservé de la date 3"/>
          <p:cNvSpPr txBox="1">
            <a:spLocks/>
          </p:cNvSpPr>
          <p:nvPr/>
        </p:nvSpPr>
        <p:spPr bwMode="auto">
          <a:xfrm>
            <a:off x="500063" y="6000750"/>
            <a:ext cx="2133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v-SE" sz="1400"/>
              <a:t>22 mars 2012</a:t>
            </a:r>
          </a:p>
          <a:p>
            <a:pPr eaLnBrk="1" hangingPunct="1"/>
            <a:endParaRPr lang="sv-SE" sz="1400"/>
          </a:p>
        </p:txBody>
      </p:sp>
      <p:sp>
        <p:nvSpPr>
          <p:cNvPr id="7173" name="Espace réservé du pied de page 4"/>
          <p:cNvSpPr txBox="1">
            <a:spLocks/>
          </p:cNvSpPr>
          <p:nvPr/>
        </p:nvSpPr>
        <p:spPr bwMode="auto">
          <a:xfrm>
            <a:off x="3348038" y="6021388"/>
            <a:ext cx="28956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sz="1400"/>
              <a:t>A  Anceau - Trésorière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06713" y="333375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smtClean="0"/>
              <a:t>Rapport du Trésorier (2/2)</a:t>
            </a:r>
          </a:p>
        </p:txBody>
      </p:sp>
      <p:sp>
        <p:nvSpPr>
          <p:cNvPr id="8195" name="Text Box 4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smtClean="0">
                <a:cs typeface="Times New Roman" pitchFamily="18" charset="0"/>
              </a:rPr>
              <a:t>Les frais de fonctionnement sont restés modestes tout comme les années précédentes</a:t>
            </a:r>
            <a:r>
              <a:rPr lang="fr-FR" sz="1700" smtClean="0"/>
              <a:t>. 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smtClean="0"/>
              <a:t>Le Bureau de votre Association  a demandé que nos comptes soient validés cette année encore, par un Expert Comptable, le Cabinet REC, 151 Bd Haussmann 75008 PARIS. </a:t>
            </a:r>
          </a:p>
          <a:p>
            <a:pPr marL="0" indent="0"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smtClean="0">
                <a:cs typeface="Times New Roman" pitchFamily="18" charset="0"/>
              </a:rPr>
              <a:t>Le bilan fait apparaître à ce jour une </a:t>
            </a:r>
            <a:r>
              <a:rPr lang="fr-FR" sz="1700" b="1" smtClean="0">
                <a:cs typeface="Times New Roman" pitchFamily="18" charset="0"/>
              </a:rPr>
              <a:t>réserve de 216.833 € </a:t>
            </a:r>
          </a:p>
          <a:p>
            <a:pPr marL="0" indent="0"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smtClean="0">
                <a:cs typeface="Times New Roman" pitchFamily="18" charset="0"/>
              </a:rPr>
              <a:t>et un</a:t>
            </a:r>
            <a:r>
              <a:rPr lang="fr-FR" sz="1700" b="1" smtClean="0">
                <a:cs typeface="Times New Roman" pitchFamily="18" charset="0"/>
              </a:rPr>
              <a:t> résultat d’exploitation de </a:t>
            </a:r>
            <a:r>
              <a:rPr lang="fr-FR" sz="1700" b="1" smtClean="0"/>
              <a:t>5.148,67</a:t>
            </a:r>
            <a:r>
              <a:rPr lang="fr-FR" sz="1700" smtClean="0"/>
              <a:t> </a:t>
            </a:r>
            <a:r>
              <a:rPr lang="fr-FR" sz="1700" b="1" smtClean="0">
                <a:cs typeface="Times New Roman" pitchFamily="18" charset="0"/>
              </a:rPr>
              <a:t>€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smtClean="0">
                <a:cs typeface="Times New Roman" pitchFamily="18" charset="0"/>
              </a:rPr>
              <a:t>Du fait de ces réserves le Conseil d’Administration vous propose de ne pas modifier pour 2012 le barème des cotisations, malgré le niveau des recettes 2012 qui s ’annonce en baisse du fait des nouvelles concentrations dans l’Industrie.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smtClean="0">
                <a:cs typeface="Times New Roman" pitchFamily="18" charset="0"/>
              </a:rPr>
              <a:t>Le </a:t>
            </a:r>
            <a:r>
              <a:rPr lang="fr-FR" sz="1700" b="1" smtClean="0">
                <a:cs typeface="Times New Roman" pitchFamily="18" charset="0"/>
              </a:rPr>
              <a:t>budget prévisionnel 2012</a:t>
            </a:r>
            <a:r>
              <a:rPr lang="fr-FR" sz="1700" smtClean="0">
                <a:cs typeface="Times New Roman" pitchFamily="18" charset="0"/>
              </a:rPr>
              <a:t> est prévu en léger déficit, couvert par nos réserves.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fr-FR" sz="1700" smtClean="0"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r-FR" sz="1700" b="1" u="sng" smtClean="0">
                <a:solidFill>
                  <a:srgbClr val="FF6600"/>
                </a:solidFill>
                <a:cs typeface="Times New Roman" pitchFamily="18" charset="0"/>
              </a:rPr>
              <a:t>Merci à vous tous.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fr-FR" sz="1600" b="1" u="sng" smtClean="0">
              <a:solidFill>
                <a:srgbClr val="FF660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1400" smtClean="0"/>
              <a:t>		</a:t>
            </a:r>
          </a:p>
        </p:txBody>
      </p:sp>
      <p:sp>
        <p:nvSpPr>
          <p:cNvPr id="8196" name="Espace réservé de la date 3"/>
          <p:cNvSpPr txBox="1">
            <a:spLocks/>
          </p:cNvSpPr>
          <p:nvPr/>
        </p:nvSpPr>
        <p:spPr bwMode="auto">
          <a:xfrm>
            <a:off x="500063" y="6000750"/>
            <a:ext cx="21336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v-SE" sz="1400"/>
              <a:t>22 mars 2012</a:t>
            </a:r>
          </a:p>
        </p:txBody>
      </p:sp>
      <p:sp>
        <p:nvSpPr>
          <p:cNvPr id="8197" name="Espace réservé du pied de page 4"/>
          <p:cNvSpPr txBox="1">
            <a:spLocks/>
          </p:cNvSpPr>
          <p:nvPr/>
        </p:nvSpPr>
        <p:spPr bwMode="auto">
          <a:xfrm>
            <a:off x="3357563" y="6000750"/>
            <a:ext cx="28956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v-SE" sz="1400"/>
              <a:t>A  Anceau - Trésorière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10795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mtClean="0"/>
              <a:t>Budget Prévisionnel 2012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smtClean="0"/>
              <a:t>Budget Prévisionnel 2012</a:t>
            </a:r>
          </a:p>
        </p:txBody>
      </p:sp>
      <p:graphicFrame>
        <p:nvGraphicFramePr>
          <p:cNvPr id="44196" name="Group 164"/>
          <p:cNvGraphicFramePr>
            <a:graphicFrameLocks noGrp="1"/>
          </p:cNvGraphicFramePr>
          <p:nvPr>
            <p:ph idx="1"/>
          </p:nvPr>
        </p:nvGraphicFramePr>
        <p:xfrm>
          <a:off x="0" y="1125538"/>
          <a:ext cx="9144000" cy="5919787"/>
        </p:xfrm>
        <a:graphic>
          <a:graphicData uri="http://schemas.openxmlformats.org/drawingml/2006/table">
            <a:tbl>
              <a:tblPr/>
              <a:tblGrid>
                <a:gridCol w="2987675"/>
                <a:gridCol w="1584325"/>
                <a:gridCol w="1152525"/>
                <a:gridCol w="2087563"/>
                <a:gridCol w="1331912"/>
              </a:tblGrid>
              <a:tr h="5429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DEPENSES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1er janvier au 31 décembre 2012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RECETTES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 1er janvier au 31 décembre 2012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1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Validations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Cotisations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Réceptions 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Sponsors 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Secrétariat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Fournitures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Intérêts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1 800 €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Collections INFOSTAT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Etude Image Phase 2 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Site et annuaire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Formation Test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Divers (dont AG et compta)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6 000 €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Frais bancaires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125 550 €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94 800 €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Résultat d’exploitation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 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- 30 750 €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- 32,4 %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6418</TotalTime>
  <Words>856</Words>
  <Application>Microsoft Office PowerPoint</Application>
  <PresentationFormat>Affichage à l'écran (4:3)</PresentationFormat>
  <Paragraphs>279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Unicode MS</vt:lpstr>
      <vt:lpstr>Wingdings</vt:lpstr>
      <vt:lpstr>Times New Roman</vt:lpstr>
      <vt:lpstr>Standardformgivning</vt:lpstr>
      <vt:lpstr>Présentation PowerPoint</vt:lpstr>
      <vt:lpstr>Ordre du jour</vt:lpstr>
      <vt:lpstr>RECETTES 2011</vt:lpstr>
      <vt:lpstr>DEPENSES 2011</vt:lpstr>
      <vt:lpstr>Bilan au 31 Décembre 2011</vt:lpstr>
      <vt:lpstr>Rapport du Trésorier (1/2)</vt:lpstr>
      <vt:lpstr>Rapport du Trésorier (2/2)</vt:lpstr>
      <vt:lpstr>Présentation PowerPoint</vt:lpstr>
      <vt:lpstr>Budget Prévisionnel 2012</vt:lpstr>
      <vt:lpstr>Présentation PowerPoint</vt:lpstr>
      <vt:lpstr>Les Cotisations 2011</vt:lpstr>
      <vt:lpstr>Présentation PowerPoint</vt:lpstr>
    </vt:vector>
  </TitlesOfParts>
  <Company>Fisheye multtimedia production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Preferred Customer</dc:creator>
  <cp:lastModifiedBy> </cp:lastModifiedBy>
  <cp:revision>120</cp:revision>
  <dcterms:created xsi:type="dcterms:W3CDTF">2006-12-05T16:19:48Z</dcterms:created>
  <dcterms:modified xsi:type="dcterms:W3CDTF">2012-03-27T22:05:29Z</dcterms:modified>
</cp:coreProperties>
</file>