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tags/tag38.xml" ContentType="application/vnd.openxmlformats-officedocument.presentationml.tags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charts/chart7.xml" ContentType="application/vnd.openxmlformats-officedocument.drawingml.chart+xml"/>
  <Override PartName="/ppt/tags/tag34.xml" ContentType="application/vnd.openxmlformats-officedocument.presentationml.tags+xml"/>
  <Override PartName="/ppt/charts/chart20.xml" ContentType="application/vnd.openxmlformats-officedocument.drawingml.chart+xml"/>
  <Override PartName="/ppt/theme/themeOverride17.xml" ContentType="application/vnd.openxmlformats-officedocument.themeOverride+xml"/>
  <Override PartName="/ppt/drawings/drawing13.xml" ContentType="application/vnd.openxmlformats-officedocument.drawingml.chartshapes+xml"/>
  <Override PartName="/ppt/tags/tag52.xml" ContentType="application/vnd.openxmlformats-officedocument.presentationml.tags+xml"/>
  <Default Extension="xlsx" ContentType="application/vnd.openxmlformats-officedocument.spreadsheetml.sheet"/>
  <Override PartName="/ppt/tags/tag12.xml" ContentType="application/vnd.openxmlformats-officedocument.presentationml.tags+xml"/>
  <Override PartName="/ppt/charts/chart3.xml" ContentType="application/vnd.openxmlformats-officedocument.drawingml.chart+xml"/>
  <Override PartName="/ppt/tags/tag23.xml" ContentType="application/vnd.openxmlformats-officedocument.presentationml.tags+xml"/>
  <Override PartName="/ppt/drawings/drawing7.xml" ContentType="application/vnd.openxmlformats-officedocument.drawingml.chartshape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8.xml" ContentType="application/vnd.openxmlformats-officedocument.presentationml.tags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charts/chart8.xml" ContentType="application/vnd.openxmlformats-officedocument.drawingml.chart+xml"/>
  <Override PartName="/ppt/tags/tag35.xml" ContentType="application/vnd.openxmlformats-officedocument.presentationml.tags+xml"/>
  <Override PartName="/ppt/charts/chart21.xml" ContentType="application/vnd.openxmlformats-officedocument.drawingml.chart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charts/chart10.xml" ContentType="application/vnd.openxmlformats-officedocument.drawingml.chart+xml"/>
  <Override PartName="/ppt/theme/themeOverride18.xml" ContentType="application/vnd.openxmlformats-officedocument.themeOverride+xml"/>
  <Override PartName="/ppt/tags/tag53.xml" ContentType="application/vnd.openxmlformats-officedocument.presentationml.tags+xml"/>
  <Override PartName="/ppt/drawings/drawing14.xml" ContentType="application/vnd.openxmlformats-officedocument.drawingml.chartshapes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tags/tag31.xml" ContentType="application/vnd.openxmlformats-officedocument.presentationml.tags+xml"/>
  <Override PartName="/ppt/drawings/drawing8.xml" ContentType="application/vnd.openxmlformats-officedocument.drawingml.chartshapes+xml"/>
  <Override PartName="/ppt/tags/tag42.xml" ContentType="application/vnd.openxmlformats-officedocument.presentationml.tag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drawings/drawing10.xml" ContentType="application/vnd.openxmlformats-officedocument.drawingml.chartshapes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charts/chart15.xml" ContentType="application/vnd.openxmlformats-officedocument.drawingml.chart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tags/tag36.xml" ContentType="application/vnd.openxmlformats-officedocument.presentationml.tags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drawings/drawing9.xml" ContentType="application/vnd.openxmlformats-officedocument.drawingml.chartshapes+xml"/>
  <Override PartName="/ppt/tags/tag43.xml" ContentType="application/vnd.openxmlformats-officedocument.presentationml.tags+xml"/>
  <Override PartName="/ppt/charts/chart5.xml" ContentType="application/vnd.openxmlformats-officedocument.drawingml.chart+xml"/>
  <Override PartName="/ppt/tags/tag32.xml" ContentType="application/vnd.openxmlformats-officedocument.presentationml.tags+xml"/>
  <Override PartName="/ppt/drawings/drawing11.xml" ContentType="application/vnd.openxmlformats-officedocument.drawingml.chartshapes+xml"/>
  <Override PartName="/ppt/theme/themeOverride15.xml" ContentType="application/vnd.openxmlformats-officedocument.themeOverride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drawings/drawing5.xml" ContentType="application/vnd.openxmlformats-officedocument.drawingml.chartshape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charts/chart23.xml" ContentType="application/vnd.openxmlformats-officedocument.drawingml.chart+xml"/>
  <Override PartName="/ppt/tags/tag48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charts/chart12.xml" ContentType="application/vnd.openxmlformats-officedocument.drawingml.chart+xml"/>
  <Override PartName="/ppt/tags/tag55.xml" ContentType="application/vnd.openxmlformats-officedocument.presentationml.tags+xml"/>
  <Override PartName="/ppt/tags/tag15.xml" ContentType="application/vnd.openxmlformats-officedocument.presentationml.tags+xml"/>
  <Override PartName="/ppt/charts/chart6.xml" ContentType="application/vnd.openxmlformats-officedocument.drawingml.chart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drawings/drawing12.xml" ContentType="application/vnd.openxmlformats-officedocument.drawingml.chartshapes+xml"/>
  <Override PartName="/ppt/theme/themeOverride16.xml" ContentType="application/vnd.openxmlformats-officedocument.themeOverride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ppt/drawings/drawing6.xml" ContentType="application/vnd.openxmlformats-officedocument.drawingml.chartshapes+xml"/>
  <Override PartName="/ppt/theme/themeOverride9.xml" ContentType="application/vnd.openxmlformats-officedocument.themeOverr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61" r:id="rId2"/>
    <p:sldId id="263" r:id="rId3"/>
    <p:sldId id="262" r:id="rId4"/>
    <p:sldId id="265" r:id="rId5"/>
    <p:sldId id="266" r:id="rId6"/>
    <p:sldId id="267" r:id="rId7"/>
    <p:sldId id="269" r:id="rId8"/>
    <p:sldId id="288" r:id="rId9"/>
    <p:sldId id="311" r:id="rId10"/>
    <p:sldId id="268" r:id="rId11"/>
    <p:sldId id="305" r:id="rId12"/>
    <p:sldId id="270" r:id="rId13"/>
    <p:sldId id="271" r:id="rId14"/>
    <p:sldId id="296" r:id="rId15"/>
    <p:sldId id="297" r:id="rId16"/>
    <p:sldId id="272" r:id="rId17"/>
    <p:sldId id="308" r:id="rId18"/>
    <p:sldId id="309" r:id="rId19"/>
    <p:sldId id="300" r:id="rId20"/>
    <p:sldId id="299" r:id="rId21"/>
    <p:sldId id="301" r:id="rId22"/>
    <p:sldId id="302" r:id="rId23"/>
    <p:sldId id="303" r:id="rId24"/>
    <p:sldId id="304" r:id="rId25"/>
    <p:sldId id="273" r:id="rId26"/>
    <p:sldId id="274" r:id="rId27"/>
    <p:sldId id="298" r:id="rId28"/>
    <p:sldId id="322" r:id="rId29"/>
    <p:sldId id="317" r:id="rId30"/>
    <p:sldId id="318" r:id="rId31"/>
    <p:sldId id="319" r:id="rId32"/>
    <p:sldId id="320" r:id="rId33"/>
    <p:sldId id="321" r:id="rId34"/>
    <p:sldId id="306" r:id="rId35"/>
    <p:sldId id="283" r:id="rId36"/>
    <p:sldId id="280" r:id="rId37"/>
    <p:sldId id="275" r:id="rId38"/>
    <p:sldId id="316" r:id="rId39"/>
    <p:sldId id="292" r:id="rId40"/>
    <p:sldId id="277" r:id="rId41"/>
    <p:sldId id="278" r:id="rId42"/>
    <p:sldId id="313" r:id="rId43"/>
    <p:sldId id="307" r:id="rId44"/>
    <p:sldId id="291" r:id="rId45"/>
    <p:sldId id="279" r:id="rId46"/>
    <p:sldId id="284" r:id="rId47"/>
    <p:sldId id="314" r:id="rId48"/>
    <p:sldId id="315" r:id="rId49"/>
    <p:sldId id="310" r:id="rId50"/>
  </p:sldIdLst>
  <p:sldSz cx="9144000" cy="6858000" type="screen4x3"/>
  <p:notesSz cx="6799263" cy="9929813"/>
  <p:custDataLst>
    <p:tags r:id="rId53"/>
  </p:custDataLst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87867"/>
    <a:srgbClr val="EDE7C6"/>
    <a:srgbClr val="17779A"/>
    <a:srgbClr val="C00000"/>
    <a:srgbClr val="254169"/>
    <a:srgbClr val="FD8F03"/>
    <a:srgbClr val="AB4747"/>
    <a:srgbClr val="60497A"/>
    <a:srgbClr val="8B8F94"/>
    <a:srgbClr val="7693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8451" autoAdjust="0"/>
  </p:normalViewPr>
  <p:slideViewPr>
    <p:cSldViewPr>
      <p:cViewPr>
        <p:scale>
          <a:sx n="77" d="100"/>
          <a:sy n="77" d="100"/>
        </p:scale>
        <p:origin x="-213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96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Classeur_Microsoft_Office_Excel_2007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Classeur_Microsoft_Office_Excel_200710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Classeur_Microsoft_Office_Excel_200717.xlsx"/><Relationship Id="rId1" Type="http://schemas.openxmlformats.org/officeDocument/2006/relationships/themeOverride" Target="../theme/themeOverride9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Classeur_Microsoft_Office_Excel_200718.xlsx"/><Relationship Id="rId1" Type="http://schemas.openxmlformats.org/officeDocument/2006/relationships/themeOverride" Target="../theme/themeOverride10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Classeur_Microsoft_Office_Excel_200719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Classeur_Microsoft_Office_Excel_2007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Classeur_Microsoft_Office_Excel_200720.xlsx"/><Relationship Id="rId1" Type="http://schemas.openxmlformats.org/officeDocument/2006/relationships/themeOverride" Target="../theme/themeOverride1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Classeur_Microsoft_Office_Excel_200721.xlsx"/><Relationship Id="rId1" Type="http://schemas.openxmlformats.org/officeDocument/2006/relationships/themeOverride" Target="../theme/themeOverride1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Classeur_Microsoft_Office_Excel_200722.xlsx"/><Relationship Id="rId1" Type="http://schemas.openxmlformats.org/officeDocument/2006/relationships/themeOverride" Target="../theme/themeOverride1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Classeur_Microsoft_Office_Excel_200723.xlsx"/><Relationship Id="rId1" Type="http://schemas.openxmlformats.org/officeDocument/2006/relationships/themeOverride" Target="../theme/themeOverride15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Classeur_Microsoft_Office_Excel_200724.xlsx"/><Relationship Id="rId1" Type="http://schemas.openxmlformats.org/officeDocument/2006/relationships/themeOverride" Target="../theme/themeOverride16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package" Target="../embeddings/Classeur_Microsoft_Office_Excel_200725.xlsx"/><Relationship Id="rId1" Type="http://schemas.openxmlformats.org/officeDocument/2006/relationships/themeOverride" Target="../theme/themeOverride17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Classeur_Microsoft_Office_Excel_200726.xlsx"/><Relationship Id="rId1" Type="http://schemas.openxmlformats.org/officeDocument/2006/relationships/themeOverride" Target="../theme/themeOverride18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package" Target="../embeddings/Classeur_Microsoft_Office_Excel_200727.xlsx"/><Relationship Id="rId1" Type="http://schemas.openxmlformats.org/officeDocument/2006/relationships/themeOverride" Target="../theme/themeOverride19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Classeur_Microsoft_Office_Excel_200728.xlsx"/><Relationship Id="rId1" Type="http://schemas.openxmlformats.org/officeDocument/2006/relationships/themeOverride" Target="../theme/themeOverride20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Classeur_Microsoft_Office_Excel_2007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Classeur_Microsoft_Office_Excel_2007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Classeur_Microsoft_Office_Excel_2007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Classeur_Microsoft_Office_Excel_2007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Classeur_Microsoft_Office_Excel_2007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Classeur_Microsoft_Office_Excel_20079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203343845733095"/>
          <c:y val="2.3672519074369843E-2"/>
          <c:w val="0.47206901853274025"/>
          <c:h val="0.75680021270594666"/>
        </c:manualLayout>
      </c:layout>
      <c:barChart>
        <c:barDir val="bar"/>
        <c:grouping val="stacked"/>
        <c:ser>
          <c:idx val="0"/>
          <c:order val="0"/>
          <c:tx>
            <c:strRef>
              <c:f>CHART_DATA!$D$3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</c:spPr>
          <c:dLbls>
            <c:dLbl>
              <c:idx val="1"/>
              <c:spPr/>
              <c:txPr>
                <a:bodyPr/>
                <a:lstStyle/>
                <a:p>
                  <a:pPr algn="ctr">
                    <a:defRPr lang="fr-FR" sz="1000" b="0" i="0" u="none" strike="noStrike" kern="1200" baseline="0">
                      <a:solidFill>
                        <a:schemeClr val="tx1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fr-FR"/>
                </a:p>
              </c:txPr>
            </c:dLbl>
            <c:txPr>
              <a:bodyPr/>
              <a:lstStyle/>
              <a:p>
                <a:pPr algn="ctr">
                  <a:defRPr lang="fr-FR" sz="1100" b="1" i="0" u="none" strike="noStrike" kern="1200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showVal val="1"/>
          </c:dLbls>
          <c:cat>
            <c:strRef>
              <c:f>CHART_DATA!$C$4:$C$8</c:f>
              <c:strCache>
                <c:ptCount val="5"/>
                <c:pt idx="0">
                  <c:v>L'industrie des télécommunications</c:v>
                </c:pt>
                <c:pt idx="1">
                  <c:v>L'industrie automobile</c:v>
                </c:pt>
                <c:pt idx="2">
                  <c:v>L'industrie pharmaceutique</c:v>
                </c:pt>
                <c:pt idx="3">
                  <c:v>La banque</c:v>
                </c:pt>
                <c:pt idx="4">
                  <c:v>L'industrie pétrolière</c:v>
                </c:pt>
              </c:strCache>
            </c:strRef>
          </c:cat>
          <c:val>
            <c:numRef>
              <c:f>CHART_DATA!$D$4:$D$8</c:f>
              <c:numCache>
                <c:formatCode>0%</c:formatCode>
                <c:ptCount val="5"/>
                <c:pt idx="1">
                  <c:v>1.0000000000000011E-2</c:v>
                </c:pt>
              </c:numCache>
            </c:numRef>
          </c:val>
        </c:ser>
        <c:ser>
          <c:idx val="1"/>
          <c:order val="1"/>
          <c:tx>
            <c:strRef>
              <c:f>CHART_DATA!$E$3</c:f>
              <c:strCache>
                <c:ptCount val="1"/>
                <c:pt idx="0">
                  <c:v>1 à 4</c:v>
                </c:pt>
              </c:strCache>
            </c:strRef>
          </c:tx>
          <c:spPr>
            <a:solidFill>
              <a:srgbClr val="960000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L'industrie des télécommunications</c:v>
                </c:pt>
                <c:pt idx="1">
                  <c:v>L'industrie automobile</c:v>
                </c:pt>
                <c:pt idx="2">
                  <c:v>L'industrie pharmaceutique</c:v>
                </c:pt>
                <c:pt idx="3">
                  <c:v>La banque</c:v>
                </c:pt>
                <c:pt idx="4">
                  <c:v>L'industrie pétrolière</c:v>
                </c:pt>
              </c:strCache>
            </c:strRef>
          </c:cat>
          <c:val>
            <c:numRef>
              <c:f>CHART_DATA!$E$4:$E$8</c:f>
              <c:numCache>
                <c:formatCode>0%</c:formatCode>
                <c:ptCount val="5"/>
                <c:pt idx="0">
                  <c:v>0.16000000000000003</c:v>
                </c:pt>
                <c:pt idx="1">
                  <c:v>0.21000000000000002</c:v>
                </c:pt>
                <c:pt idx="2">
                  <c:v>0.35000000000000003</c:v>
                </c:pt>
                <c:pt idx="3">
                  <c:v>0.45000000000000007</c:v>
                </c:pt>
                <c:pt idx="4">
                  <c:v>0.58000000000000018</c:v>
                </c:pt>
              </c:numCache>
            </c:numRef>
          </c:val>
        </c:ser>
        <c:ser>
          <c:idx val="2"/>
          <c:order val="2"/>
          <c:tx>
            <c:strRef>
              <c:f>CHART_DATA!$F$3</c:f>
              <c:strCache>
                <c:ptCount val="1"/>
                <c:pt idx="0">
                  <c:v>5 à 6</c:v>
                </c:pt>
              </c:strCache>
            </c:strRef>
          </c:tx>
          <c:spPr>
            <a:solidFill>
              <a:srgbClr val="D74D4D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L'industrie des télécommunications</c:v>
                </c:pt>
                <c:pt idx="1">
                  <c:v>L'industrie automobile</c:v>
                </c:pt>
                <c:pt idx="2">
                  <c:v>L'industrie pharmaceutique</c:v>
                </c:pt>
                <c:pt idx="3">
                  <c:v>La banque</c:v>
                </c:pt>
                <c:pt idx="4">
                  <c:v>L'industrie pétrolière</c:v>
                </c:pt>
              </c:strCache>
            </c:strRef>
          </c:cat>
          <c:val>
            <c:numRef>
              <c:f>CHART_DATA!$F$4:$F$8</c:f>
              <c:numCache>
                <c:formatCode>0%</c:formatCode>
                <c:ptCount val="5"/>
                <c:pt idx="0">
                  <c:v>0.36000000000000004</c:v>
                </c:pt>
                <c:pt idx="1">
                  <c:v>0.4</c:v>
                </c:pt>
                <c:pt idx="2">
                  <c:v>0.33000000000000007</c:v>
                </c:pt>
                <c:pt idx="3">
                  <c:v>0.36000000000000004</c:v>
                </c:pt>
                <c:pt idx="4">
                  <c:v>0.34000000000000008</c:v>
                </c:pt>
              </c:numCache>
            </c:numRef>
          </c:val>
        </c:ser>
        <c:ser>
          <c:idx val="3"/>
          <c:order val="3"/>
          <c:tx>
            <c:strRef>
              <c:f>CHART_DATA!$G$3</c:f>
              <c:strCache>
                <c:ptCount val="1"/>
                <c:pt idx="0">
                  <c:v>7 à 8</c:v>
                </c:pt>
              </c:strCache>
            </c:strRef>
          </c:tx>
          <c:spPr>
            <a:solidFill>
              <a:srgbClr val="82B4A2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10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L'industrie des télécommunications</c:v>
                </c:pt>
                <c:pt idx="1">
                  <c:v>L'industrie automobile</c:v>
                </c:pt>
                <c:pt idx="2">
                  <c:v>L'industrie pharmaceutique</c:v>
                </c:pt>
                <c:pt idx="3">
                  <c:v>La banque</c:v>
                </c:pt>
                <c:pt idx="4">
                  <c:v>L'industrie pétrolière</c:v>
                </c:pt>
              </c:strCache>
            </c:strRef>
          </c:cat>
          <c:val>
            <c:numRef>
              <c:f>CHART_DATA!$G$4:$G$8</c:f>
              <c:numCache>
                <c:formatCode>0%</c:formatCode>
                <c:ptCount val="5"/>
                <c:pt idx="0">
                  <c:v>0.4</c:v>
                </c:pt>
                <c:pt idx="1">
                  <c:v>0.37000000000000005</c:v>
                </c:pt>
                <c:pt idx="2">
                  <c:v>0.29000000000000009</c:v>
                </c:pt>
                <c:pt idx="3">
                  <c:v>0.19000000000000003</c:v>
                </c:pt>
                <c:pt idx="4">
                  <c:v>8.0000000000000016E-2</c:v>
                </c:pt>
              </c:numCache>
            </c:numRef>
          </c:val>
        </c:ser>
        <c:ser>
          <c:idx val="4"/>
          <c:order val="4"/>
          <c:tx>
            <c:strRef>
              <c:f>CHART_DATA!$H$3</c:f>
              <c:strCache>
                <c:ptCount val="1"/>
                <c:pt idx="0">
                  <c:v>9 à 10</c:v>
                </c:pt>
              </c:strCache>
            </c:strRef>
          </c:tx>
          <c:spPr>
            <a:solidFill>
              <a:srgbClr val="48786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3"/>
              <c:delete val="1"/>
            </c:dLbl>
            <c:dLbl>
              <c:idx val="4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GB" sz="1100" b="1" i="0" u="none" strike="noStrike" kern="1200" baseline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L'industrie des télécommunications</c:v>
                </c:pt>
                <c:pt idx="1">
                  <c:v>L'industrie automobile</c:v>
                </c:pt>
                <c:pt idx="2">
                  <c:v>L'industrie pharmaceutique</c:v>
                </c:pt>
                <c:pt idx="3">
                  <c:v>La banque</c:v>
                </c:pt>
                <c:pt idx="4">
                  <c:v>L'industrie pétrolière</c:v>
                </c:pt>
              </c:strCache>
            </c:strRef>
          </c:cat>
          <c:val>
            <c:numRef>
              <c:f>CHART_DATA!$H$4:$H$8</c:f>
              <c:numCache>
                <c:formatCode>0%</c:formatCode>
                <c:ptCount val="5"/>
                <c:pt idx="0">
                  <c:v>8.0000000000000016E-2</c:v>
                </c:pt>
                <c:pt idx="1">
                  <c:v>1.0000000000000002E-2</c:v>
                </c:pt>
                <c:pt idx="2">
                  <c:v>3.0000000000000006E-2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6"/>
          <c:order val="5"/>
          <c:tx>
            <c:strRef>
              <c:f>CHART_DATA!$I$3</c:f>
              <c:strCache>
                <c:ptCount val="1"/>
                <c:pt idx="0">
                  <c:v>Décalage</c:v>
                </c:pt>
              </c:strCache>
            </c:strRef>
          </c:tx>
          <c:spPr>
            <a:noFill/>
            <a:ln>
              <a:noFill/>
            </a:ln>
          </c:spPr>
          <c:dLbls>
            <c:delete val="1"/>
          </c:dLbls>
          <c:cat>
            <c:strRef>
              <c:f>CHART_DATA!$C$4:$C$8</c:f>
              <c:strCache>
                <c:ptCount val="5"/>
                <c:pt idx="0">
                  <c:v>L'industrie des télécommunications</c:v>
                </c:pt>
                <c:pt idx="1">
                  <c:v>L'industrie automobile</c:v>
                </c:pt>
                <c:pt idx="2">
                  <c:v>L'industrie pharmaceutique</c:v>
                </c:pt>
                <c:pt idx="3">
                  <c:v>La banque</c:v>
                </c:pt>
                <c:pt idx="4">
                  <c:v>L'industrie pétrolière</c:v>
                </c:pt>
              </c:strCache>
            </c:strRef>
          </c:cat>
          <c:val>
            <c:numRef>
              <c:f>CHART_DATA!$I$4:$I$8</c:f>
              <c:numCache>
                <c:formatCode>0%</c:formatCode>
                <c:ptCount val="5"/>
                <c:pt idx="0">
                  <c:v>0.10000000000000009</c:v>
                </c:pt>
                <c:pt idx="1">
                  <c:v>0.10000000000000009</c:v>
                </c:pt>
                <c:pt idx="2">
                  <c:v>0.10000000000000009</c:v>
                </c:pt>
                <c:pt idx="3">
                  <c:v>0.10000000000000009</c:v>
                </c:pt>
                <c:pt idx="4">
                  <c:v>0.10000000000000009</c:v>
                </c:pt>
              </c:numCache>
            </c:numRef>
          </c:val>
        </c:ser>
        <c:ser>
          <c:idx val="5"/>
          <c:order val="6"/>
          <c:tx>
            <c:strRef>
              <c:f>CHART_DATA!$J$3</c:f>
              <c:strCache>
                <c:ptCount val="1"/>
                <c:pt idx="0">
                  <c:v>ST</c:v>
                </c:pt>
              </c:strCache>
            </c:strRef>
          </c:tx>
          <c:spPr>
            <a:solidFill>
              <a:srgbClr val="487867"/>
            </a:solidFill>
          </c:spPr>
          <c:dPt>
            <c:idx val="0"/>
            <c:spPr>
              <a:solidFill>
                <a:srgbClr val="82B4A2"/>
              </a:solidFill>
            </c:spPr>
          </c:dPt>
          <c:dPt>
            <c:idx val="1"/>
            <c:spPr>
              <a:solidFill>
                <a:srgbClr val="D74D4D"/>
              </a:solidFill>
            </c:spPr>
          </c:dPt>
          <c:dPt>
            <c:idx val="2"/>
            <c:spPr>
              <a:solidFill>
                <a:srgbClr val="D74D4D"/>
              </a:solidFill>
            </c:spPr>
          </c:dPt>
          <c:dPt>
            <c:idx val="3"/>
            <c:spPr>
              <a:solidFill>
                <a:srgbClr val="D74D4D"/>
              </a:solidFill>
            </c:spPr>
          </c:dPt>
          <c:dPt>
            <c:idx val="4"/>
            <c:spPr>
              <a:solidFill>
                <a:srgbClr val="96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6,1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{EB1AC0FD-B8D3-4293-9EC3-79155913036A}</c15:txfldGUID>
                      <c15:f>FORMULA!ligne1</c15:f>
                      <c15:dlblFieldTableCache>
                        <c:ptCount val="1"/>
                        <c:pt idx="0">
                          <c:v>7.0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5,8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{E1D73878-942F-47AD-908B-F4A58167E889}</c15:txfldGUID>
                      <c15:f>FORMULA!ligne2</c15:f>
                      <c15:dlblFieldTableCache>
                        <c:ptCount val="1"/>
                        <c:pt idx="0">
                          <c:v>6.9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5,2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{72FC121A-5B1D-4806-AA32-E8074BA0B994}</c15:txfldGUID>
                      <c15:f>FORMULA!ligne3</c15:f>
                      <c15:dlblFieldTableCache>
                        <c:ptCount val="1"/>
                        <c:pt idx="0">
                          <c:v>7.1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4,7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{EDBA66D3-3B28-4D4B-A326-823CFFB9A3C2}</c15:txfldGUID>
                      <c15:f>FORMULA!ligne4</c15:f>
                      <c15:dlblFieldTableCache>
                        <c:ptCount val="1"/>
                        <c:pt idx="0">
                          <c:v>6.7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4,0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{56B03D12-1195-4F3E-938A-861A64E7CAAB}</c15:txfldGUID>
                      <c15:f>FORMULA!ligne5</c15:f>
                      <c15:dlblFieldTableCache>
                        <c:ptCount val="1"/>
                        <c:pt idx="0">
                          <c:v>6.9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tx>
                <c:strRef>
                  <c:f>FORMULA!ligne6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{319A370E-1FCB-478C-BD45-57B56E14B35E}</c15:txfldGUID>
                      <c15:f>FORMULA!ligne6</c15:f>
                      <c15:dlblFieldTableCache>
                        <c:ptCount val="1"/>
                        <c:pt idx="0">
                          <c:v>4.7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tx>
                <c:strRef>
                  <c:f>FORMULA!ligne7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{4D7056D9-93D0-40CE-BA8F-963CCF50CCE5}</c15:txfldGUID>
                      <c15:f>FORMULA!ligne7</c15:f>
                      <c15:dlblFieldTableCache>
                        <c:ptCount val="1"/>
                        <c:pt idx="0">
                          <c:v>6.2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tx>
                <c:strRef>
                  <c:f>FORMULA!ligne8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{957D5CFB-CFC6-415A-A1A7-2FD85DF4A2E5}</c15:txfldGUID>
                      <c15:f>FORMULA!ligne8</c15:f>
                      <c15:dlblFieldTableCache>
                        <c:ptCount val="1"/>
                        <c:pt idx="0">
                          <c:v>7.1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tx>
                <c:strRef>
                  <c:f>FORMULA!ligne9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{D2A8DE29-11A7-4906-A670-B927C090AC80}</c15:txfldGUID>
                      <c15:f>FORMULA!ligne9</c15:f>
                      <c15:dlblFieldTableCache>
                        <c:ptCount val="1"/>
                        <c:pt idx="0">
                          <c:v>6.7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tx>
                <c:strRef>
                  <c:f>FORMULA!ligne10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{FCDC8AD0-3720-4070-A9B0-79F606BA7EDF}</c15:txfldGUID>
                      <c15:f>FORMULA!ligne10</c15:f>
                      <c15:dlblFieldTableCache>
                        <c:ptCount val="1"/>
                        <c:pt idx="0">
                          <c:v>6.9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tx>
                <c:strRef>
                  <c:f>FORMULA!ligne11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{38AFE863-3B8F-4BC2-97D5-89C14250FEF5}</c15:txfldGUID>
                      <c15:f>FORMULA!ligne11</c15:f>
                      <c15:dlblFieldTableCache>
                        <c:ptCount val="1"/>
                        <c:pt idx="0">
                          <c:v>4.7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tx>
                <c:strRef>
                  <c:f>FORMULA!ligne12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{E892DEE2-1EB0-4222-BAF6-7BCC1CF1D635}</c15:txfldGUID>
                      <c15:f>FORMULA!ligne12</c15:f>
                      <c15:dlblFieldTableCache>
                        <c:ptCount val="1"/>
                        <c:pt idx="0">
                          <c:v>6.2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tx>
                <c:strRef>
                  <c:f>FORMULA!ligne13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{06C4E0EE-42BE-47A2-B55B-0A0D4B4E8965}</c15:txfldGUID>
                      <c15:f>FORMULA!ligne13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tx>
                <c:strRef>
                  <c:f>FORMULA!ligne14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{6C017E63-222C-4757-B7D9-A49D4B2DB618}</c15:txfldGUID>
                      <c15:f>FORMULA!ligne14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tx>
                <c:strRef>
                  <c:f>FORMULA!ligne15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{D81973F3-F30C-4D9F-BC8B-17819C3EA7F3}</c15:txfldGUID>
                      <c15:f>FORMULA!ligne15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tx>
                <c:strRef>
                  <c:f>FORMULA!ligne16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{35A5B018-E273-4528-8E01-444FAF59569B}</c15:txfldGUID>
                      <c15:f>FORMULA!ligne16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tx>
                <c:strRef>
                  <c:f>FORMULA!ligne17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{FD07950D-564D-4770-92F5-CCFEFF28B187}</c15:txfldGUID>
                      <c15:f>FORMULA!ligne17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tx>
                <c:strRef>
                  <c:f>FORMULA!ligne18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{EEAB18DF-AA6C-4727-9378-A22C964AA381}</c15:txfldGUID>
                      <c15:f>FORMULA!ligne18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tx>
                <c:strRef>
                  <c:f>FORMULA!ligne19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{2A2C2A65-EE31-43E7-BA2A-57B07ADEE81E}</c15:txfldGUID>
                      <c15:f>FORMULA!ligne19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tx>
                <c:strRef>
                  <c:f>FORMULA!ligne20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{066B126D-1C81-4E31-BAC8-2440903FF28D}</c15:txfldGUID>
                      <c15:f>FORMULA!ligne20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"/>
              <c:tx>
                <c:strRef>
                  <c:f>FORMULA!ligne21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{BC3F9801-6467-4A76-A357-4F34060E09EA}</c15:txfldGUID>
                      <c15:f>FORMULA!ligne21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"/>
              <c:tx>
                <c:strRef>
                  <c:f>FORMULA!ligne22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{285515DE-97F5-4FAC-8004-1CA142F27854}</c15:txfldGUID>
                      <c15:f>FORMULA!ligne22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"/>
              <c:tx>
                <c:strRef>
                  <c:f>FORMULA!ligne23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{5739AB8B-83E2-48D0-8F68-26C2EF6B6ACF}</c15:txfldGUID>
                      <c15:f>FORMULA!ligne23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3"/>
              <c:tx>
                <c:strRef>
                  <c:f>FORMULA!ligne24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{2428FC08-2F15-4463-9942-C049DA7F6750}</c15:txfldGUID>
                      <c15:f>FORMULA!ligne24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4"/>
              <c:tx>
                <c:strRef>
                  <c:f>FORMULA!ligne25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{35A7EE58-C746-45E9-B055-21F6C01C1355}</c15:txfldGUID>
                      <c15:f>FORMULA!ligne25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5"/>
              <c:tx>
                <c:strRef>
                  <c:f>FORMULA!ligne26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{E6AABA45-8FC5-46E3-9E09-297E42C8FF7A}</c15:txfldGUID>
                      <c15:f>FORMULA!ligne26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6"/>
              <c:tx>
                <c:strRef>
                  <c:f>FORMULA!ligne27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{794031A6-6C43-49CF-9F70-7FF7BE8319B9}</c15:txfldGUID>
                      <c15:f>FORMULA!ligne27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7"/>
              <c:tx>
                <c:strRef>
                  <c:f>FORMULA!ligne28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{6AB4A26E-D135-4093-816F-FD73743EB46D}</c15:txfldGUID>
                      <c15:f>FORMULA!ligne28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8"/>
              <c:tx>
                <c:strRef>
                  <c:f>FORMULA!ligne29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{7B102F5F-6A01-4B31-BAB4-FF34D47EBAEC}</c15:txfldGUID>
                      <c15:f>FORMULA!ligne29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9"/>
              <c:tx>
                <c:strRef>
                  <c:f>FORMULA!ligne30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{179ADB7F-0774-44F1-A66B-85D129721791}</c15:txfldGUID>
                      <c15:f>FORMULA!ligne30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0"/>
              <c:tx>
                <c:strRef>
                  <c:f>FORMULA!ligne31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{4D454793-B10A-4105-A628-D6CA0822D176}</c15:txfldGUID>
                      <c15:f>FORMULA!ligne31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1"/>
              <c:tx>
                <c:strRef>
                  <c:f>FORMULA!ligne32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{74FD16F4-3B56-4CC5-992F-8F8744FBA411}</c15:txfldGUID>
                      <c15:f>FORMULA!ligne32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2"/>
              <c:tx>
                <c:strRef>
                  <c:f>FORMULA!ligne33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{18191A34-B0CC-4868-94C5-6F7F2B658B15}</c15:txfldGUID>
                      <c15:f>FORMULA!ligne33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3"/>
              <c:tx>
                <c:strRef>
                  <c:f>FORMULA!ligne34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{B0C8B9E1-1D4A-4BFF-95DA-F73491D1B3CD}</c15:txfldGUID>
                      <c15:f>FORMULA!ligne34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4"/>
              <c:tx>
                <c:strRef>
                  <c:f>FORMULA!ligne35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{252FECF9-7D3C-42B4-9D73-95D143B008F5}</c15:txfldGUID>
                      <c15:f>FORMULA!ligne35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5"/>
              <c:tx>
                <c:strRef>
                  <c:f>FORMULA!ligne36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{66CFC578-66E4-4B52-9294-45CAF6A0536D}</c15:txfldGUID>
                      <c15:f>FORMULA!ligne36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6"/>
              <c:tx>
                <c:strRef>
                  <c:f>FORMULA!ligne37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{CB24E97A-D5EC-446A-A801-B0A6033AFB0D}</c15:txfldGUID>
                      <c15:f>FORMULA!ligne37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7"/>
              <c:tx>
                <c:strRef>
                  <c:f>FORMULA!ligne38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{63617B4B-C411-447B-936C-FBA9E6660A02}</c15:txfldGUID>
                      <c15:f>FORMULA!ligne38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8"/>
              <c:tx>
                <c:strRef>
                  <c:f>FORMULA!ligne39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{9F0AE088-E4EF-48B2-9976-70FA837BB6A4}</c15:txfldGUID>
                      <c15:f>FORMULA!ligne39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9"/>
              <c:tx>
                <c:strRef>
                  <c:f>FORMULA!ligne40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{76E4FEB5-0762-4CCF-9E37-9A36E8E545D8}</c15:txfldGUID>
                      <c15:f>FORMULA!ligne40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0"/>
              <c:tx>
                <c:strRef>
                  <c:f>FORMULA!ligne41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{56B4142A-2152-4702-AB65-0555F90715A2}</c15:txfldGUID>
                      <c15:f>FORMULA!ligne41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1"/>
              <c:tx>
                <c:strRef>
                  <c:f>FORMULA!ligne42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{365EA884-CE92-4F08-B443-8C2B5E84681C}</c15:txfldGUID>
                      <c15:f>FORMULA!ligne42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2"/>
              <c:tx>
                <c:strRef>
                  <c:f>FORMULA!ligne43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{2DB353B3-E8F3-45A0-9616-37538822D41E}</c15:txfldGUID>
                      <c15:f>FORMULA!ligne43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3"/>
              <c:tx>
                <c:strRef>
                  <c:f>FORMULA!ligne44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{F0416233-34FC-4759-A6B5-2C0B73958900}</c15:txfldGUID>
                      <c15:f>FORMULA!ligne44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4"/>
              <c:tx>
                <c:strRef>
                  <c:f>FORMULA!ligne45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{657C82BF-3B15-4ADB-BA7B-FE8ACF95921D}</c15:txfldGUID>
                      <c15:f>FORMULA!ligne45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5"/>
              <c:tx>
                <c:strRef>
                  <c:f>FORMULA!ligne46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{53C89585-0293-4AB6-AD01-B232FB1287B2}</c15:txfldGUID>
                      <c15:f>FORMULA!ligne46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6"/>
              <c:tx>
                <c:strRef>
                  <c:f>FORMULA!ligne47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{4797EFF0-8CA2-4829-80EE-0ABC334FD6E9}</c15:txfldGUID>
                      <c15:f>FORMULA!ligne47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7"/>
              <c:tx>
                <c:strRef>
                  <c:f>FORMULA!ligne48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{5F7C4417-4A70-487F-AA03-C0AF26290D00}</c15:txfldGUID>
                      <c15:f>FORMULA!ligne48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8"/>
              <c:tx>
                <c:strRef>
                  <c:f>FORMULA!ligne49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{86EAB3B2-2BA5-4EC6-9311-4808EB5D52EA}</c15:txfldGUID>
                      <c15:f>FORMULA!ligne49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9"/>
              <c:tx>
                <c:strRef>
                  <c:f>FORMULA!ligne50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{FE673FF0-C3B5-4AE6-94E8-65F673D51B71}</c15:txfldGUID>
                      <c15:f>FORMULA!ligne50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0"/>
              <c:tx>
                <c:strRef>
                  <c:f>FORMULA!ligne51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{ABCE3B38-6C58-4EB8-A05C-0878E9BE5573}</c15:txfldGUID>
                      <c15:f>FORMULA!ligne51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1"/>
              <c:tx>
                <c:strRef>
                  <c:f>FORMULA!ligne52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{E810D722-80F3-4DEF-A048-8AC60714064D}</c15:txfldGUID>
                      <c15:f>FORMULA!ligne52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2"/>
              <c:tx>
                <c:strRef>
                  <c:f>FORMULA!ligne53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{953439F7-508E-4957-B1A7-04D003BA1710}</c15:txfldGUID>
                      <c15:f>FORMULA!ligne53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3"/>
              <c:tx>
                <c:strRef>
                  <c:f>FORMULA!ligne54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{5974C10A-B30E-4514-B68C-94E74BAD992F}</c15:txfldGUID>
                      <c15:f>FORMULA!ligne54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4"/>
              <c:tx>
                <c:strRef>
                  <c:f>FORMULA!ligne55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{0A863D83-3F15-42AE-9499-25B5A7CCA97B}</c15:txfldGUID>
                      <c15:f>FORMULA!ligne55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5"/>
              <c:tx>
                <c:strRef>
                  <c:f>FORMULA!ligne56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{6DAF8540-88C1-4D89-92FE-C7D7085FC8F0}</c15:txfldGUID>
                      <c15:f>FORMULA!ligne56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6"/>
              <c:tx>
                <c:strRef>
                  <c:f>FORMULA!ligne57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{1C5B5A9F-B548-4360-B54A-FF108E324D4F}</c15:txfldGUID>
                      <c15:f>FORMULA!ligne57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7"/>
              <c:tx>
                <c:strRef>
                  <c:f>FORMULA!ligne58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{F43C9FAF-1A93-436C-AC85-B0B1240C6D70}</c15:txfldGUID>
                      <c15:f>FORMULA!ligne58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8"/>
              <c:tx>
                <c:strRef>
                  <c:f>FORMULA!ligne59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{D77E9507-FFE5-4359-AC22-344063DF9313}</c15:txfldGUID>
                      <c15:f>FORMULA!ligne59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9"/>
              <c:tx>
                <c:strRef>
                  <c:f>FORMULA!ligne60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{8BCB46F7-6EA5-4A1A-B733-268FB91B774F}</c15:txfldGUID>
                      <c15:f>FORMULA!ligne60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0"/>
              <c:tx>
                <c:strRef>
                  <c:f>FORMULA!ligne61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{F37117D6-EDC7-41EF-AED5-FA23790EFA41}</c15:txfldGUID>
                      <c15:f>FORMULA!ligne61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1"/>
              <c:tx>
                <c:strRef>
                  <c:f>FORMULA!ligne62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{0A281A6E-FA7D-43AA-947E-4537CF6A7053}</c15:txfldGUID>
                      <c15:f>FORMULA!ligne62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2"/>
              <c:tx>
                <c:strRef>
                  <c:f>FORMULA!ligne63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{50AEB08E-8D93-4853-A4EF-8432865F6C6A}</c15:txfldGUID>
                      <c15:f>FORMULA!ligne63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3"/>
              <c:tx>
                <c:strRef>
                  <c:f>FORMULA!ligne64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{1B1BE70C-6AB6-4084-AFB1-F400E2E549EF}</c15:txfldGUID>
                      <c15:f>FORMULA!ligne64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4"/>
              <c:tx>
                <c:strRef>
                  <c:f>FORMULA!ligne65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{2D59848B-2197-40E8-A4B9-24C34BCC6E02}</c15:txfldGUID>
                      <c15:f>FORMULA!ligne65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5"/>
              <c:tx>
                <c:strRef>
                  <c:f>FORMULA!ligne66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{A487DCE6-8312-468F-8A79-370B7A0FD456}</c15:txfldGUID>
                      <c15:f>FORMULA!ligne66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6"/>
              <c:tx>
                <c:strRef>
                  <c:f>FORMULA!ligne67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{2EF4CF4E-8F5A-4C04-9B13-CD80FF692394}</c15:txfldGUID>
                      <c15:f>FORMULA!ligne67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7"/>
              <c:tx>
                <c:strRef>
                  <c:f>FORMULA!ligne68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{D66F9730-5F9F-4A28-9227-C16567634975}</c15:txfldGUID>
                      <c15:f>FORMULA!ligne68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8"/>
              <c:tx>
                <c:strRef>
                  <c:f>FORMULA!ligne69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{431F09D4-A38C-41D7-B98A-F2DBF6E98ECA}</c15:txfldGUID>
                      <c15:f>FORMULA!ligne69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9"/>
              <c:tx>
                <c:strRef>
                  <c:f>FORMULA!ligne70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{3850FA9B-9C64-49E0-95B2-3AD19A610D08}</c15:txfldGUID>
                      <c15:f>FORMULA!ligne70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0"/>
              <c:tx>
                <c:strRef>
                  <c:f>FORMULA!ligne71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{9B85C84C-FE9B-41A9-AA6C-69239DD326AC}</c15:txfldGUID>
                      <c15:f>FORMULA!ligne71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1"/>
              <c:tx>
                <c:strRef>
                  <c:f>FORMULA!ligne72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{2326A5DF-5178-471A-97A8-C810BE569331}</c15:txfldGUID>
                      <c15:f>FORMULA!ligne72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2"/>
              <c:tx>
                <c:strRef>
                  <c:f>FORMULA!ligne73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{C080BB05-30F6-4FA5-8806-26CFFF1EA0AC}</c15:txfldGUID>
                      <c15:f>FORMULA!ligne73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3"/>
              <c:tx>
                <c:strRef>
                  <c:f>FORMULA!ligne74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{3DC24249-C219-4A75-8F5D-7A2EEEBF6F5C}</c15:txfldGUID>
                      <c15:f>FORMULA!ligne74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4"/>
              <c:tx>
                <c:strRef>
                  <c:f>FORMULA!ligne75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{8ACED28C-96F5-42F7-B14E-4568E4D4A2EC}</c15:txfldGUID>
                      <c15:f>FORMULA!ligne75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5"/>
              <c:tx>
                <c:strRef>
                  <c:f>FORMULA!ligne76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{46B1F419-BE2E-483B-9F36-5BDFDFB719D3}</c15:txfldGUID>
                      <c15:f>FORMULA!ligne76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6"/>
              <c:tx>
                <c:strRef>
                  <c:f>FORMULA!ligne77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{0ABEB778-0410-4D0D-B3AF-0CDAED0199C8}</c15:txfldGUID>
                      <c15:f>FORMULA!ligne77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7"/>
              <c:tx>
                <c:strRef>
                  <c:f>FORMULA!ligne78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{477E2445-7B18-4400-93B5-948C44BC51E5}</c15:txfldGUID>
                      <c15:f>FORMULA!ligne78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8"/>
              <c:tx>
                <c:strRef>
                  <c:f>FORMULA!ligne79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{F90B1D0E-9DD3-4A82-968F-F3F75A102A39}</c15:txfldGUID>
                      <c15:f>FORMULA!ligne79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9"/>
              <c:tx>
                <c:strRef>
                  <c:f>FORMULA!ligne80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{83ECDDD7-73EB-4108-9C3E-9DC5CC5143E8}</c15:txfldGUID>
                      <c15:f>FORMULA!ligne80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0"/>
              <c:tx>
                <c:strRef>
                  <c:f>FORMULA!ligne81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{2D884700-9835-463B-A9F9-F248096BA7E1}</c15:txfldGUID>
                      <c15:f>FORMULA!ligne81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1"/>
              <c:tx>
                <c:strRef>
                  <c:f>FORMULA!ligne82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{8B97400E-1AE1-4042-B086-870A149D8438}</c15:txfldGUID>
                      <c15:f>FORMULA!ligne82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2"/>
              <c:tx>
                <c:strRef>
                  <c:f>FORMULA!ligne83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{6D9EC988-1011-49D2-993B-0E94F2C982A8}</c15:txfldGUID>
                      <c15:f>FORMULA!ligne83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3"/>
              <c:tx>
                <c:strRef>
                  <c:f>FORMULA!ligne84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{A65010CD-8D57-4138-A2BF-DD2C62782ADB}</c15:txfldGUID>
                      <c15:f>FORMULA!ligne84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4"/>
              <c:tx>
                <c:strRef>
                  <c:f>FORMULA!ligne85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{164CA567-4ADC-4FD6-94ED-CEEBB8F98D1E}</c15:txfldGUID>
                      <c15:f>FORMULA!ligne85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5"/>
              <c:tx>
                <c:strRef>
                  <c:f>FORMULA!ligne86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{BE8E629D-ABE1-40EC-A7E1-C16C8EBBD0A0}</c15:txfldGUID>
                      <c15:f>FORMULA!ligne86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6"/>
              <c:tx>
                <c:strRef>
                  <c:f>FORMULA!ligne87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{903DD6B1-08F4-433D-AE93-4CF0309DDE83}</c15:txfldGUID>
                      <c15:f>FORMULA!ligne87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7"/>
              <c:tx>
                <c:strRef>
                  <c:f>FORMULA!ligne88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{D39118A5-6D0C-48EF-A0CF-C395E2C59AB7}</c15:txfldGUID>
                      <c15:f>FORMULA!ligne88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8"/>
              <c:tx>
                <c:strRef>
                  <c:f>FORMULA!ligne89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{B1B18AC2-9568-4BE4-9EE9-9C0594F0DFED}</c15:txfldGUID>
                      <c15:f>FORMULA!ligne89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9"/>
              <c:tx>
                <c:strRef>
                  <c:f>FORMULA!ligne90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{B5C49160-A946-4A7D-95AC-C007F5C4562D}</c15:txfldGUID>
                      <c15:f>FORMULA!ligne90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0"/>
              <c:tx>
                <c:strRef>
                  <c:f>FORMULA!ligne91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{FC5B58DB-E1B5-4C8C-A824-C3DA7576916D}</c15:txfldGUID>
                      <c15:f>FORMULA!ligne91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1"/>
              <c:tx>
                <c:strRef>
                  <c:f>FORMULA!ligne92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{7ABD8F11-B983-46AB-AB4E-0707365FACDA}</c15:txfldGUID>
                      <c15:f>FORMULA!ligne92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2"/>
              <c:tx>
                <c:strRef>
                  <c:f>FORMULA!ligne93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{4DD1194C-E74C-4890-B734-C67C2EEB74B9}</c15:txfldGUID>
                      <c15:f>FORMULA!ligne93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3"/>
              <c:tx>
                <c:strRef>
                  <c:f>FORMULA!ligne94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{DF4DC845-C8CB-4427-8231-BE33F585DD50}</c15:txfldGUID>
                      <c15:f>FORMULA!ligne94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4"/>
              <c:tx>
                <c:strRef>
                  <c:f>FORMULA!ligne95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{C98AC7B7-3253-4B1E-8251-776A72823939}</c15:txfldGUID>
                      <c15:f>FORMULA!ligne95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5"/>
              <c:tx>
                <c:strRef>
                  <c:f>FORMULA!ligne96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{4B3DB9D9-C54C-451E-BE3B-233EF2B8D06E}</c15:txfldGUID>
                      <c15:f>FORMULA!ligne96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6"/>
              <c:tx>
                <c:strRef>
                  <c:f>FORMULA!ligne97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{E4827171-242B-44D7-9E31-5F4B825FDE71}</c15:txfldGUID>
                      <c15:f>FORMULA!ligne97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7"/>
              <c:tx>
                <c:strRef>
                  <c:f>FORMULA!ligne98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{4E47B5EE-283A-41A9-B166-C4C530DFEB25}</c15:txfldGUID>
                      <c15:f>FORMULA!ligne98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8"/>
              <c:tx>
                <c:strRef>
                  <c:f>FORMULA!ligne99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{70AA7570-659B-4AE6-87D9-9F4AAEE373FA}</c15:txfldGUID>
                      <c15:f>FORMULA!ligne99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9"/>
              <c:tx>
                <c:strRef>
                  <c:f>FORMULA!ligne100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{332D2C2A-FEC6-4721-822D-973077086DC1}</c15:txfldGUID>
                      <c15:f>FORMULA!ligne100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100" b="0" i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L'industrie des télécommunications</c:v>
                </c:pt>
                <c:pt idx="1">
                  <c:v>L'industrie automobile</c:v>
                </c:pt>
                <c:pt idx="2">
                  <c:v>L'industrie pharmaceutique</c:v>
                </c:pt>
                <c:pt idx="3">
                  <c:v>La banque</c:v>
                </c:pt>
                <c:pt idx="4">
                  <c:v>L'industrie pétrolière</c:v>
                </c:pt>
              </c:strCache>
            </c:strRef>
          </c:cat>
          <c:val>
            <c:numRef>
              <c:f>CHART_DATA!$J$4:$J$8</c:f>
              <c:numCache>
                <c:formatCode>General</c:formatCode>
                <c:ptCount val="5"/>
                <c:pt idx="0" formatCode="0%">
                  <c:v>0.28000000000000008</c:v>
                </c:pt>
                <c:pt idx="1">
                  <c:v>0.28000000000000008</c:v>
                </c:pt>
                <c:pt idx="2" formatCode="0%">
                  <c:v>0.28000000000000008</c:v>
                </c:pt>
                <c:pt idx="3">
                  <c:v>0.28000000000000008</c:v>
                </c:pt>
                <c:pt idx="4">
                  <c:v>0.28000000000000008</c:v>
                </c:pt>
              </c:numCache>
            </c:numRef>
          </c:val>
        </c:ser>
        <c:dLbls>
          <c:showVal val="1"/>
        </c:dLbls>
        <c:gapWidth val="45"/>
        <c:overlap val="100"/>
        <c:axId val="120432512"/>
        <c:axId val="120434048"/>
      </c:barChart>
      <c:catAx>
        <c:axId val="120432512"/>
        <c:scaling>
          <c:orientation val="maxMin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lang="it-IT" sz="1300" b="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fr-FR"/>
          </a:p>
        </c:txPr>
        <c:crossAx val="120434048"/>
        <c:crosses val="autoZero"/>
        <c:auto val="1"/>
        <c:lblAlgn val="ctr"/>
        <c:lblOffset val="100"/>
      </c:catAx>
      <c:valAx>
        <c:axId val="120434048"/>
        <c:scaling>
          <c:orientation val="minMax"/>
          <c:max val="1.3800000000000001"/>
          <c:min val="0"/>
        </c:scaling>
        <c:axPos val="t"/>
        <c:numFmt formatCode="General" sourceLinked="1"/>
        <c:majorTickMark val="none"/>
        <c:tickLblPos val="none"/>
        <c:spPr>
          <a:ln>
            <a:noFill/>
          </a:ln>
        </c:spPr>
        <c:crossAx val="120432512"/>
        <c:crosses val="autoZero"/>
        <c:crossBetween val="between"/>
        <c:majorUnit val="0.5"/>
        <c:minorUnit val="0.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2"/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788834941749101"/>
          <c:y val="7.328318533713056E-2"/>
          <c:w val="0.40135484834054852"/>
          <c:h val="0.81579845109069926"/>
        </c:manualLayout>
      </c:layout>
      <c:doughnutChart>
        <c:varyColors val="1"/>
        <c:ser>
          <c:idx val="0"/>
          <c:order val="0"/>
          <c:tx>
            <c:strRef>
              <c:f>DATA!$B$1</c:f>
              <c:strCache>
                <c:ptCount val="1"/>
                <c:pt idx="0">
                  <c:v>Total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48786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E3DAA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spPr/>
              <c:txPr>
                <a:bodyPr rot="0" vert="horz" anchor="ctr" anchorCtr="0"/>
                <a:lstStyle/>
                <a:p>
                  <a:pPr>
                    <a:defRPr sz="1200" b="1">
                      <a:solidFill>
                        <a:srgbClr val="FFFF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showVal val="1"/>
            </c:dLbl>
            <c:dLbl>
              <c:idx val="1"/>
              <c:spPr/>
              <c:txPr>
                <a:bodyPr rot="0" vert="horz" anchor="ctr" anchorCtr="0"/>
                <a:lstStyle/>
                <a:p>
                  <a:pPr>
                    <a:defRPr sz="1200" b="1">
                      <a:solidFill>
                        <a:srgbClr val="FFFF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 rot="0" vert="horz" anchor="ctr" anchorCtr="0"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0"/>
              <a:lstStyle/>
              <a:p>
                <a:pPr>
                  <a:defRPr sz="12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fr-FR"/>
              </a:p>
            </c:txPr>
            <c:showVal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DATA!$A$2:$A$4</c:f>
              <c:strCache>
                <c:ptCount val="3"/>
                <c:pt idx="0">
                  <c:v>Oui</c:v>
                </c:pt>
                <c:pt idx="1">
                  <c:v>Non</c:v>
                </c:pt>
                <c:pt idx="2">
                  <c:v>Ne sait pas</c:v>
                </c:pt>
              </c:strCache>
            </c:strRef>
          </c:cat>
          <c:val>
            <c:numRef>
              <c:f>DATA!$B$2:$B$4</c:f>
              <c:numCache>
                <c:formatCode>0%</c:formatCode>
                <c:ptCount val="3"/>
                <c:pt idx="0">
                  <c:v>0.60000000000000009</c:v>
                </c:pt>
                <c:pt idx="1">
                  <c:v>0.15000000000000002</c:v>
                </c:pt>
                <c:pt idx="2">
                  <c:v>0.25</c:v>
                </c:pt>
              </c:numCache>
            </c:numRef>
          </c:val>
        </c:ser>
        <c:dLbls/>
        <c:firstSliceAng val="291"/>
        <c:holeSize val="50"/>
      </c:doughnutChart>
    </c:plotArea>
    <c:plotVisOnly val="1"/>
    <c:dispBlanksAs val="zero"/>
  </c:chart>
  <c:spPr>
    <a:noFill/>
    <a:effectLst>
      <a:outerShdw sx="1000" sy="1000" algn="ctr" rotWithShape="0">
        <a:srgbClr val="000000"/>
      </a:outerShdw>
    </a:effectLst>
  </c:spPr>
  <c:txPr>
    <a:bodyPr/>
    <a:lstStyle/>
    <a:p>
      <a:pPr>
        <a:defRPr sz="1800"/>
      </a:pPr>
      <a:endParaRPr lang="fr-FR"/>
    </a:p>
  </c:tx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3.3009397260944651E-2"/>
          <c:y val="0.47232800196850405"/>
          <c:w val="0.67506093955662172"/>
          <c:h val="0.42096899606299226"/>
        </c:manualLayout>
      </c:layout>
      <c:lineChart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Note de recommandation moyenne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900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t"/>
            <c:showVal val="1"/>
          </c:dLbls>
          <c:cat>
            <c:strRef>
              <c:f>Feuil1!$A$2:$A$6</c:f>
              <c:strCache>
                <c:ptCount val="5"/>
                <c:pt idx="0">
                  <c:v>Télécoms</c:v>
                </c:pt>
                <c:pt idx="1">
                  <c:v>Auto</c:v>
                </c:pt>
                <c:pt idx="2">
                  <c:v>Pharma</c:v>
                </c:pt>
                <c:pt idx="3">
                  <c:v>Banque</c:v>
                </c:pt>
                <c:pt idx="4">
                  <c:v>Pétrole</c:v>
                </c:pt>
              </c:strCache>
            </c:strRef>
          </c:cat>
          <c:val>
            <c:numRef>
              <c:f>Feuil1!$B$2:$B$6</c:f>
              <c:numCache>
                <c:formatCode>0.0</c:formatCode>
                <c:ptCount val="5"/>
                <c:pt idx="0">
                  <c:v>6.79</c:v>
                </c:pt>
                <c:pt idx="1">
                  <c:v>6.01</c:v>
                </c:pt>
                <c:pt idx="2">
                  <c:v>6.21</c:v>
                </c:pt>
                <c:pt idx="3">
                  <c:v>5.83</c:v>
                </c:pt>
                <c:pt idx="4">
                  <c:v>5.49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Note d'opinion moyenne</c:v>
                </c:pt>
              </c:strCache>
            </c:strRef>
          </c:tx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90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b"/>
            <c:showVal val="1"/>
          </c:dLbls>
          <c:cat>
            <c:strRef>
              <c:f>Feuil1!$A$2:$A$6</c:f>
              <c:strCache>
                <c:ptCount val="5"/>
                <c:pt idx="0">
                  <c:v>Télécoms</c:v>
                </c:pt>
                <c:pt idx="1">
                  <c:v>Auto</c:v>
                </c:pt>
                <c:pt idx="2">
                  <c:v>Pharma</c:v>
                </c:pt>
                <c:pt idx="3">
                  <c:v>Banque</c:v>
                </c:pt>
                <c:pt idx="4">
                  <c:v>Pétrole</c:v>
                </c:pt>
              </c:strCache>
            </c:strRef>
          </c:cat>
          <c:val>
            <c:numRef>
              <c:f>Feuil1!$C$2:$C$6</c:f>
              <c:numCache>
                <c:formatCode>0.0</c:formatCode>
                <c:ptCount val="5"/>
                <c:pt idx="0">
                  <c:v>6.07</c:v>
                </c:pt>
                <c:pt idx="1">
                  <c:v>5.81</c:v>
                </c:pt>
                <c:pt idx="2">
                  <c:v>5.18</c:v>
                </c:pt>
                <c:pt idx="3">
                  <c:v>4.68</c:v>
                </c:pt>
                <c:pt idx="4">
                  <c:v>4.04</c:v>
                </c:pt>
              </c:numCache>
            </c:numRef>
          </c:val>
          <c:smooth val="1"/>
        </c:ser>
        <c:dLbls/>
        <c:marker val="1"/>
        <c:axId val="130867200"/>
        <c:axId val="130869888"/>
      </c:lineChart>
      <c:catAx>
        <c:axId val="130867200"/>
        <c:scaling>
          <c:orientation val="minMax"/>
        </c:scaling>
        <c:delete val="1"/>
        <c:axPos val="b"/>
        <c:tickLblPos val="none"/>
        <c:crossAx val="130869888"/>
        <c:crosses val="autoZero"/>
        <c:auto val="1"/>
        <c:lblAlgn val="ctr"/>
        <c:lblOffset val="100"/>
      </c:catAx>
      <c:valAx>
        <c:axId val="130869888"/>
        <c:scaling>
          <c:orientation val="minMax"/>
          <c:max val="7"/>
          <c:min val="3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130867200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74048987494798135"/>
          <c:y val="0.47670816929133852"/>
          <c:w val="0.22064903595289773"/>
          <c:h val="0.4059586614173229"/>
        </c:manualLayout>
      </c:layout>
      <c:txPr>
        <a:bodyPr/>
        <a:lstStyle/>
        <a:p>
          <a:pPr>
            <a:defRPr sz="1050"/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3.3009397260944651E-2"/>
          <c:y val="0.21920300196850392"/>
          <c:w val="0.67506093955662172"/>
          <c:h val="0.64284399606299225"/>
        </c:manualLayout>
      </c:layout>
      <c:lineChart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Note d'opinion moyenne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900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dLblPos val="t"/>
            <c:showVal val="1"/>
          </c:dLbls>
          <c:cat>
            <c:strRef>
              <c:f>Feuil1!$A$2:$A$5</c:f>
              <c:strCache>
                <c:ptCount val="4"/>
                <c:pt idx="0">
                  <c:v>Cliniciens
spécialistes</c:v>
                </c:pt>
                <c:pt idx="1">
                  <c:v>Médecins
généralistes</c:v>
                </c:pt>
                <c:pt idx="2">
                  <c:v>Leaders
d'opinion</c:v>
                </c:pt>
                <c:pt idx="3">
                  <c:v>Associations
de patients</c:v>
                </c:pt>
              </c:strCache>
            </c:strRef>
          </c:cat>
          <c:val>
            <c:numRef>
              <c:f>Feuil1!$B$2:$B$5</c:f>
              <c:numCache>
                <c:formatCode>0.0</c:formatCode>
                <c:ptCount val="4"/>
                <c:pt idx="0">
                  <c:v>5.7</c:v>
                </c:pt>
                <c:pt idx="1">
                  <c:v>5.5</c:v>
                </c:pt>
                <c:pt idx="2">
                  <c:v>5.3</c:v>
                </c:pt>
                <c:pt idx="3">
                  <c:v>5.2</c:v>
                </c:pt>
              </c:numCache>
            </c:numRef>
          </c:val>
          <c:smooth val="1"/>
        </c:ser>
        <c:dLbls/>
        <c:marker val="1"/>
        <c:axId val="131369600"/>
        <c:axId val="131379584"/>
      </c:lineChart>
      <c:catAx>
        <c:axId val="131369600"/>
        <c:scaling>
          <c:orientation val="minMax"/>
        </c:scaling>
        <c:axPos val="b"/>
        <c:tickLblPos val="nextTo"/>
        <c:spPr>
          <a:ln>
            <a:noFill/>
          </a:ln>
        </c:spPr>
        <c:txPr>
          <a:bodyPr/>
          <a:lstStyle/>
          <a:p>
            <a:pPr>
              <a:defRPr sz="1000" b="1"/>
            </a:pPr>
            <a:endParaRPr lang="fr-FR"/>
          </a:p>
        </c:txPr>
        <c:crossAx val="131379584"/>
        <c:crosses val="autoZero"/>
        <c:auto val="1"/>
        <c:lblAlgn val="ctr"/>
        <c:lblOffset val="100"/>
      </c:catAx>
      <c:valAx>
        <c:axId val="131379584"/>
        <c:scaling>
          <c:orientation val="minMax"/>
          <c:max val="6"/>
          <c:min val="4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.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131369600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74796315004547531"/>
          <c:y val="0.17983316929133858"/>
          <c:w val="0.22064903595289773"/>
          <c:h val="0.12470866141732283"/>
        </c:manualLayout>
      </c:layout>
      <c:txPr>
        <a:bodyPr/>
        <a:lstStyle/>
        <a:p>
          <a:pPr>
            <a:defRPr sz="1050"/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4.9301136973481305E-2"/>
          <c:y val="3.4828001968503941E-2"/>
          <c:w val="0.69910793810103977"/>
          <c:h val="0.81471899606299214"/>
        </c:manualLayout>
      </c:layout>
      <c:lineChart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Cliniciens
spécialistes</c:v>
                </c:pt>
              </c:strCache>
            </c:strRef>
          </c:tx>
          <c:spPr>
            <a:ln>
              <a:solidFill>
                <a:srgbClr val="AB4747"/>
              </a:solidFill>
            </a:ln>
          </c:spPr>
          <c:marker>
            <c:symbol val="square"/>
            <c:size val="5"/>
            <c:spPr>
              <a:solidFill>
                <a:srgbClr val="AB4747"/>
              </a:solidFill>
              <a:ln>
                <a:solidFill>
                  <a:srgbClr val="AB4747"/>
                </a:solidFill>
              </a:ln>
            </c:spPr>
          </c:marker>
          <c:cat>
            <c:strRef>
              <c:f>Feuil1!$A$2:$A$9</c:f>
              <c:strCache>
                <c:ptCount val="8"/>
                <c:pt idx="0">
                  <c:v>Est une industrie exportatrice</c:v>
                </c:pt>
                <c:pt idx="1">
                  <c:v>Est une industrie dynamique</c:v>
                </c:pt>
                <c:pt idx="2">
                  <c:v>Est une industrie dont le savoir-faire permet à la France d'être reconnue au niveau international</c:v>
                </c:pt>
                <c:pt idx="3">
                  <c:v>Est une industrie créatrice de richesses pour le pays</c:v>
                </c:pt>
                <c:pt idx="4">
                  <c:v>Est une industrie innovante</c:v>
                </c:pt>
                <c:pt idx="5">
                  <c:v>Participe fortement aux progrès dans la santé</c:v>
                </c:pt>
                <c:pt idx="6">
                  <c:v>Est le principal soutien de la recherche médicale</c:v>
                </c:pt>
                <c:pt idx="7">
                  <c:v>Investit suffisamment dans la recherche médicale</c:v>
                </c:pt>
              </c:strCache>
            </c:strRef>
          </c:cat>
          <c:val>
            <c:numRef>
              <c:f>Feuil1!$B$2:$B$9</c:f>
              <c:numCache>
                <c:formatCode>_(* #,##0.00_);_(* \(#,##0.00\);_(* "-"??_);_(@_)</c:formatCode>
                <c:ptCount val="8"/>
                <c:pt idx="0">
                  <c:v>4.3</c:v>
                </c:pt>
                <c:pt idx="1">
                  <c:v>4.4000000000000004</c:v>
                </c:pt>
                <c:pt idx="2">
                  <c:v>4.0999999999999996</c:v>
                </c:pt>
                <c:pt idx="3">
                  <c:v>4.3</c:v>
                </c:pt>
                <c:pt idx="4">
                  <c:v>4.5</c:v>
                </c:pt>
                <c:pt idx="5">
                  <c:v>4.5</c:v>
                </c:pt>
                <c:pt idx="6">
                  <c:v>4.2</c:v>
                </c:pt>
                <c:pt idx="7">
                  <c:v>3.8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Médecins
généralistes</c:v>
                </c:pt>
              </c:strCache>
            </c:strRef>
          </c:tx>
          <c:spPr>
            <a:ln>
              <a:solidFill>
                <a:srgbClr val="FD8F03"/>
              </a:solidFill>
            </a:ln>
          </c:spPr>
          <c:marker>
            <c:symbol val="x"/>
            <c:size val="7"/>
            <c:spPr>
              <a:ln>
                <a:solidFill>
                  <a:srgbClr val="FD8F03"/>
                </a:solidFill>
              </a:ln>
            </c:spPr>
          </c:marker>
          <c:cat>
            <c:strRef>
              <c:f>Feuil1!$A$2:$A$9</c:f>
              <c:strCache>
                <c:ptCount val="8"/>
                <c:pt idx="0">
                  <c:v>Est une industrie exportatrice</c:v>
                </c:pt>
                <c:pt idx="1">
                  <c:v>Est une industrie dynamique</c:v>
                </c:pt>
                <c:pt idx="2">
                  <c:v>Est une industrie dont le savoir-faire permet à la France d'être reconnue au niveau international</c:v>
                </c:pt>
                <c:pt idx="3">
                  <c:v>Est une industrie créatrice de richesses pour le pays</c:v>
                </c:pt>
                <c:pt idx="4">
                  <c:v>Est une industrie innovante</c:v>
                </c:pt>
                <c:pt idx="5">
                  <c:v>Participe fortement aux progrès dans la santé</c:v>
                </c:pt>
                <c:pt idx="6">
                  <c:v>Est le principal soutien de la recherche médicale</c:v>
                </c:pt>
                <c:pt idx="7">
                  <c:v>Investit suffisamment dans la recherche médicale</c:v>
                </c:pt>
              </c:strCache>
            </c:strRef>
          </c:cat>
          <c:val>
            <c:numRef>
              <c:f>Feuil1!$C$2:$C$9</c:f>
              <c:numCache>
                <c:formatCode>_(* #,##0.00_);_(* \(#,##0.00\);_(* "-"??_);_(@_)</c:formatCode>
                <c:ptCount val="8"/>
                <c:pt idx="0">
                  <c:v>4.3</c:v>
                </c:pt>
                <c:pt idx="1">
                  <c:v>4.4000000000000004</c:v>
                </c:pt>
                <c:pt idx="2">
                  <c:v>4.0999999999999996</c:v>
                </c:pt>
                <c:pt idx="3">
                  <c:v>4.3</c:v>
                </c:pt>
                <c:pt idx="4">
                  <c:v>4.4000000000000004</c:v>
                </c:pt>
                <c:pt idx="5">
                  <c:v>4.3</c:v>
                </c:pt>
                <c:pt idx="6">
                  <c:v>4.0999999999999996</c:v>
                </c:pt>
                <c:pt idx="7">
                  <c:v>3.6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Leaders
d'opinion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triang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Feuil1!$A$2:$A$9</c:f>
              <c:strCache>
                <c:ptCount val="8"/>
                <c:pt idx="0">
                  <c:v>Est une industrie exportatrice</c:v>
                </c:pt>
                <c:pt idx="1">
                  <c:v>Est une industrie dynamique</c:v>
                </c:pt>
                <c:pt idx="2">
                  <c:v>Est une industrie dont le savoir-faire permet à la France d'être reconnue au niveau international</c:v>
                </c:pt>
                <c:pt idx="3">
                  <c:v>Est une industrie créatrice de richesses pour le pays</c:v>
                </c:pt>
                <c:pt idx="4">
                  <c:v>Est une industrie innovante</c:v>
                </c:pt>
                <c:pt idx="5">
                  <c:v>Participe fortement aux progrès dans la santé</c:v>
                </c:pt>
                <c:pt idx="6">
                  <c:v>Est le principal soutien de la recherche médicale</c:v>
                </c:pt>
                <c:pt idx="7">
                  <c:v>Investit suffisamment dans la recherche médicale</c:v>
                </c:pt>
              </c:strCache>
            </c:strRef>
          </c:cat>
          <c:val>
            <c:numRef>
              <c:f>Feuil1!$D$2:$D$9</c:f>
              <c:numCache>
                <c:formatCode>_(* #,##0.00_);_(* \(#,##0.00\);_(* "-"??_);_(@_)</c:formatCode>
                <c:ptCount val="8"/>
                <c:pt idx="0">
                  <c:v>4.5999999999999996</c:v>
                </c:pt>
                <c:pt idx="1">
                  <c:v>4.5</c:v>
                </c:pt>
                <c:pt idx="2">
                  <c:v>4.4000000000000004</c:v>
                </c:pt>
                <c:pt idx="3">
                  <c:v>4.3</c:v>
                </c:pt>
                <c:pt idx="4">
                  <c:v>4.5999999999999996</c:v>
                </c:pt>
                <c:pt idx="5">
                  <c:v>4.0999999999999996</c:v>
                </c:pt>
                <c:pt idx="6">
                  <c:v>3.7</c:v>
                </c:pt>
                <c:pt idx="7">
                  <c:v>3.7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Associations
de patients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Feuil1!$A$2:$A$9</c:f>
              <c:strCache>
                <c:ptCount val="8"/>
                <c:pt idx="0">
                  <c:v>Est une industrie exportatrice</c:v>
                </c:pt>
                <c:pt idx="1">
                  <c:v>Est une industrie dynamique</c:v>
                </c:pt>
                <c:pt idx="2">
                  <c:v>Est une industrie dont le savoir-faire permet à la France d'être reconnue au niveau international</c:v>
                </c:pt>
                <c:pt idx="3">
                  <c:v>Est une industrie créatrice de richesses pour le pays</c:v>
                </c:pt>
                <c:pt idx="4">
                  <c:v>Est une industrie innovante</c:v>
                </c:pt>
                <c:pt idx="5">
                  <c:v>Participe fortement aux progrès dans la santé</c:v>
                </c:pt>
                <c:pt idx="6">
                  <c:v>Est le principal soutien de la recherche médicale</c:v>
                </c:pt>
                <c:pt idx="7">
                  <c:v>Investit suffisamment dans la recherche médicale</c:v>
                </c:pt>
              </c:strCache>
            </c:strRef>
          </c:cat>
          <c:val>
            <c:numRef>
              <c:f>Feuil1!$E$2:$E$9</c:f>
              <c:numCache>
                <c:formatCode>_(* #,##0.00_);_(* \(#,##0.00\);_(* "-"??_);_(@_)</c:formatCode>
                <c:ptCount val="8"/>
                <c:pt idx="0">
                  <c:v>4.3</c:v>
                </c:pt>
                <c:pt idx="1">
                  <c:v>4.3</c:v>
                </c:pt>
                <c:pt idx="2">
                  <c:v>4.0999999999999996</c:v>
                </c:pt>
                <c:pt idx="3">
                  <c:v>3.9</c:v>
                </c:pt>
                <c:pt idx="4">
                  <c:v>4.0999999999999996</c:v>
                </c:pt>
                <c:pt idx="5">
                  <c:v>3.9</c:v>
                </c:pt>
                <c:pt idx="6">
                  <c:v>3.6</c:v>
                </c:pt>
                <c:pt idx="7">
                  <c:v>2.8</c:v>
                </c:pt>
              </c:numCache>
            </c:numRef>
          </c:val>
          <c:smooth val="1"/>
        </c:ser>
        <c:dLbls/>
        <c:marker val="1"/>
        <c:axId val="69252992"/>
        <c:axId val="69254528"/>
      </c:lineChart>
      <c:catAx>
        <c:axId val="69252992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69254528"/>
        <c:crosses val="autoZero"/>
        <c:auto val="1"/>
        <c:lblAlgn val="ctr"/>
        <c:lblOffset val="100"/>
      </c:catAx>
      <c:valAx>
        <c:axId val="69254528"/>
        <c:scaling>
          <c:orientation val="minMax"/>
          <c:max val="5"/>
          <c:min val="2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_(* #,##0.00_);_(* \(#,##0.00\);_(* &quot;-&quot;??_);_(@_)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69252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129647856517956"/>
          <c:y val="1.7333169291338588E-2"/>
          <c:w val="0.11554932195975505"/>
          <c:h val="0.93144808070866136"/>
        </c:manualLayout>
      </c:layout>
      <c:txPr>
        <a:bodyPr/>
        <a:lstStyle/>
        <a:p>
          <a:pPr>
            <a:defRPr sz="1000"/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4.9301136973481305E-2"/>
          <c:y val="7.8578001968503938E-2"/>
          <c:w val="0.69910793810103977"/>
          <c:h val="0.77096899606299218"/>
        </c:manualLayout>
      </c:layout>
      <c:lineChart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Cliniciens
spécialistes</c:v>
                </c:pt>
              </c:strCache>
            </c:strRef>
          </c:tx>
          <c:spPr>
            <a:ln>
              <a:solidFill>
                <a:srgbClr val="AB4747"/>
              </a:solidFill>
            </a:ln>
          </c:spPr>
          <c:marker>
            <c:symbol val="square"/>
            <c:size val="5"/>
            <c:spPr>
              <a:solidFill>
                <a:srgbClr val="AB4747"/>
              </a:solidFill>
              <a:ln>
                <a:solidFill>
                  <a:srgbClr val="AB4747"/>
                </a:solidFill>
              </a:ln>
            </c:spPr>
          </c:marker>
          <c:cat>
            <c:strRef>
              <c:f>Feuil1!$A$2:$A$6</c:f>
              <c:strCache>
                <c:ptCount val="5"/>
                <c:pt idx="0">
                  <c:v>Est la principale source de formation continue des médecins à la thérapeutique</c:v>
                </c:pt>
                <c:pt idx="1">
                  <c:v>Aide les professionnels de santé à améliorer leur pratique</c:v>
                </c:pt>
                <c:pt idx="2">
                  <c:v>Est une industrie à l'écoute des besoins de la société</c:v>
                </c:pt>
                <c:pt idx="3">
                  <c:v>Dispense aux médecins une formation à la thérapeutique de qualité</c:v>
                </c:pt>
                <c:pt idx="4">
                  <c:v>Est une industrie citoyenne, soucieuse du bien public</c:v>
                </c:pt>
              </c:strCache>
            </c:strRef>
          </c:cat>
          <c:val>
            <c:numRef>
              <c:f>Feuil1!$B$2:$B$6</c:f>
              <c:numCache>
                <c:formatCode>_-* #,##0.0\ _€_-;\-* #,##0.0\ _€_-;_-* "-"??\ _€_-;_-@_-</c:formatCode>
                <c:ptCount val="5"/>
                <c:pt idx="0">
                  <c:v>3.6</c:v>
                </c:pt>
                <c:pt idx="1">
                  <c:v>3.9</c:v>
                </c:pt>
                <c:pt idx="2">
                  <c:v>3.5</c:v>
                </c:pt>
                <c:pt idx="3">
                  <c:v>3.5</c:v>
                </c:pt>
                <c:pt idx="4">
                  <c:v>3.1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Médecins
généralistes</c:v>
                </c:pt>
              </c:strCache>
            </c:strRef>
          </c:tx>
          <c:spPr>
            <a:ln>
              <a:solidFill>
                <a:srgbClr val="FD8F03"/>
              </a:solidFill>
            </a:ln>
          </c:spPr>
          <c:marker>
            <c:symbol val="x"/>
            <c:size val="7"/>
            <c:spPr>
              <a:ln>
                <a:solidFill>
                  <a:srgbClr val="FD8F03"/>
                </a:solidFill>
              </a:ln>
            </c:spPr>
          </c:marker>
          <c:cat>
            <c:strRef>
              <c:f>Feuil1!$A$2:$A$6</c:f>
              <c:strCache>
                <c:ptCount val="5"/>
                <c:pt idx="0">
                  <c:v>Est la principale source de formation continue des médecins à la thérapeutique</c:v>
                </c:pt>
                <c:pt idx="1">
                  <c:v>Aide les professionnels de santé à améliorer leur pratique</c:v>
                </c:pt>
                <c:pt idx="2">
                  <c:v>Est une industrie à l'écoute des besoins de la société</c:v>
                </c:pt>
                <c:pt idx="3">
                  <c:v>Dispense aux médecins une formation à la thérapeutique de qualité</c:v>
                </c:pt>
                <c:pt idx="4">
                  <c:v>Est une industrie citoyenne, soucieuse du bien public</c:v>
                </c:pt>
              </c:strCache>
            </c:strRef>
          </c:cat>
          <c:val>
            <c:numRef>
              <c:f>Feuil1!$C$2:$C$6</c:f>
              <c:numCache>
                <c:formatCode>_-* #,##0.0\ _€_-;\-* #,##0.0\ _€_-;_-* "-"??\ _€_-;_-@_-</c:formatCode>
                <c:ptCount val="5"/>
                <c:pt idx="0">
                  <c:v>3.2</c:v>
                </c:pt>
                <c:pt idx="1">
                  <c:v>3.6</c:v>
                </c:pt>
                <c:pt idx="2">
                  <c:v>3.5</c:v>
                </c:pt>
                <c:pt idx="3">
                  <c:v>3.2</c:v>
                </c:pt>
                <c:pt idx="4">
                  <c:v>3.2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Leaders
d'opinion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triang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Feuil1!$A$2:$A$6</c:f>
              <c:strCache>
                <c:ptCount val="5"/>
                <c:pt idx="0">
                  <c:v>Est la principale source de formation continue des médecins à la thérapeutique</c:v>
                </c:pt>
                <c:pt idx="1">
                  <c:v>Aide les professionnels de santé à améliorer leur pratique</c:v>
                </c:pt>
                <c:pt idx="2">
                  <c:v>Est une industrie à l'écoute des besoins de la société</c:v>
                </c:pt>
                <c:pt idx="3">
                  <c:v>Dispense aux médecins une formation à la thérapeutique de qualité</c:v>
                </c:pt>
                <c:pt idx="4">
                  <c:v>Est une industrie citoyenne, soucieuse du bien public</c:v>
                </c:pt>
              </c:strCache>
            </c:strRef>
          </c:cat>
          <c:val>
            <c:numRef>
              <c:f>Feuil1!$D$2:$D$6</c:f>
              <c:numCache>
                <c:formatCode>_-* #,##0.0\ _€_-;\-* #,##0.0\ _€_-;_-* "-"??\ _€_-;_-@_-</c:formatCode>
                <c:ptCount val="5"/>
                <c:pt idx="0">
                  <c:v>3.2</c:v>
                </c:pt>
                <c:pt idx="1">
                  <c:v>3.1</c:v>
                </c:pt>
                <c:pt idx="2">
                  <c:v>3.1</c:v>
                </c:pt>
                <c:pt idx="3">
                  <c:v>2.8</c:v>
                </c:pt>
                <c:pt idx="4">
                  <c:v>2.4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Associations
de patients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Feuil1!$A$2:$A$6</c:f>
              <c:strCache>
                <c:ptCount val="5"/>
                <c:pt idx="0">
                  <c:v>Est la principale source de formation continue des médecins à la thérapeutique</c:v>
                </c:pt>
                <c:pt idx="1">
                  <c:v>Aide les professionnels de santé à améliorer leur pratique</c:v>
                </c:pt>
                <c:pt idx="2">
                  <c:v>Est une industrie à l'écoute des besoins de la société</c:v>
                </c:pt>
                <c:pt idx="3">
                  <c:v>Dispense aux médecins une formation à la thérapeutique de qualité</c:v>
                </c:pt>
                <c:pt idx="4">
                  <c:v>Est une industrie citoyenne, soucieuse du bien public</c:v>
                </c:pt>
              </c:strCache>
            </c:strRef>
          </c:cat>
          <c:val>
            <c:numRef>
              <c:f>Feuil1!$E$2:$E$6</c:f>
              <c:numCache>
                <c:formatCode>_-* #,##0.0\ _€_-;\-* #,##0.0\ _€_-;_-* "-"??\ _€_-;_-@_-</c:formatCode>
                <c:ptCount val="5"/>
                <c:pt idx="0">
                  <c:v>3.5</c:v>
                </c:pt>
                <c:pt idx="1">
                  <c:v>3.3</c:v>
                </c:pt>
                <c:pt idx="2">
                  <c:v>2.9</c:v>
                </c:pt>
                <c:pt idx="3">
                  <c:v>3</c:v>
                </c:pt>
                <c:pt idx="4">
                  <c:v>2.5</c:v>
                </c:pt>
              </c:numCache>
            </c:numRef>
          </c:val>
          <c:smooth val="1"/>
        </c:ser>
        <c:dLbls/>
        <c:marker val="1"/>
        <c:axId val="129228800"/>
        <c:axId val="129230336"/>
      </c:lineChart>
      <c:catAx>
        <c:axId val="129228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29230336"/>
        <c:crosses val="autoZero"/>
        <c:auto val="1"/>
        <c:lblAlgn val="ctr"/>
        <c:lblOffset val="100"/>
      </c:catAx>
      <c:valAx>
        <c:axId val="129230336"/>
        <c:scaling>
          <c:orientation val="minMax"/>
          <c:max val="5"/>
          <c:min val="2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_-* #,##0.0\ _€_-;\-* #,##0.0\ _€_-;_-* &quot;-&quot;??\ _€_-;_-@_-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129228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129647856517956"/>
          <c:y val="1.7333169291338588E-2"/>
          <c:w val="0.11554932195975505"/>
          <c:h val="0.93144808070866136"/>
        </c:manualLayout>
      </c:layout>
      <c:txPr>
        <a:bodyPr/>
        <a:lstStyle/>
        <a:p>
          <a:pPr>
            <a:defRPr sz="1000"/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4.9301136973481305E-2"/>
          <c:y val="3.4828001968503941E-2"/>
          <c:w val="0.69910793810103977"/>
          <c:h val="0.81471899606299214"/>
        </c:manualLayout>
      </c:layout>
      <c:lineChart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Cliniciens
spécialistes</c:v>
                </c:pt>
              </c:strCache>
            </c:strRef>
          </c:tx>
          <c:spPr>
            <a:ln>
              <a:solidFill>
                <a:srgbClr val="AB4747"/>
              </a:solidFill>
            </a:ln>
          </c:spPr>
          <c:marker>
            <c:symbol val="square"/>
            <c:size val="5"/>
            <c:spPr>
              <a:solidFill>
                <a:srgbClr val="AB4747"/>
              </a:solidFill>
              <a:ln>
                <a:solidFill>
                  <a:srgbClr val="AB4747"/>
                </a:solidFill>
              </a:ln>
            </c:spPr>
          </c:marker>
          <c:cat>
            <c:strRef>
              <c:f>Feuil1!$A$2:$A$5</c:f>
              <c:strCache>
                <c:ptCount val="4"/>
                <c:pt idx="0">
                  <c:v>Est une industrie bien réglementée et contrôlée par les autorités de santé</c:v>
                </c:pt>
                <c:pt idx="1">
                  <c:v>Etudie constamment l'impact de ses médicaments sur les patients</c:v>
                </c:pt>
                <c:pt idx="2">
                  <c:v>Est préoccupée par le bon usage de ses médicaments</c:v>
                </c:pt>
                <c:pt idx="3">
                  <c:v>Est préoccupée par la sécurité de ses produits utilisés par les patients</c:v>
                </c:pt>
              </c:strCache>
            </c:strRef>
          </c:cat>
          <c:val>
            <c:numRef>
              <c:f>Feuil1!$B$2:$B$5</c:f>
              <c:numCache>
                <c:formatCode>_-* #,##0.0\ _€_-;\-* #,##0.0\ _€_-;_-* "-"??\ _€_-;_-@_-</c:formatCode>
                <c:ptCount val="4"/>
                <c:pt idx="0">
                  <c:v>3.6</c:v>
                </c:pt>
                <c:pt idx="1">
                  <c:v>3.8</c:v>
                </c:pt>
                <c:pt idx="2">
                  <c:v>3.7</c:v>
                </c:pt>
                <c:pt idx="3">
                  <c:v>3.8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Médecins
généralistes</c:v>
                </c:pt>
              </c:strCache>
            </c:strRef>
          </c:tx>
          <c:spPr>
            <a:ln>
              <a:solidFill>
                <a:srgbClr val="FD8F03"/>
              </a:solidFill>
            </a:ln>
          </c:spPr>
          <c:marker>
            <c:symbol val="x"/>
            <c:size val="7"/>
            <c:spPr>
              <a:ln>
                <a:solidFill>
                  <a:srgbClr val="FD8F03"/>
                </a:solidFill>
              </a:ln>
            </c:spPr>
          </c:marker>
          <c:cat>
            <c:strRef>
              <c:f>Feuil1!$A$2:$A$5</c:f>
              <c:strCache>
                <c:ptCount val="4"/>
                <c:pt idx="0">
                  <c:v>Est une industrie bien réglementée et contrôlée par les autorités de santé</c:v>
                </c:pt>
                <c:pt idx="1">
                  <c:v>Etudie constamment l'impact de ses médicaments sur les patients</c:v>
                </c:pt>
                <c:pt idx="2">
                  <c:v>Est préoccupée par le bon usage de ses médicaments</c:v>
                </c:pt>
                <c:pt idx="3">
                  <c:v>Est préoccupée par la sécurité de ses produits utilisés par les patients</c:v>
                </c:pt>
              </c:strCache>
            </c:strRef>
          </c:cat>
          <c:val>
            <c:numRef>
              <c:f>Feuil1!$C$2:$C$5</c:f>
              <c:numCache>
                <c:formatCode>_-* #,##0.0\ _€_-;\-* #,##0.0\ _€_-;_-* "-"??\ _€_-;_-@_-</c:formatCode>
                <c:ptCount val="4"/>
                <c:pt idx="0">
                  <c:v>3.7</c:v>
                </c:pt>
                <c:pt idx="1">
                  <c:v>3.7</c:v>
                </c:pt>
                <c:pt idx="2">
                  <c:v>3.5</c:v>
                </c:pt>
                <c:pt idx="3">
                  <c:v>3.6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Leaders
d'opinion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triang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Feuil1!$A$2:$A$5</c:f>
              <c:strCache>
                <c:ptCount val="4"/>
                <c:pt idx="0">
                  <c:v>Est une industrie bien réglementée et contrôlée par les autorités de santé</c:v>
                </c:pt>
                <c:pt idx="1">
                  <c:v>Etudie constamment l'impact de ses médicaments sur les patients</c:v>
                </c:pt>
                <c:pt idx="2">
                  <c:v>Est préoccupée par le bon usage de ses médicaments</c:v>
                </c:pt>
                <c:pt idx="3">
                  <c:v>Est préoccupée par la sécurité de ses produits utilisés par les patients</c:v>
                </c:pt>
              </c:strCache>
            </c:strRef>
          </c:cat>
          <c:val>
            <c:numRef>
              <c:f>Feuil1!$D$2:$D$5</c:f>
              <c:numCache>
                <c:formatCode>_-* #,##0.0\ _€_-;\-* #,##0.0\ _€_-;_-* "-"??\ _€_-;_-@_-</c:formatCode>
                <c:ptCount val="4"/>
                <c:pt idx="0">
                  <c:v>2.9</c:v>
                </c:pt>
                <c:pt idx="1">
                  <c:v>3.2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Associations
de patients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Feuil1!$A$2:$A$5</c:f>
              <c:strCache>
                <c:ptCount val="4"/>
                <c:pt idx="0">
                  <c:v>Est une industrie bien réglementée et contrôlée par les autorités de santé</c:v>
                </c:pt>
                <c:pt idx="1">
                  <c:v>Etudie constamment l'impact de ses médicaments sur les patients</c:v>
                </c:pt>
                <c:pt idx="2">
                  <c:v>Est préoccupée par le bon usage de ses médicaments</c:v>
                </c:pt>
                <c:pt idx="3">
                  <c:v>Est préoccupée par la sécurité de ses produits utilisés par les patients</c:v>
                </c:pt>
              </c:strCache>
            </c:strRef>
          </c:cat>
          <c:val>
            <c:numRef>
              <c:f>Feuil1!$E$2:$E$5</c:f>
              <c:numCache>
                <c:formatCode>_-* #,##0.0\ _€_-;\-* #,##0.0\ _€_-;_-* "-"??\ _€_-;_-@_-</c:formatCode>
                <c:ptCount val="4"/>
                <c:pt idx="0">
                  <c:v>3.3</c:v>
                </c:pt>
                <c:pt idx="1">
                  <c:v>3</c:v>
                </c:pt>
                <c:pt idx="2">
                  <c:v>3.1</c:v>
                </c:pt>
                <c:pt idx="3">
                  <c:v>3</c:v>
                </c:pt>
              </c:numCache>
            </c:numRef>
          </c:val>
          <c:smooth val="1"/>
        </c:ser>
        <c:dLbls/>
        <c:marker val="1"/>
        <c:axId val="69511040"/>
        <c:axId val="69512576"/>
      </c:lineChart>
      <c:catAx>
        <c:axId val="695110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69512576"/>
        <c:crosses val="autoZero"/>
        <c:auto val="1"/>
        <c:lblAlgn val="ctr"/>
        <c:lblOffset val="100"/>
      </c:catAx>
      <c:valAx>
        <c:axId val="69512576"/>
        <c:scaling>
          <c:orientation val="minMax"/>
          <c:max val="5"/>
          <c:min val="2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_-* #,##0.0\ _€_-;\-* #,##0.0\ _€_-;_-* &quot;-&quot;??\ _€_-;_-@_-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69511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129647856517956"/>
          <c:y val="1.7333169291338588E-2"/>
          <c:w val="0.11554932195975505"/>
          <c:h val="0.93144808070866136"/>
        </c:manualLayout>
      </c:layout>
      <c:txPr>
        <a:bodyPr/>
        <a:lstStyle/>
        <a:p>
          <a:pPr>
            <a:defRPr sz="1000"/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4.9301136973481305E-2"/>
          <c:y val="3.4828001968503941E-2"/>
          <c:w val="0.69910793810103977"/>
          <c:h val="0.81471899606299214"/>
        </c:manualLayout>
      </c:layout>
      <c:lineChart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Cliniciens
spécialistes</c:v>
                </c:pt>
              </c:strCache>
            </c:strRef>
          </c:tx>
          <c:spPr>
            <a:ln>
              <a:solidFill>
                <a:srgbClr val="AB4747"/>
              </a:solidFill>
            </a:ln>
          </c:spPr>
          <c:marker>
            <c:symbol val="square"/>
            <c:size val="5"/>
            <c:spPr>
              <a:solidFill>
                <a:srgbClr val="AB4747"/>
              </a:solidFill>
              <a:ln>
                <a:solidFill>
                  <a:srgbClr val="AB4747"/>
                </a:solidFill>
              </a:ln>
            </c:spPr>
          </c:marker>
          <c:cat>
            <c:strRef>
              <c:f>Feuil1!$A$2:$A$4</c:f>
              <c:strCache>
                <c:ptCount val="3"/>
                <c:pt idx="0">
                  <c:v>Est une industrie trop soucieuse de ses profits</c:v>
                </c:pt>
                <c:pt idx="1">
                  <c:v>Communique suffisamment sur les bénéfices et risques de ses médicaments</c:v>
                </c:pt>
                <c:pt idx="2">
                  <c:v>Est une industrie transparente</c:v>
                </c:pt>
              </c:strCache>
            </c:strRef>
          </c:cat>
          <c:val>
            <c:numRef>
              <c:f>Feuil1!$B$2:$B$4</c:f>
              <c:numCache>
                <c:formatCode>_-* #,##0.0\ _€_-;\-* #,##0.0\ _€_-;_-* "-"??\ _€_-;_-@_-</c:formatCode>
                <c:ptCount val="3"/>
                <c:pt idx="1">
                  <c:v>3.2</c:v>
                </c:pt>
                <c:pt idx="2">
                  <c:v>2.7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Médecins
généralistes</c:v>
                </c:pt>
              </c:strCache>
            </c:strRef>
          </c:tx>
          <c:spPr>
            <a:ln>
              <a:solidFill>
                <a:srgbClr val="FD8F03"/>
              </a:solidFill>
            </a:ln>
          </c:spPr>
          <c:marker>
            <c:symbol val="x"/>
            <c:size val="7"/>
            <c:spPr>
              <a:ln>
                <a:solidFill>
                  <a:srgbClr val="FD8F03"/>
                </a:solidFill>
              </a:ln>
            </c:spPr>
          </c:marker>
          <c:cat>
            <c:strRef>
              <c:f>Feuil1!$A$2:$A$4</c:f>
              <c:strCache>
                <c:ptCount val="3"/>
                <c:pt idx="0">
                  <c:v>Est une industrie trop soucieuse de ses profits</c:v>
                </c:pt>
                <c:pt idx="1">
                  <c:v>Communique suffisamment sur les bénéfices et risques de ses médicaments</c:v>
                </c:pt>
                <c:pt idx="2">
                  <c:v>Est une industrie transparente</c:v>
                </c:pt>
              </c:strCache>
            </c:strRef>
          </c:cat>
          <c:val>
            <c:numRef>
              <c:f>Feuil1!$C$2:$C$4</c:f>
              <c:numCache>
                <c:formatCode>_-* #,##0.0\ _€_-;\-* #,##0.0\ _€_-;_-* "-"??\ _€_-;_-@_-</c:formatCode>
                <c:ptCount val="3"/>
                <c:pt idx="1">
                  <c:v>3.2</c:v>
                </c:pt>
                <c:pt idx="2">
                  <c:v>2.7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Leaders
d'opinion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triang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Feuil1!$A$2:$A$4</c:f>
              <c:strCache>
                <c:ptCount val="3"/>
                <c:pt idx="0">
                  <c:v>Est une industrie trop soucieuse de ses profits</c:v>
                </c:pt>
                <c:pt idx="1">
                  <c:v>Communique suffisamment sur les bénéfices et risques de ses médicaments</c:v>
                </c:pt>
                <c:pt idx="2">
                  <c:v>Est une industrie transparente</c:v>
                </c:pt>
              </c:strCache>
            </c:strRef>
          </c:cat>
          <c:val>
            <c:numRef>
              <c:f>Feuil1!$D$2:$D$4</c:f>
              <c:numCache>
                <c:formatCode>_-* #,##0.0\ _€_-;\-* #,##0.0\ _€_-;_-* "-"??\ _€_-;_-@_-</c:formatCode>
                <c:ptCount val="3"/>
                <c:pt idx="0">
                  <c:v>5.0999999999999996</c:v>
                </c:pt>
                <c:pt idx="1">
                  <c:v>2.2999999999999998</c:v>
                </c:pt>
                <c:pt idx="2">
                  <c:v>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Associations
de patients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Feuil1!$A$2:$A$4</c:f>
              <c:strCache>
                <c:ptCount val="3"/>
                <c:pt idx="0">
                  <c:v>Est une industrie trop soucieuse de ses profits</c:v>
                </c:pt>
                <c:pt idx="1">
                  <c:v>Communique suffisamment sur les bénéfices et risques de ses médicaments</c:v>
                </c:pt>
                <c:pt idx="2">
                  <c:v>Est une industrie transparente</c:v>
                </c:pt>
              </c:strCache>
            </c:strRef>
          </c:cat>
          <c:val>
            <c:numRef>
              <c:f>Feuil1!$E$2:$E$4</c:f>
              <c:numCache>
                <c:formatCode>_-* #,##0.0\ _€_-;\-* #,##0.0\ _€_-;_-* "-"??\ _€_-;_-@_-</c:formatCode>
                <c:ptCount val="3"/>
                <c:pt idx="0">
                  <c:v>5.4</c:v>
                </c:pt>
                <c:pt idx="1">
                  <c:v>2.2000000000000002</c:v>
                </c:pt>
                <c:pt idx="2">
                  <c:v>1.9000000000000001</c:v>
                </c:pt>
              </c:numCache>
            </c:numRef>
          </c:val>
          <c:smooth val="1"/>
        </c:ser>
        <c:dLbls/>
        <c:marker val="1"/>
        <c:axId val="69599232"/>
        <c:axId val="69600768"/>
      </c:lineChart>
      <c:catAx>
        <c:axId val="69599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69600768"/>
        <c:crosses val="autoZero"/>
        <c:auto val="1"/>
        <c:lblAlgn val="ctr"/>
        <c:lblOffset val="100"/>
      </c:catAx>
      <c:valAx>
        <c:axId val="69600768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6959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129647856517956"/>
          <c:y val="1.7333169291338588E-2"/>
          <c:w val="0.11554932195975505"/>
          <c:h val="0.93144808070866136"/>
        </c:manualLayout>
      </c:layout>
      <c:txPr>
        <a:bodyPr/>
        <a:lstStyle/>
        <a:p>
          <a:pPr>
            <a:defRPr sz="1000"/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249544210187471"/>
          <c:y val="4.4000000000000122E-2"/>
          <c:w val="0.38010001665218801"/>
          <c:h val="0.91200000000000003"/>
        </c:manualLayout>
      </c:layout>
      <c:barChart>
        <c:barDir val="bar"/>
        <c:grouping val="clustered"/>
        <c:ser>
          <c:idx val="0"/>
          <c:order val="0"/>
          <c:tx>
            <c:strRef>
              <c:f>DATA!$B$1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25416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48786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6AA6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6AA6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6AA6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rgbClr val="6AA6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spPr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DATA!$A$2:$A$7</c:f>
              <c:strCache>
                <c:ptCount val="6"/>
                <c:pt idx="0">
                  <c:v>Oui, au moins un échange avec l'industrie</c:v>
                </c:pt>
                <c:pt idx="1">
                  <c:v>Oui, sous forme de réunions</c:v>
                </c:pt>
                <c:pt idx="2">
                  <c:v>Sous forme de forum</c:v>
                </c:pt>
                <c:pt idx="3">
                  <c:v>Sous forme de conférence de presse</c:v>
                </c:pt>
                <c:pt idx="4">
                  <c:v>Sous une autre forme</c:v>
                </c:pt>
                <c:pt idx="5">
                  <c:v>Aucun échange en particulier</c:v>
                </c:pt>
              </c:strCache>
            </c:strRef>
          </c:cat>
          <c:val>
            <c:numRef>
              <c:f>DATA!$B$2:$B$7</c:f>
              <c:numCache>
                <c:formatCode>0%</c:formatCode>
                <c:ptCount val="6"/>
                <c:pt idx="0">
                  <c:v>0.60000000000000009</c:v>
                </c:pt>
                <c:pt idx="1">
                  <c:v>0.37000000000000005</c:v>
                </c:pt>
                <c:pt idx="2">
                  <c:v>0.19</c:v>
                </c:pt>
                <c:pt idx="3">
                  <c:v>0.1</c:v>
                </c:pt>
                <c:pt idx="4">
                  <c:v>0.26</c:v>
                </c:pt>
                <c:pt idx="5">
                  <c:v>0.4</c:v>
                </c:pt>
              </c:numCache>
            </c:numRef>
          </c:val>
        </c:ser>
        <c:dLbls/>
        <c:gapWidth val="36"/>
        <c:axId val="131434368"/>
        <c:axId val="131435904"/>
      </c:barChart>
      <c:catAx>
        <c:axId val="131434368"/>
        <c:scaling>
          <c:orientation val="maxMin"/>
        </c:scaling>
        <c:axPos val="l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 algn="r"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fr-FR"/>
          </a:p>
        </c:txPr>
        <c:crossAx val="131435904"/>
        <c:crosses val="autoZero"/>
        <c:auto val="1"/>
        <c:lblAlgn val="ctr"/>
        <c:lblOffset val="100"/>
      </c:catAx>
      <c:valAx>
        <c:axId val="131435904"/>
        <c:scaling>
          <c:orientation val="minMax"/>
          <c:max val="1"/>
          <c:min val="0"/>
        </c:scaling>
        <c:axPos val="t"/>
        <c:numFmt formatCode="0%" sourceLinked="1"/>
        <c:tickLblPos val="none"/>
        <c:spPr>
          <a:ln>
            <a:noFill/>
          </a:ln>
        </c:spPr>
        <c:crossAx val="1314343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249544210187471"/>
          <c:y val="4.4000000000000122E-2"/>
          <c:w val="0.25503817062773693"/>
          <c:h val="0.91200000000000003"/>
        </c:manualLayout>
      </c:layout>
      <c:barChart>
        <c:barDir val="bar"/>
        <c:grouping val="clustered"/>
        <c:ser>
          <c:idx val="0"/>
          <c:order val="0"/>
          <c:tx>
            <c:strRef>
              <c:f>DATA!$B$1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17779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DATA!$A$2:$A$6</c:f>
              <c:strCache>
                <c:ptCount val="5"/>
                <c:pt idx="0">
                  <c:v>Un soutien financier</c:v>
                </c:pt>
                <c:pt idx="1">
                  <c:v>Un échange d'informations sur
la maladie ou les médicaments</c:v>
                </c:pt>
                <c:pt idx="2">
                  <c:v>De l'aide à la formation à l'éducation thérapeutique
(livrets d'information, sites internet...)</c:v>
                </c:pt>
                <c:pt idx="3">
                  <c:v>De l'aide concrète pour améliorer
la qualité de vie des patients</c:v>
                </c:pt>
                <c:pt idx="4">
                  <c:v>Autres</c:v>
                </c:pt>
              </c:strCache>
            </c:strRef>
          </c:cat>
          <c:val>
            <c:numRef>
              <c:f>DATA!$B$2:$B$6</c:f>
              <c:numCache>
                <c:formatCode>0%</c:formatCode>
                <c:ptCount val="5"/>
                <c:pt idx="0">
                  <c:v>0.78</c:v>
                </c:pt>
                <c:pt idx="1">
                  <c:v>0.5</c:v>
                </c:pt>
                <c:pt idx="2">
                  <c:v>0.44</c:v>
                </c:pt>
                <c:pt idx="3">
                  <c:v>0.19</c:v>
                </c:pt>
                <c:pt idx="4">
                  <c:v>6.0000000000000005E-2</c:v>
                </c:pt>
              </c:numCache>
            </c:numRef>
          </c:val>
        </c:ser>
        <c:dLbls/>
        <c:gapWidth val="36"/>
        <c:axId val="131926272"/>
        <c:axId val="131952640"/>
      </c:barChart>
      <c:catAx>
        <c:axId val="131926272"/>
        <c:scaling>
          <c:orientation val="maxMin"/>
        </c:scaling>
        <c:axPos val="l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 algn="r">
              <a:defRPr sz="10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fr-FR"/>
          </a:p>
        </c:txPr>
        <c:crossAx val="131952640"/>
        <c:crosses val="autoZero"/>
        <c:auto val="1"/>
        <c:lblAlgn val="ctr"/>
        <c:lblOffset val="100"/>
      </c:catAx>
      <c:valAx>
        <c:axId val="131952640"/>
        <c:scaling>
          <c:orientation val="minMax"/>
          <c:max val="1"/>
          <c:min val="0"/>
        </c:scaling>
        <c:axPos val="t"/>
        <c:numFmt formatCode="0%" sourceLinked="1"/>
        <c:tickLblPos val="none"/>
        <c:spPr>
          <a:ln>
            <a:noFill/>
          </a:ln>
        </c:spPr>
        <c:crossAx val="1319262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788834941749101"/>
          <c:y val="7.328318533713056E-2"/>
          <c:w val="0.40135484834054852"/>
          <c:h val="0.81579845109069926"/>
        </c:manualLayout>
      </c:layout>
      <c:doughnutChart>
        <c:varyColors val="1"/>
        <c:ser>
          <c:idx val="0"/>
          <c:order val="0"/>
          <c:tx>
            <c:strRef>
              <c:f>DATA!$B$1</c:f>
              <c:strCache>
                <c:ptCount val="1"/>
                <c:pt idx="0">
                  <c:v>Total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17779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59595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F2F2F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E3DAA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spPr/>
              <c:txPr>
                <a:bodyPr rot="0" vert="horz" anchor="ctr" anchorCtr="0"/>
                <a:lstStyle/>
                <a:p>
                  <a:pPr>
                    <a:defRPr sz="1600" b="1">
                      <a:solidFill>
                        <a:srgbClr val="FFFF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showVal val="1"/>
            </c:dLbl>
            <c:dLbl>
              <c:idx val="1"/>
              <c:spPr/>
              <c:txPr>
                <a:bodyPr rot="0" vert="horz" anchor="ctr" anchorCtr="0"/>
                <a:lstStyle/>
                <a:p>
                  <a:pPr>
                    <a:defRPr sz="1600" b="1">
                      <a:solidFill>
                        <a:srgbClr val="FFFF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 rot="0" vert="horz" anchor="ctr" anchorCtr="0"/>
                <a:lstStyle/>
                <a:p>
                  <a:pPr>
                    <a:defRPr sz="1600" b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0"/>
              <a:lstStyle/>
              <a:p>
                <a:pPr>
                  <a:defRPr sz="16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fr-FR"/>
              </a:p>
            </c:txPr>
            <c:showVal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DATA!$A$2:$A$3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DATA!$B$2:$B$3</c:f>
              <c:numCache>
                <c:formatCode>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</c:ser>
        <c:dLbls/>
        <c:firstSliceAng val="0"/>
        <c:holeSize val="50"/>
      </c:doughnutChart>
    </c:plotArea>
    <c:plotVisOnly val="1"/>
    <c:dispBlanksAs val="zero"/>
  </c:chart>
  <c:spPr>
    <a:noFill/>
    <a:effectLst>
      <a:outerShdw sx="1000" sy="1000" algn="ctr" rotWithShape="0">
        <a:srgbClr val="000000"/>
      </a:outerShdw>
    </a:effectLst>
  </c:spPr>
  <c:txPr>
    <a:bodyPr/>
    <a:lstStyle/>
    <a:p>
      <a:pPr>
        <a:defRPr sz="1800"/>
      </a:pPr>
      <a:endParaRPr lang="fr-FR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203343845733095"/>
          <c:y val="2.367251907436984E-2"/>
          <c:w val="0.47206901853274025"/>
          <c:h val="0.75680021270594666"/>
        </c:manualLayout>
      </c:layout>
      <c:barChart>
        <c:barDir val="bar"/>
        <c:grouping val="stacked"/>
        <c:ser>
          <c:idx val="0"/>
          <c:order val="0"/>
          <c:tx>
            <c:strRef>
              <c:f>CHART_DATA!$D$3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</c:spPr>
          <c:dLbls>
            <c:txPr>
              <a:bodyPr/>
              <a:lstStyle/>
              <a:p>
                <a:pPr algn="ctr">
                  <a:defRPr lang="fr-FR" sz="1000" b="0" i="0" u="none" strike="noStrike" kern="1200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showVal val="1"/>
          </c:dLbls>
          <c:cat>
            <c:strRef>
              <c:f>CHART_DATA!$C$4:$C$8</c:f>
              <c:strCache>
                <c:ptCount val="5"/>
                <c:pt idx="0">
                  <c:v>L'industrie des télécommunications</c:v>
                </c:pt>
                <c:pt idx="1">
                  <c:v>L'industrie pharmaceutique</c:v>
                </c:pt>
                <c:pt idx="2">
                  <c:v>La banque</c:v>
                </c:pt>
                <c:pt idx="3">
                  <c:v>L'industrie pétrolière</c:v>
                </c:pt>
                <c:pt idx="4">
                  <c:v>L'industrie automobile</c:v>
                </c:pt>
              </c:strCache>
            </c:strRef>
          </c:cat>
          <c:val>
            <c:numRef>
              <c:f>CHART_DATA!$D$4:$D$8</c:f>
              <c:numCache>
                <c:formatCode>0%</c:formatCode>
                <c:ptCount val="5"/>
                <c:pt idx="0">
                  <c:v>3.0000000000000034E-2</c:v>
                </c:pt>
                <c:pt idx="1">
                  <c:v>1.0000000000000011E-2</c:v>
                </c:pt>
                <c:pt idx="2">
                  <c:v>2.9999999999999916E-2</c:v>
                </c:pt>
                <c:pt idx="3">
                  <c:v>9.9999999999999013E-3</c:v>
                </c:pt>
                <c:pt idx="4">
                  <c:v>1.0000000000000122E-2</c:v>
                </c:pt>
              </c:numCache>
            </c:numRef>
          </c:val>
        </c:ser>
        <c:ser>
          <c:idx val="1"/>
          <c:order val="1"/>
          <c:tx>
            <c:strRef>
              <c:f>CHART_DATA!$E$3</c:f>
              <c:strCache>
                <c:ptCount val="1"/>
                <c:pt idx="0">
                  <c:v>1 à 4</c:v>
                </c:pt>
              </c:strCache>
            </c:strRef>
          </c:tx>
          <c:spPr>
            <a:solidFill>
              <a:srgbClr val="960000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L'industrie des télécommunications</c:v>
                </c:pt>
                <c:pt idx="1">
                  <c:v>L'industrie pharmaceutique</c:v>
                </c:pt>
                <c:pt idx="2">
                  <c:v>La banque</c:v>
                </c:pt>
                <c:pt idx="3">
                  <c:v>L'industrie pétrolière</c:v>
                </c:pt>
                <c:pt idx="4">
                  <c:v>L'industrie automobile</c:v>
                </c:pt>
              </c:strCache>
            </c:strRef>
          </c:cat>
          <c:val>
            <c:numRef>
              <c:f>CHART_DATA!$E$4:$E$8</c:f>
              <c:numCache>
                <c:formatCode>0%</c:formatCode>
                <c:ptCount val="5"/>
                <c:pt idx="0">
                  <c:v>0.12000000000000001</c:v>
                </c:pt>
                <c:pt idx="1">
                  <c:v>0.2</c:v>
                </c:pt>
                <c:pt idx="2">
                  <c:v>0.21000000000000005</c:v>
                </c:pt>
                <c:pt idx="3">
                  <c:v>0.3000000000000001</c:v>
                </c:pt>
                <c:pt idx="4">
                  <c:v>0.18000000000000002</c:v>
                </c:pt>
              </c:numCache>
            </c:numRef>
          </c:val>
        </c:ser>
        <c:ser>
          <c:idx val="2"/>
          <c:order val="2"/>
          <c:tx>
            <c:strRef>
              <c:f>CHART_DATA!$F$3</c:f>
              <c:strCache>
                <c:ptCount val="1"/>
                <c:pt idx="0">
                  <c:v>5 à 6</c:v>
                </c:pt>
              </c:strCache>
            </c:strRef>
          </c:tx>
          <c:spPr>
            <a:solidFill>
              <a:srgbClr val="D74D4D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L'industrie des télécommunications</c:v>
                </c:pt>
                <c:pt idx="1">
                  <c:v>L'industrie pharmaceutique</c:v>
                </c:pt>
                <c:pt idx="2">
                  <c:v>La banque</c:v>
                </c:pt>
                <c:pt idx="3">
                  <c:v>L'industrie pétrolière</c:v>
                </c:pt>
                <c:pt idx="4">
                  <c:v>L'industrie automobile</c:v>
                </c:pt>
              </c:strCache>
            </c:strRef>
          </c:cat>
          <c:val>
            <c:numRef>
              <c:f>CHART_DATA!$F$4:$F$8</c:f>
              <c:numCache>
                <c:formatCode>0%</c:formatCode>
                <c:ptCount val="5"/>
                <c:pt idx="0">
                  <c:v>0.31000000000000005</c:v>
                </c:pt>
                <c:pt idx="1">
                  <c:v>0.29000000000000009</c:v>
                </c:pt>
                <c:pt idx="2">
                  <c:v>0.33000000000000007</c:v>
                </c:pt>
                <c:pt idx="3">
                  <c:v>0.34</c:v>
                </c:pt>
                <c:pt idx="4">
                  <c:v>0.44000000000000006</c:v>
                </c:pt>
              </c:numCache>
            </c:numRef>
          </c:val>
        </c:ser>
        <c:ser>
          <c:idx val="3"/>
          <c:order val="3"/>
          <c:tx>
            <c:strRef>
              <c:f>CHART_DATA!$G$3</c:f>
              <c:strCache>
                <c:ptCount val="1"/>
                <c:pt idx="0">
                  <c:v>7 à 8</c:v>
                </c:pt>
              </c:strCache>
            </c:strRef>
          </c:tx>
          <c:spPr>
            <a:solidFill>
              <a:srgbClr val="82B4A2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10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L'industrie des télécommunications</c:v>
                </c:pt>
                <c:pt idx="1">
                  <c:v>L'industrie pharmaceutique</c:v>
                </c:pt>
                <c:pt idx="2">
                  <c:v>La banque</c:v>
                </c:pt>
                <c:pt idx="3">
                  <c:v>L'industrie pétrolière</c:v>
                </c:pt>
                <c:pt idx="4">
                  <c:v>L'industrie automobile</c:v>
                </c:pt>
              </c:strCache>
            </c:strRef>
          </c:cat>
          <c:val>
            <c:numRef>
              <c:f>CHART_DATA!$G$4:$G$8</c:f>
              <c:numCache>
                <c:formatCode>0%</c:formatCode>
                <c:ptCount val="5"/>
                <c:pt idx="0">
                  <c:v>0.30000000000000004</c:v>
                </c:pt>
                <c:pt idx="1">
                  <c:v>0.29000000000000009</c:v>
                </c:pt>
                <c:pt idx="2">
                  <c:v>0.31000000000000005</c:v>
                </c:pt>
                <c:pt idx="3">
                  <c:v>0.22</c:v>
                </c:pt>
                <c:pt idx="4">
                  <c:v>0.26</c:v>
                </c:pt>
              </c:numCache>
            </c:numRef>
          </c:val>
        </c:ser>
        <c:ser>
          <c:idx val="4"/>
          <c:order val="4"/>
          <c:tx>
            <c:strRef>
              <c:f>CHART_DATA!$H$3</c:f>
              <c:strCache>
                <c:ptCount val="1"/>
                <c:pt idx="0">
                  <c:v>9 à 10</c:v>
                </c:pt>
              </c:strCache>
            </c:strRef>
          </c:tx>
          <c:spPr>
            <a:solidFill>
              <a:srgbClr val="48786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GB" sz="1100" b="1" i="0" u="none" strike="noStrike" kern="1200" baseline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L'industrie des télécommunications</c:v>
                </c:pt>
                <c:pt idx="1">
                  <c:v>L'industrie pharmaceutique</c:v>
                </c:pt>
                <c:pt idx="2">
                  <c:v>La banque</c:v>
                </c:pt>
                <c:pt idx="3">
                  <c:v>L'industrie pétrolière</c:v>
                </c:pt>
                <c:pt idx="4">
                  <c:v>L'industrie automobile</c:v>
                </c:pt>
              </c:strCache>
            </c:strRef>
          </c:cat>
          <c:val>
            <c:numRef>
              <c:f>CHART_DATA!$H$4:$H$8</c:f>
              <c:numCache>
                <c:formatCode>0%</c:formatCode>
                <c:ptCount val="5"/>
                <c:pt idx="0">
                  <c:v>0.24000000000000002</c:v>
                </c:pt>
                <c:pt idx="1">
                  <c:v>0.21000000000000005</c:v>
                </c:pt>
                <c:pt idx="2">
                  <c:v>0.12000000000000001</c:v>
                </c:pt>
                <c:pt idx="3">
                  <c:v>0.13</c:v>
                </c:pt>
                <c:pt idx="4">
                  <c:v>0.11</c:v>
                </c:pt>
              </c:numCache>
            </c:numRef>
          </c:val>
        </c:ser>
        <c:ser>
          <c:idx val="6"/>
          <c:order val="5"/>
          <c:tx>
            <c:strRef>
              <c:f>CHART_DATA!$I$3</c:f>
              <c:strCache>
                <c:ptCount val="1"/>
                <c:pt idx="0">
                  <c:v>Décalage</c:v>
                </c:pt>
              </c:strCache>
            </c:strRef>
          </c:tx>
          <c:spPr>
            <a:noFill/>
            <a:ln>
              <a:noFill/>
            </a:ln>
          </c:spPr>
          <c:dLbls>
            <c:delete val="1"/>
          </c:dLbls>
          <c:cat>
            <c:strRef>
              <c:f>CHART_DATA!$C$4:$C$8</c:f>
              <c:strCache>
                <c:ptCount val="5"/>
                <c:pt idx="0">
                  <c:v>L'industrie des télécommunications</c:v>
                </c:pt>
                <c:pt idx="1">
                  <c:v>L'industrie pharmaceutique</c:v>
                </c:pt>
                <c:pt idx="2">
                  <c:v>La banque</c:v>
                </c:pt>
                <c:pt idx="3">
                  <c:v>L'industrie pétrolière</c:v>
                </c:pt>
                <c:pt idx="4">
                  <c:v>L'industrie automobile</c:v>
                </c:pt>
              </c:strCache>
            </c:strRef>
          </c:cat>
          <c:val>
            <c:numRef>
              <c:f>CHART_DATA!$I$4:$I$8</c:f>
              <c:numCache>
                <c:formatCode>0%</c:formatCode>
                <c:ptCount val="5"/>
                <c:pt idx="0">
                  <c:v>0.10000000000000009</c:v>
                </c:pt>
                <c:pt idx="1">
                  <c:v>0.10000000000000009</c:v>
                </c:pt>
                <c:pt idx="2">
                  <c:v>0.1000000000000002</c:v>
                </c:pt>
                <c:pt idx="3">
                  <c:v>0.1000000000000002</c:v>
                </c:pt>
                <c:pt idx="4">
                  <c:v>9.9999999999999881E-2</c:v>
                </c:pt>
              </c:numCache>
            </c:numRef>
          </c:val>
        </c:ser>
        <c:ser>
          <c:idx val="5"/>
          <c:order val="6"/>
          <c:tx>
            <c:strRef>
              <c:f>CHART_DATA!$J$3</c:f>
              <c:strCache>
                <c:ptCount val="1"/>
                <c:pt idx="0">
                  <c:v>ST</c:v>
                </c:pt>
              </c:strCache>
            </c:strRef>
          </c:tx>
          <c:spPr>
            <a:solidFill>
              <a:srgbClr val="487867"/>
            </a:solidFill>
          </c:spPr>
          <c:dPt>
            <c:idx val="0"/>
            <c:spPr>
              <a:solidFill>
                <a:srgbClr val="82B4A2"/>
              </a:solidFill>
            </c:spPr>
          </c:dPt>
          <c:dPt>
            <c:idx val="1"/>
            <c:spPr>
              <a:solidFill>
                <a:srgbClr val="82B4A2"/>
              </a:solidFill>
            </c:spPr>
          </c:dPt>
          <c:dPt>
            <c:idx val="2"/>
            <c:spPr>
              <a:solidFill>
                <a:srgbClr val="D74D4D"/>
              </a:solidFill>
            </c:spPr>
          </c:dPt>
          <c:dPt>
            <c:idx val="3"/>
            <c:spPr>
              <a:solidFill>
                <a:srgbClr val="D74D4D"/>
              </a:solidFill>
            </c:spPr>
          </c:dPt>
          <c:dPt>
            <c:idx val="4"/>
            <c:spPr>
              <a:solidFill>
                <a:srgbClr val="D74D4D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6,8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{EB1AC0FD-B8D3-4293-9EC3-79155913036A}</c15:txfldGUID>
                      <c15:f>FORMULA!ligne1</c15:f>
                      <c15:dlblFieldTableCache>
                        <c:ptCount val="1"/>
                        <c:pt idx="0">
                          <c:v>7.0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6,2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{E1D73878-942F-47AD-908B-F4A58167E889}</c15:txfldGUID>
                      <c15:f>FORMULA!ligne2</c15:f>
                      <c15:dlblFieldTableCache>
                        <c:ptCount val="1"/>
                        <c:pt idx="0">
                          <c:v>6.9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5,8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{72FC121A-5B1D-4806-AA32-E8074BA0B994}</c15:txfldGUID>
                      <c15:f>FORMULA!ligne3</c15:f>
                      <c15:dlblFieldTableCache>
                        <c:ptCount val="1"/>
                        <c:pt idx="0">
                          <c:v>7.1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5,5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{EDBA66D3-3B28-4D4B-A326-823CFFB9A3C2}</c15:txfldGUID>
                      <c15:f>FORMULA!ligne4</c15:f>
                      <c15:dlblFieldTableCache>
                        <c:ptCount val="1"/>
                        <c:pt idx="0">
                          <c:v>6.7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6,0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{56B03D12-1195-4F3E-938A-861A64E7CAAB}</c15:txfldGUID>
                      <c15:f>FORMULA!ligne5</c15:f>
                      <c15:dlblFieldTableCache>
                        <c:ptCount val="1"/>
                        <c:pt idx="0">
                          <c:v>6.9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tx>
                <c:strRef>
                  <c:f>FORMULA!ligne6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{319A370E-1FCB-478C-BD45-57B56E14B35E}</c15:txfldGUID>
                      <c15:f>FORMULA!ligne6</c15:f>
                      <c15:dlblFieldTableCache>
                        <c:ptCount val="1"/>
                        <c:pt idx="0">
                          <c:v>4.7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tx>
                <c:strRef>
                  <c:f>FORMULA!ligne7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{4D7056D9-93D0-40CE-BA8F-963CCF50CCE5}</c15:txfldGUID>
                      <c15:f>FORMULA!ligne7</c15:f>
                      <c15:dlblFieldTableCache>
                        <c:ptCount val="1"/>
                        <c:pt idx="0">
                          <c:v>6.2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tx>
                <c:strRef>
                  <c:f>FORMULA!ligne8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{957D5CFB-CFC6-415A-A1A7-2FD85DF4A2E5}</c15:txfldGUID>
                      <c15:f>FORMULA!ligne8</c15:f>
                      <c15:dlblFieldTableCache>
                        <c:ptCount val="1"/>
                        <c:pt idx="0">
                          <c:v>7.1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tx>
                <c:strRef>
                  <c:f>FORMULA!ligne9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{D2A8DE29-11A7-4906-A670-B927C090AC80}</c15:txfldGUID>
                      <c15:f>FORMULA!ligne9</c15:f>
                      <c15:dlblFieldTableCache>
                        <c:ptCount val="1"/>
                        <c:pt idx="0">
                          <c:v>6.7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tx>
                <c:strRef>
                  <c:f>FORMULA!ligne10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{FCDC8AD0-3720-4070-A9B0-79F606BA7EDF}</c15:txfldGUID>
                      <c15:f>FORMULA!ligne10</c15:f>
                      <c15:dlblFieldTableCache>
                        <c:ptCount val="1"/>
                        <c:pt idx="0">
                          <c:v>6.9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tx>
                <c:strRef>
                  <c:f>FORMULA!ligne11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{38AFE863-3B8F-4BC2-97D5-89C14250FEF5}</c15:txfldGUID>
                      <c15:f>FORMULA!ligne11</c15:f>
                      <c15:dlblFieldTableCache>
                        <c:ptCount val="1"/>
                        <c:pt idx="0">
                          <c:v>4.7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tx>
                <c:strRef>
                  <c:f>FORMULA!ligne12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{E892DEE2-1EB0-4222-BAF6-7BCC1CF1D635}</c15:txfldGUID>
                      <c15:f>FORMULA!ligne12</c15:f>
                      <c15:dlblFieldTableCache>
                        <c:ptCount val="1"/>
                        <c:pt idx="0">
                          <c:v>6.2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tx>
                <c:strRef>
                  <c:f>FORMULA!ligne13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{06C4E0EE-42BE-47A2-B55B-0A0D4B4E8965}</c15:txfldGUID>
                      <c15:f>FORMULA!ligne13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tx>
                <c:strRef>
                  <c:f>FORMULA!ligne14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{6C017E63-222C-4757-B7D9-A49D4B2DB618}</c15:txfldGUID>
                      <c15:f>FORMULA!ligne14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tx>
                <c:strRef>
                  <c:f>FORMULA!ligne15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{D81973F3-F30C-4D9F-BC8B-17819C3EA7F3}</c15:txfldGUID>
                      <c15:f>FORMULA!ligne15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tx>
                <c:strRef>
                  <c:f>FORMULA!ligne16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{35A5B018-E273-4528-8E01-444FAF59569B}</c15:txfldGUID>
                      <c15:f>FORMULA!ligne16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tx>
                <c:strRef>
                  <c:f>FORMULA!ligne17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{FD07950D-564D-4770-92F5-CCFEFF28B187}</c15:txfldGUID>
                      <c15:f>FORMULA!ligne17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tx>
                <c:strRef>
                  <c:f>FORMULA!ligne18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{EEAB18DF-AA6C-4727-9378-A22C964AA381}</c15:txfldGUID>
                      <c15:f>FORMULA!ligne18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tx>
                <c:strRef>
                  <c:f>FORMULA!ligne19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{2A2C2A65-EE31-43E7-BA2A-57B07ADEE81E}</c15:txfldGUID>
                      <c15:f>FORMULA!ligne19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tx>
                <c:strRef>
                  <c:f>FORMULA!ligne20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{066B126D-1C81-4E31-BAC8-2440903FF28D}</c15:txfldGUID>
                      <c15:f>FORMULA!ligne20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"/>
              <c:tx>
                <c:strRef>
                  <c:f>FORMULA!ligne21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{BC3F9801-6467-4A76-A357-4F34060E09EA}</c15:txfldGUID>
                      <c15:f>FORMULA!ligne21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"/>
              <c:tx>
                <c:strRef>
                  <c:f>FORMULA!ligne22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{285515DE-97F5-4FAC-8004-1CA142F27854}</c15:txfldGUID>
                      <c15:f>FORMULA!ligne22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"/>
              <c:tx>
                <c:strRef>
                  <c:f>FORMULA!ligne23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{5739AB8B-83E2-48D0-8F68-26C2EF6B6ACF}</c15:txfldGUID>
                      <c15:f>FORMULA!ligne23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3"/>
              <c:tx>
                <c:strRef>
                  <c:f>FORMULA!ligne24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{2428FC08-2F15-4463-9942-C049DA7F6750}</c15:txfldGUID>
                      <c15:f>FORMULA!ligne24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4"/>
              <c:tx>
                <c:strRef>
                  <c:f>FORMULA!ligne25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{35A7EE58-C746-45E9-B055-21F6C01C1355}</c15:txfldGUID>
                      <c15:f>FORMULA!ligne25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5"/>
              <c:tx>
                <c:strRef>
                  <c:f>FORMULA!ligne26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{E6AABA45-8FC5-46E3-9E09-297E42C8FF7A}</c15:txfldGUID>
                      <c15:f>FORMULA!ligne26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6"/>
              <c:tx>
                <c:strRef>
                  <c:f>FORMULA!ligne27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{794031A6-6C43-49CF-9F70-7FF7BE8319B9}</c15:txfldGUID>
                      <c15:f>FORMULA!ligne27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7"/>
              <c:tx>
                <c:strRef>
                  <c:f>FORMULA!ligne28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{6AB4A26E-D135-4093-816F-FD73743EB46D}</c15:txfldGUID>
                      <c15:f>FORMULA!ligne28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8"/>
              <c:tx>
                <c:strRef>
                  <c:f>FORMULA!ligne29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{7B102F5F-6A01-4B31-BAB4-FF34D47EBAEC}</c15:txfldGUID>
                      <c15:f>FORMULA!ligne29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9"/>
              <c:tx>
                <c:strRef>
                  <c:f>FORMULA!ligne30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{179ADB7F-0774-44F1-A66B-85D129721791}</c15:txfldGUID>
                      <c15:f>FORMULA!ligne30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0"/>
              <c:tx>
                <c:strRef>
                  <c:f>FORMULA!ligne31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{4D454793-B10A-4105-A628-D6CA0822D176}</c15:txfldGUID>
                      <c15:f>FORMULA!ligne31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1"/>
              <c:tx>
                <c:strRef>
                  <c:f>FORMULA!ligne32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{74FD16F4-3B56-4CC5-992F-8F8744FBA411}</c15:txfldGUID>
                      <c15:f>FORMULA!ligne32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2"/>
              <c:tx>
                <c:strRef>
                  <c:f>FORMULA!ligne33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{18191A34-B0CC-4868-94C5-6F7F2B658B15}</c15:txfldGUID>
                      <c15:f>FORMULA!ligne33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3"/>
              <c:tx>
                <c:strRef>
                  <c:f>FORMULA!ligne34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{B0C8B9E1-1D4A-4BFF-95DA-F73491D1B3CD}</c15:txfldGUID>
                      <c15:f>FORMULA!ligne34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4"/>
              <c:tx>
                <c:strRef>
                  <c:f>FORMULA!ligne35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{252FECF9-7D3C-42B4-9D73-95D143B008F5}</c15:txfldGUID>
                      <c15:f>FORMULA!ligne35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5"/>
              <c:tx>
                <c:strRef>
                  <c:f>FORMULA!ligne36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{66CFC578-66E4-4B52-9294-45CAF6A0536D}</c15:txfldGUID>
                      <c15:f>FORMULA!ligne36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6"/>
              <c:tx>
                <c:strRef>
                  <c:f>FORMULA!ligne37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{CB24E97A-D5EC-446A-A801-B0A6033AFB0D}</c15:txfldGUID>
                      <c15:f>FORMULA!ligne37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7"/>
              <c:tx>
                <c:strRef>
                  <c:f>FORMULA!ligne38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{63617B4B-C411-447B-936C-FBA9E6660A02}</c15:txfldGUID>
                      <c15:f>FORMULA!ligne38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8"/>
              <c:tx>
                <c:strRef>
                  <c:f>FORMULA!ligne39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{9F0AE088-E4EF-48B2-9976-70FA837BB6A4}</c15:txfldGUID>
                      <c15:f>FORMULA!ligne39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9"/>
              <c:tx>
                <c:strRef>
                  <c:f>FORMULA!ligne40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{76E4FEB5-0762-4CCF-9E37-9A36E8E545D8}</c15:txfldGUID>
                      <c15:f>FORMULA!ligne40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0"/>
              <c:tx>
                <c:strRef>
                  <c:f>FORMULA!ligne41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{56B4142A-2152-4702-AB65-0555F90715A2}</c15:txfldGUID>
                      <c15:f>FORMULA!ligne41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1"/>
              <c:tx>
                <c:strRef>
                  <c:f>FORMULA!ligne42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{365EA884-CE92-4F08-B443-8C2B5E84681C}</c15:txfldGUID>
                      <c15:f>FORMULA!ligne42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2"/>
              <c:tx>
                <c:strRef>
                  <c:f>FORMULA!ligne43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{2DB353B3-E8F3-45A0-9616-37538822D41E}</c15:txfldGUID>
                      <c15:f>FORMULA!ligne43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3"/>
              <c:tx>
                <c:strRef>
                  <c:f>FORMULA!ligne44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{F0416233-34FC-4759-A6B5-2C0B73958900}</c15:txfldGUID>
                      <c15:f>FORMULA!ligne44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4"/>
              <c:tx>
                <c:strRef>
                  <c:f>FORMULA!ligne45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{657C82BF-3B15-4ADB-BA7B-FE8ACF95921D}</c15:txfldGUID>
                      <c15:f>FORMULA!ligne45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5"/>
              <c:tx>
                <c:strRef>
                  <c:f>FORMULA!ligne46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{53C89585-0293-4AB6-AD01-B232FB1287B2}</c15:txfldGUID>
                      <c15:f>FORMULA!ligne46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6"/>
              <c:tx>
                <c:strRef>
                  <c:f>FORMULA!ligne47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{4797EFF0-8CA2-4829-80EE-0ABC334FD6E9}</c15:txfldGUID>
                      <c15:f>FORMULA!ligne47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7"/>
              <c:tx>
                <c:strRef>
                  <c:f>FORMULA!ligne48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{5F7C4417-4A70-487F-AA03-C0AF26290D00}</c15:txfldGUID>
                      <c15:f>FORMULA!ligne48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8"/>
              <c:tx>
                <c:strRef>
                  <c:f>FORMULA!ligne49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{86EAB3B2-2BA5-4EC6-9311-4808EB5D52EA}</c15:txfldGUID>
                      <c15:f>FORMULA!ligne49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9"/>
              <c:tx>
                <c:strRef>
                  <c:f>FORMULA!ligne50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{FE673FF0-C3B5-4AE6-94E8-65F673D51B71}</c15:txfldGUID>
                      <c15:f>FORMULA!ligne50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0"/>
              <c:tx>
                <c:strRef>
                  <c:f>FORMULA!ligne51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{ABCE3B38-6C58-4EB8-A05C-0878E9BE5573}</c15:txfldGUID>
                      <c15:f>FORMULA!ligne51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1"/>
              <c:tx>
                <c:strRef>
                  <c:f>FORMULA!ligne52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{E810D722-80F3-4DEF-A048-8AC60714064D}</c15:txfldGUID>
                      <c15:f>FORMULA!ligne52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2"/>
              <c:tx>
                <c:strRef>
                  <c:f>FORMULA!ligne53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{953439F7-508E-4957-B1A7-04D003BA1710}</c15:txfldGUID>
                      <c15:f>FORMULA!ligne53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3"/>
              <c:tx>
                <c:strRef>
                  <c:f>FORMULA!ligne54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{5974C10A-B30E-4514-B68C-94E74BAD992F}</c15:txfldGUID>
                      <c15:f>FORMULA!ligne54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4"/>
              <c:tx>
                <c:strRef>
                  <c:f>FORMULA!ligne55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{0A863D83-3F15-42AE-9499-25B5A7CCA97B}</c15:txfldGUID>
                      <c15:f>FORMULA!ligne55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5"/>
              <c:tx>
                <c:strRef>
                  <c:f>FORMULA!ligne56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{6DAF8540-88C1-4D89-92FE-C7D7085FC8F0}</c15:txfldGUID>
                      <c15:f>FORMULA!ligne56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6"/>
              <c:tx>
                <c:strRef>
                  <c:f>FORMULA!ligne57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{1C5B5A9F-B548-4360-B54A-FF108E324D4F}</c15:txfldGUID>
                      <c15:f>FORMULA!ligne57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7"/>
              <c:tx>
                <c:strRef>
                  <c:f>FORMULA!ligne58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{F43C9FAF-1A93-436C-AC85-B0B1240C6D70}</c15:txfldGUID>
                      <c15:f>FORMULA!ligne58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8"/>
              <c:tx>
                <c:strRef>
                  <c:f>FORMULA!ligne59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{D77E9507-FFE5-4359-AC22-344063DF9313}</c15:txfldGUID>
                      <c15:f>FORMULA!ligne59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9"/>
              <c:tx>
                <c:strRef>
                  <c:f>FORMULA!ligne60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{8BCB46F7-6EA5-4A1A-B733-268FB91B774F}</c15:txfldGUID>
                      <c15:f>FORMULA!ligne60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0"/>
              <c:tx>
                <c:strRef>
                  <c:f>FORMULA!ligne61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{F37117D6-EDC7-41EF-AED5-FA23790EFA41}</c15:txfldGUID>
                      <c15:f>FORMULA!ligne61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1"/>
              <c:tx>
                <c:strRef>
                  <c:f>FORMULA!ligne62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{0A281A6E-FA7D-43AA-947E-4537CF6A7053}</c15:txfldGUID>
                      <c15:f>FORMULA!ligne62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2"/>
              <c:tx>
                <c:strRef>
                  <c:f>FORMULA!ligne63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{50AEB08E-8D93-4853-A4EF-8432865F6C6A}</c15:txfldGUID>
                      <c15:f>FORMULA!ligne63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3"/>
              <c:tx>
                <c:strRef>
                  <c:f>FORMULA!ligne64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{1B1BE70C-6AB6-4084-AFB1-F400E2E549EF}</c15:txfldGUID>
                      <c15:f>FORMULA!ligne64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4"/>
              <c:tx>
                <c:strRef>
                  <c:f>FORMULA!ligne65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{2D59848B-2197-40E8-A4B9-24C34BCC6E02}</c15:txfldGUID>
                      <c15:f>FORMULA!ligne65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5"/>
              <c:tx>
                <c:strRef>
                  <c:f>FORMULA!ligne66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{A487DCE6-8312-468F-8A79-370B7A0FD456}</c15:txfldGUID>
                      <c15:f>FORMULA!ligne66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6"/>
              <c:tx>
                <c:strRef>
                  <c:f>FORMULA!ligne67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{2EF4CF4E-8F5A-4C04-9B13-CD80FF692394}</c15:txfldGUID>
                      <c15:f>FORMULA!ligne67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7"/>
              <c:tx>
                <c:strRef>
                  <c:f>FORMULA!ligne68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{D66F9730-5F9F-4A28-9227-C16567634975}</c15:txfldGUID>
                      <c15:f>FORMULA!ligne68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8"/>
              <c:tx>
                <c:strRef>
                  <c:f>FORMULA!ligne69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{431F09D4-A38C-41D7-B98A-F2DBF6E98ECA}</c15:txfldGUID>
                      <c15:f>FORMULA!ligne69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9"/>
              <c:tx>
                <c:strRef>
                  <c:f>FORMULA!ligne70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{3850FA9B-9C64-49E0-95B2-3AD19A610D08}</c15:txfldGUID>
                      <c15:f>FORMULA!ligne70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0"/>
              <c:tx>
                <c:strRef>
                  <c:f>FORMULA!ligne71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{9B85C84C-FE9B-41A9-AA6C-69239DD326AC}</c15:txfldGUID>
                      <c15:f>FORMULA!ligne71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1"/>
              <c:tx>
                <c:strRef>
                  <c:f>FORMULA!ligne72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{2326A5DF-5178-471A-97A8-C810BE569331}</c15:txfldGUID>
                      <c15:f>FORMULA!ligne72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2"/>
              <c:tx>
                <c:strRef>
                  <c:f>FORMULA!ligne73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{C080BB05-30F6-4FA5-8806-26CFFF1EA0AC}</c15:txfldGUID>
                      <c15:f>FORMULA!ligne73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3"/>
              <c:tx>
                <c:strRef>
                  <c:f>FORMULA!ligne74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{3DC24249-C219-4A75-8F5D-7A2EEEBF6F5C}</c15:txfldGUID>
                      <c15:f>FORMULA!ligne74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4"/>
              <c:tx>
                <c:strRef>
                  <c:f>FORMULA!ligne75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{8ACED28C-96F5-42F7-B14E-4568E4D4A2EC}</c15:txfldGUID>
                      <c15:f>FORMULA!ligne75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5"/>
              <c:tx>
                <c:strRef>
                  <c:f>FORMULA!ligne76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{46B1F419-BE2E-483B-9F36-5BDFDFB719D3}</c15:txfldGUID>
                      <c15:f>FORMULA!ligne76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6"/>
              <c:tx>
                <c:strRef>
                  <c:f>FORMULA!ligne77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{0ABEB778-0410-4D0D-B3AF-0CDAED0199C8}</c15:txfldGUID>
                      <c15:f>FORMULA!ligne77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7"/>
              <c:tx>
                <c:strRef>
                  <c:f>FORMULA!ligne78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{477E2445-7B18-4400-93B5-948C44BC51E5}</c15:txfldGUID>
                      <c15:f>FORMULA!ligne78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8"/>
              <c:tx>
                <c:strRef>
                  <c:f>FORMULA!ligne79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{F90B1D0E-9DD3-4A82-968F-F3F75A102A39}</c15:txfldGUID>
                      <c15:f>FORMULA!ligne79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9"/>
              <c:tx>
                <c:strRef>
                  <c:f>FORMULA!ligne80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{83ECDDD7-73EB-4108-9C3E-9DC5CC5143E8}</c15:txfldGUID>
                      <c15:f>FORMULA!ligne80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0"/>
              <c:tx>
                <c:strRef>
                  <c:f>FORMULA!ligne81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{2D884700-9835-463B-A9F9-F248096BA7E1}</c15:txfldGUID>
                      <c15:f>FORMULA!ligne81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1"/>
              <c:tx>
                <c:strRef>
                  <c:f>FORMULA!ligne82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{8B97400E-1AE1-4042-B086-870A149D8438}</c15:txfldGUID>
                      <c15:f>FORMULA!ligne82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2"/>
              <c:tx>
                <c:strRef>
                  <c:f>FORMULA!ligne83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{6D9EC988-1011-49D2-993B-0E94F2C982A8}</c15:txfldGUID>
                      <c15:f>FORMULA!ligne83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3"/>
              <c:tx>
                <c:strRef>
                  <c:f>FORMULA!ligne84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{A65010CD-8D57-4138-A2BF-DD2C62782ADB}</c15:txfldGUID>
                      <c15:f>FORMULA!ligne84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4"/>
              <c:tx>
                <c:strRef>
                  <c:f>FORMULA!ligne85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{164CA567-4ADC-4FD6-94ED-CEEBB8F98D1E}</c15:txfldGUID>
                      <c15:f>FORMULA!ligne85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5"/>
              <c:tx>
                <c:strRef>
                  <c:f>FORMULA!ligne86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{BE8E629D-ABE1-40EC-A7E1-C16C8EBBD0A0}</c15:txfldGUID>
                      <c15:f>FORMULA!ligne86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6"/>
              <c:tx>
                <c:strRef>
                  <c:f>FORMULA!ligne87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{903DD6B1-08F4-433D-AE93-4CF0309DDE83}</c15:txfldGUID>
                      <c15:f>FORMULA!ligne87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7"/>
              <c:tx>
                <c:strRef>
                  <c:f>FORMULA!ligne88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{D39118A5-6D0C-48EF-A0CF-C395E2C59AB7}</c15:txfldGUID>
                      <c15:f>FORMULA!ligne88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8"/>
              <c:tx>
                <c:strRef>
                  <c:f>FORMULA!ligne89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{B1B18AC2-9568-4BE4-9EE9-9C0594F0DFED}</c15:txfldGUID>
                      <c15:f>FORMULA!ligne89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9"/>
              <c:tx>
                <c:strRef>
                  <c:f>FORMULA!ligne90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{B5C49160-A946-4A7D-95AC-C007F5C4562D}</c15:txfldGUID>
                      <c15:f>FORMULA!ligne90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0"/>
              <c:tx>
                <c:strRef>
                  <c:f>FORMULA!ligne91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{FC5B58DB-E1B5-4C8C-A824-C3DA7576916D}</c15:txfldGUID>
                      <c15:f>FORMULA!ligne91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1"/>
              <c:tx>
                <c:strRef>
                  <c:f>FORMULA!ligne92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{7ABD8F11-B983-46AB-AB4E-0707365FACDA}</c15:txfldGUID>
                      <c15:f>FORMULA!ligne92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2"/>
              <c:tx>
                <c:strRef>
                  <c:f>FORMULA!ligne93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{4DD1194C-E74C-4890-B734-C67C2EEB74B9}</c15:txfldGUID>
                      <c15:f>FORMULA!ligne93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3"/>
              <c:tx>
                <c:strRef>
                  <c:f>FORMULA!ligne94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{DF4DC845-C8CB-4427-8231-BE33F585DD50}</c15:txfldGUID>
                      <c15:f>FORMULA!ligne94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4"/>
              <c:tx>
                <c:strRef>
                  <c:f>FORMULA!ligne95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{C98AC7B7-3253-4B1E-8251-776A72823939}</c15:txfldGUID>
                      <c15:f>FORMULA!ligne95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5"/>
              <c:tx>
                <c:strRef>
                  <c:f>FORMULA!ligne96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{4B3DB9D9-C54C-451E-BE3B-233EF2B8D06E}</c15:txfldGUID>
                      <c15:f>FORMULA!ligne96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6"/>
              <c:tx>
                <c:strRef>
                  <c:f>FORMULA!ligne97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{E4827171-242B-44D7-9E31-5F4B825FDE71}</c15:txfldGUID>
                      <c15:f>FORMULA!ligne97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7"/>
              <c:tx>
                <c:strRef>
                  <c:f>FORMULA!ligne98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{4E47B5EE-283A-41A9-B166-C4C530DFEB25}</c15:txfldGUID>
                      <c15:f>FORMULA!ligne98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8"/>
              <c:tx>
                <c:strRef>
                  <c:f>FORMULA!ligne99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{70AA7570-659B-4AE6-87D9-9F4AAEE373FA}</c15:txfldGUID>
                      <c15:f>FORMULA!ligne99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9"/>
              <c:tx>
                <c:strRef>
                  <c:f>FORMULA!ligne100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{332D2C2A-FEC6-4721-822D-973077086DC1}</c15:txfldGUID>
                      <c15:f>FORMULA!ligne100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100" b="0" i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L'industrie des télécommunications</c:v>
                </c:pt>
                <c:pt idx="1">
                  <c:v>L'industrie pharmaceutique</c:v>
                </c:pt>
                <c:pt idx="2">
                  <c:v>La banque</c:v>
                </c:pt>
                <c:pt idx="3">
                  <c:v>L'industrie pétrolière</c:v>
                </c:pt>
                <c:pt idx="4">
                  <c:v>L'industrie automobile</c:v>
                </c:pt>
              </c:strCache>
            </c:strRef>
          </c:cat>
          <c:val>
            <c:numRef>
              <c:f>CHART_DATA!$J$4:$J$8</c:f>
              <c:numCache>
                <c:formatCode>0%</c:formatCode>
                <c:ptCount val="5"/>
                <c:pt idx="0">
                  <c:v>0.28000000000000008</c:v>
                </c:pt>
                <c:pt idx="1">
                  <c:v>0.28000000000000008</c:v>
                </c:pt>
                <c:pt idx="2" formatCode="General">
                  <c:v>0.28000000000000008</c:v>
                </c:pt>
                <c:pt idx="3" formatCode="General">
                  <c:v>0.28000000000000008</c:v>
                </c:pt>
                <c:pt idx="4" formatCode="General">
                  <c:v>0.28000000000000008</c:v>
                </c:pt>
              </c:numCache>
            </c:numRef>
          </c:val>
        </c:ser>
        <c:dLbls>
          <c:showVal val="1"/>
        </c:dLbls>
        <c:gapWidth val="45"/>
        <c:overlap val="100"/>
        <c:axId val="120949760"/>
        <c:axId val="121357056"/>
      </c:barChart>
      <c:catAx>
        <c:axId val="120949760"/>
        <c:scaling>
          <c:orientation val="maxMin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lang="it-IT" sz="1300" b="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fr-FR"/>
          </a:p>
        </c:txPr>
        <c:crossAx val="121357056"/>
        <c:crosses val="autoZero"/>
        <c:auto val="1"/>
        <c:lblAlgn val="ctr"/>
        <c:lblOffset val="100"/>
      </c:catAx>
      <c:valAx>
        <c:axId val="121357056"/>
        <c:scaling>
          <c:orientation val="minMax"/>
          <c:max val="1.3800000000000001"/>
          <c:min val="0"/>
        </c:scaling>
        <c:axPos val="t"/>
        <c:numFmt formatCode="0%" sourceLinked="1"/>
        <c:majorTickMark val="none"/>
        <c:tickLblPos val="none"/>
        <c:spPr>
          <a:ln>
            <a:noFill/>
          </a:ln>
        </c:spPr>
        <c:crossAx val="120949760"/>
        <c:crosses val="autoZero"/>
        <c:crossBetween val="between"/>
        <c:majorUnit val="0.5"/>
        <c:minorUnit val="0.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2"/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113356124732307E-2"/>
          <c:y val="0.41532921913092552"/>
          <c:w val="0.81509964898920295"/>
          <c:h val="0.40238505851547546"/>
        </c:manualLayout>
      </c:layout>
      <c:barChart>
        <c:barDir val="col"/>
        <c:grouping val="clustered"/>
        <c:ser>
          <c:idx val="0"/>
          <c:order val="0"/>
          <c:tx>
            <c:strRef>
              <c:f>CHART_DATA!$D$3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48786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82B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D74D4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9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rgbClr val="FFFFFF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</c:dPt>
          <c:dLbls>
            <c:dLbl>
              <c:idx val="0"/>
              <c:numFmt formatCode="0%;;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</c:dLbl>
            <c:dLbl>
              <c:idx val="1"/>
              <c:numFmt formatCode="0%;;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</c:dLbl>
            <c:dLbl>
              <c:idx val="2"/>
              <c:numFmt formatCode="0%;;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</c:dLbl>
            <c:dLbl>
              <c:idx val="3"/>
              <c:numFmt formatCode="0%;;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</c:dLbl>
            <c:dLbl>
              <c:idx val="4"/>
              <c:numFmt formatCode="0%;;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fr-F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Très satisfaisantes</c:v>
                </c:pt>
                <c:pt idx="1">
                  <c:v>Assez satisfaisantes</c:v>
                </c:pt>
                <c:pt idx="2">
                  <c:v>Peu satisfaisantes</c:v>
                </c:pt>
                <c:pt idx="3">
                  <c:v>Pas du tout satisfaisantes</c:v>
                </c:pt>
                <c:pt idx="4">
                  <c:v>Ne sais pas</c:v>
                </c:pt>
              </c:strCache>
            </c:strRef>
          </c:cat>
          <c:val>
            <c:numRef>
              <c:f>CHART_DATA!$D$4:$D$8</c:f>
              <c:numCache>
                <c:formatCode>0%</c:formatCode>
                <c:ptCount val="5"/>
                <c:pt idx="0">
                  <c:v>1.0000000000000002E-2</c:v>
                </c:pt>
                <c:pt idx="1">
                  <c:v>0.44</c:v>
                </c:pt>
                <c:pt idx="2">
                  <c:v>0.30000000000000004</c:v>
                </c:pt>
                <c:pt idx="3">
                  <c:v>0.11</c:v>
                </c:pt>
                <c:pt idx="4">
                  <c:v>0.14000000000000001</c:v>
                </c:pt>
              </c:numCache>
            </c:numRef>
          </c:val>
        </c:ser>
        <c:dLbls/>
        <c:gapWidth val="12"/>
        <c:overlap val="-99"/>
        <c:axId val="132232320"/>
        <c:axId val="132233856"/>
      </c:barChart>
      <c:catAx>
        <c:axId val="132232320"/>
        <c:scaling>
          <c:orientation val="minMax"/>
        </c:scaling>
        <c:delete val="1"/>
        <c:axPos val="b"/>
        <c:numFmt formatCode="General" sourceLinked="0"/>
        <c:tickLblPos val="none"/>
        <c:crossAx val="132233856"/>
        <c:crosses val="autoZero"/>
        <c:auto val="1"/>
        <c:lblAlgn val="ctr"/>
        <c:lblOffset val="100"/>
      </c:catAx>
      <c:valAx>
        <c:axId val="132233856"/>
        <c:scaling>
          <c:orientation val="minMax"/>
          <c:max val="0.70000000000000018"/>
        </c:scaling>
        <c:delete val="1"/>
        <c:axPos val="l"/>
        <c:numFmt formatCode="0%" sourceLinked="1"/>
        <c:tickLblPos val="none"/>
        <c:crossAx val="132232320"/>
        <c:crosses val="autoZero"/>
        <c:crossBetween val="between"/>
      </c:valAx>
    </c:plotArea>
    <c:dispBlanksAs val="gap"/>
  </c:chart>
  <c:spPr>
    <a:noFill/>
  </c:spPr>
  <c:txPr>
    <a:bodyPr/>
    <a:lstStyle/>
    <a:p>
      <a:pPr>
        <a:defRPr sz="1800">
          <a:effectLst/>
        </a:defRPr>
      </a:pPr>
      <a:endParaRPr lang="fr-FR"/>
    </a:p>
  </c:txPr>
  <c:externalData r:id="rId2"/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113356124732307E-2"/>
          <c:y val="0.41532921913092552"/>
          <c:w val="0.81509964898920295"/>
          <c:h val="0.40238505851547546"/>
        </c:manualLayout>
      </c:layout>
      <c:barChart>
        <c:barDir val="col"/>
        <c:grouping val="clustered"/>
        <c:ser>
          <c:idx val="0"/>
          <c:order val="0"/>
          <c:tx>
            <c:strRef>
              <c:f>CHART_DATA!$D$3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48786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82B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D74D4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9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rgbClr val="FFFFFF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</c:dPt>
          <c:dLbls>
            <c:dLbl>
              <c:idx val="0"/>
              <c:numFmt formatCode="0%;;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</c:dLbl>
            <c:dLbl>
              <c:idx val="1"/>
              <c:numFmt formatCode="0%;;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</c:dLbl>
            <c:dLbl>
              <c:idx val="2"/>
              <c:numFmt formatCode="0%;;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</c:dLbl>
            <c:dLbl>
              <c:idx val="3"/>
              <c:numFmt formatCode="0%;;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</c:dLbl>
            <c:dLbl>
              <c:idx val="4"/>
              <c:numFmt formatCode="0%;;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fr-F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Très satisfaisantes</c:v>
                </c:pt>
                <c:pt idx="1">
                  <c:v>Assez satisfaisantes</c:v>
                </c:pt>
                <c:pt idx="2">
                  <c:v>Peu satisfaisantes</c:v>
                </c:pt>
                <c:pt idx="3">
                  <c:v>Pas du tout satisfaisantes</c:v>
                </c:pt>
                <c:pt idx="4">
                  <c:v>Ne sais pas</c:v>
                </c:pt>
              </c:strCache>
            </c:strRef>
          </c:cat>
          <c:val>
            <c:numRef>
              <c:f>CHART_DATA!$D$4:$D$8</c:f>
              <c:numCache>
                <c:formatCode>0%</c:formatCode>
                <c:ptCount val="5"/>
                <c:pt idx="0">
                  <c:v>9.0000000000000011E-2</c:v>
                </c:pt>
                <c:pt idx="1">
                  <c:v>0.63000000000000012</c:v>
                </c:pt>
                <c:pt idx="2">
                  <c:v>0.25</c:v>
                </c:pt>
                <c:pt idx="3">
                  <c:v>3.0000000000000002E-2</c:v>
                </c:pt>
              </c:numCache>
            </c:numRef>
          </c:val>
        </c:ser>
        <c:dLbls/>
        <c:gapWidth val="12"/>
        <c:overlap val="-99"/>
        <c:axId val="132368256"/>
        <c:axId val="132369792"/>
      </c:barChart>
      <c:catAx>
        <c:axId val="132368256"/>
        <c:scaling>
          <c:orientation val="minMax"/>
        </c:scaling>
        <c:delete val="1"/>
        <c:axPos val="b"/>
        <c:numFmt formatCode="General" sourceLinked="0"/>
        <c:tickLblPos val="none"/>
        <c:crossAx val="132369792"/>
        <c:crosses val="autoZero"/>
        <c:auto val="1"/>
        <c:lblAlgn val="ctr"/>
        <c:lblOffset val="100"/>
      </c:catAx>
      <c:valAx>
        <c:axId val="132369792"/>
        <c:scaling>
          <c:orientation val="minMax"/>
        </c:scaling>
        <c:delete val="1"/>
        <c:axPos val="l"/>
        <c:numFmt formatCode="0%" sourceLinked="1"/>
        <c:tickLblPos val="none"/>
        <c:crossAx val="132368256"/>
        <c:crosses val="autoZero"/>
        <c:crossBetween val="between"/>
      </c:valAx>
    </c:plotArea>
    <c:dispBlanksAs val="gap"/>
  </c:chart>
  <c:spPr>
    <a:noFill/>
  </c:spPr>
  <c:txPr>
    <a:bodyPr/>
    <a:lstStyle/>
    <a:p>
      <a:pPr>
        <a:defRPr sz="1800">
          <a:effectLst/>
        </a:defRPr>
      </a:pPr>
      <a:endParaRPr lang="fr-FR"/>
    </a:p>
  </c:txPr>
  <c:externalData r:id="rId2"/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113356124732307E-2"/>
          <c:y val="0.41532921913092552"/>
          <c:w val="0.81509964898920295"/>
          <c:h val="0.40238505851547546"/>
        </c:manualLayout>
      </c:layout>
      <c:barChart>
        <c:barDir val="col"/>
        <c:grouping val="clustered"/>
        <c:dLbls/>
        <c:gapWidth val="12"/>
        <c:overlap val="-99"/>
        <c:axId val="132655360"/>
        <c:axId val="132784896"/>
      </c:barChart>
      <c:catAx>
        <c:axId val="132655360"/>
        <c:scaling>
          <c:orientation val="minMax"/>
        </c:scaling>
        <c:delete val="1"/>
        <c:axPos val="b"/>
        <c:numFmt formatCode="General" sourceLinked="0"/>
        <c:tickLblPos val="none"/>
        <c:crossAx val="132784896"/>
        <c:crosses val="autoZero"/>
        <c:auto val="1"/>
        <c:lblAlgn val="ctr"/>
        <c:lblOffset val="100"/>
      </c:catAx>
      <c:valAx>
        <c:axId val="132784896"/>
        <c:scaling>
          <c:orientation val="minMax"/>
          <c:max val="0.70000000000000018"/>
        </c:scaling>
        <c:delete val="1"/>
        <c:axPos val="l"/>
        <c:numFmt formatCode="0%" sourceLinked="1"/>
        <c:tickLblPos val="none"/>
        <c:crossAx val="132655360"/>
        <c:crosses val="autoZero"/>
        <c:crossBetween val="between"/>
      </c:valAx>
    </c:plotArea>
    <c:dispBlanksAs val="gap"/>
  </c:chart>
  <c:spPr>
    <a:noFill/>
  </c:spPr>
  <c:txPr>
    <a:bodyPr/>
    <a:lstStyle/>
    <a:p>
      <a:pPr>
        <a:defRPr sz="1800">
          <a:effectLst/>
        </a:defRPr>
      </a:pPr>
      <a:endParaRPr lang="fr-FR"/>
    </a:p>
  </c:txPr>
  <c:externalData r:id="rId2"/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113356124732307E-2"/>
          <c:y val="0.41532921913092552"/>
          <c:w val="0.81509964898920295"/>
          <c:h val="0.40238505851547546"/>
        </c:manualLayout>
      </c:layout>
      <c:barChart>
        <c:barDir val="col"/>
        <c:grouping val="clustered"/>
        <c:ser>
          <c:idx val="0"/>
          <c:order val="0"/>
          <c:tx>
            <c:strRef>
              <c:f>CHART_DATA!$D$3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48786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82B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D74D4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9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rgbClr val="FFFFFF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</c:dPt>
          <c:dLbls>
            <c:dLbl>
              <c:idx val="0"/>
              <c:numFmt formatCode="0%;;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</c:dLbl>
            <c:dLbl>
              <c:idx val="1"/>
              <c:numFmt formatCode="0%;;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</c:dLbl>
            <c:dLbl>
              <c:idx val="2"/>
              <c:numFmt formatCode="0%;;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</c:dLbl>
            <c:dLbl>
              <c:idx val="3"/>
              <c:numFmt formatCode="0%;;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</c:dLbl>
            <c:dLbl>
              <c:idx val="4"/>
              <c:numFmt formatCode="0%;;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fr-FR"/>
                </a:p>
              </c:txPr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%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fr-F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Très satisfaisantes</c:v>
                </c:pt>
                <c:pt idx="1">
                  <c:v>Assez satisfaisantes</c:v>
                </c:pt>
                <c:pt idx="2">
                  <c:v>Peu satisfaisantes</c:v>
                </c:pt>
                <c:pt idx="3">
                  <c:v>Pas du tout satisfaisantes</c:v>
                </c:pt>
                <c:pt idx="4">
                  <c:v>Ne sais pas</c:v>
                </c:pt>
              </c:strCache>
            </c:strRef>
          </c:cat>
          <c:val>
            <c:numRef>
              <c:f>CHART_DATA!$D$4:$D$8</c:f>
              <c:numCache>
                <c:formatCode>0%</c:formatCode>
                <c:ptCount val="5"/>
                <c:pt idx="0">
                  <c:v>9.0000000000000011E-2</c:v>
                </c:pt>
                <c:pt idx="1">
                  <c:v>0.63000000000000012</c:v>
                </c:pt>
                <c:pt idx="2">
                  <c:v>0.25</c:v>
                </c:pt>
                <c:pt idx="3">
                  <c:v>3.0000000000000002E-2</c:v>
                </c:pt>
              </c:numCache>
            </c:numRef>
          </c:val>
        </c:ser>
        <c:dLbls/>
        <c:gapWidth val="12"/>
        <c:overlap val="-99"/>
        <c:axId val="132591616"/>
        <c:axId val="132593152"/>
      </c:barChart>
      <c:catAx>
        <c:axId val="132591616"/>
        <c:scaling>
          <c:orientation val="minMax"/>
        </c:scaling>
        <c:delete val="1"/>
        <c:axPos val="b"/>
        <c:numFmt formatCode="General" sourceLinked="0"/>
        <c:tickLblPos val="none"/>
        <c:crossAx val="132593152"/>
        <c:crosses val="autoZero"/>
        <c:auto val="1"/>
        <c:lblAlgn val="ctr"/>
        <c:lblOffset val="100"/>
      </c:catAx>
      <c:valAx>
        <c:axId val="132593152"/>
        <c:scaling>
          <c:orientation val="minMax"/>
        </c:scaling>
        <c:delete val="1"/>
        <c:axPos val="l"/>
        <c:numFmt formatCode="0%" sourceLinked="1"/>
        <c:tickLblPos val="none"/>
        <c:crossAx val="132591616"/>
        <c:crosses val="autoZero"/>
        <c:crossBetween val="between"/>
      </c:valAx>
    </c:plotArea>
    <c:dispBlanksAs val="gap"/>
  </c:chart>
  <c:spPr>
    <a:noFill/>
  </c:spPr>
  <c:txPr>
    <a:bodyPr/>
    <a:lstStyle/>
    <a:p>
      <a:pPr>
        <a:defRPr sz="1800">
          <a:effectLst/>
        </a:defRPr>
      </a:pPr>
      <a:endParaRPr lang="fr-FR"/>
    </a:p>
  </c:txPr>
  <c:externalData r:id="rId2"/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274727437916421"/>
          <c:y val="3.4374940802381439E-2"/>
          <c:w val="0.59590672319806171"/>
          <c:h val="0.93125000000000002"/>
        </c:manualLayout>
      </c:layout>
      <c:barChart>
        <c:barDir val="bar"/>
        <c:grouping val="stacked"/>
        <c:ser>
          <c:idx val="0"/>
          <c:order val="0"/>
          <c:tx>
            <c:strRef>
              <c:f>DATA!$B$1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009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6AA6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D9C56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DE314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FFFFF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rgbClr val="F2AEA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DATA!$A$2:$A$5</c:f>
              <c:strCache>
                <c:ptCount val="4"/>
                <c:pt idx="0">
                  <c:v>Améliorées</c:v>
                </c:pt>
                <c:pt idx="1">
                  <c:v>Sont restées les mêmes</c:v>
                </c:pt>
                <c:pt idx="2">
                  <c:v>Dégradées</c:v>
                </c:pt>
                <c:pt idx="3">
                  <c:v>Ne sais pas</c:v>
                </c:pt>
              </c:strCache>
            </c:strRef>
          </c:cat>
          <c:val>
            <c:numRef>
              <c:f>DATA!$B$2:$B$5</c:f>
              <c:numCache>
                <c:formatCode>0%</c:formatCode>
                <c:ptCount val="4"/>
                <c:pt idx="0">
                  <c:v>0.23</c:v>
                </c:pt>
                <c:pt idx="1">
                  <c:v>0.4</c:v>
                </c:pt>
                <c:pt idx="2">
                  <c:v>0.21000000000000002</c:v>
                </c:pt>
                <c:pt idx="3">
                  <c:v>0.16</c:v>
                </c:pt>
              </c:numCache>
            </c:numRef>
          </c:val>
        </c:ser>
        <c:dLbls/>
        <c:gapWidth val="12"/>
        <c:overlap val="100"/>
        <c:axId val="132995328"/>
        <c:axId val="133001216"/>
      </c:barChart>
      <c:catAx>
        <c:axId val="132995328"/>
        <c:scaling>
          <c:orientation val="maxMin"/>
        </c:scaling>
        <c:axPos val="l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 algn="r"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fr-FR"/>
          </a:p>
        </c:txPr>
        <c:crossAx val="133001216"/>
        <c:crosses val="autoZero"/>
        <c:auto val="1"/>
        <c:lblAlgn val="ctr"/>
        <c:lblOffset val="100"/>
      </c:catAx>
      <c:valAx>
        <c:axId val="133001216"/>
        <c:scaling>
          <c:orientation val="minMax"/>
          <c:max val="1"/>
          <c:min val="0"/>
        </c:scaling>
        <c:axPos val="t"/>
        <c:numFmt formatCode="0%" sourceLinked="1"/>
        <c:majorTickMark val="none"/>
        <c:tickLblPos val="none"/>
        <c:spPr>
          <a:ln>
            <a:noFill/>
          </a:ln>
        </c:spPr>
        <c:crossAx val="1329953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805477143667267"/>
          <c:y val="2.9282680466587292E-2"/>
          <c:w val="0.40493694595433527"/>
          <c:h val="0.76263727183749785"/>
        </c:manualLayout>
      </c:layout>
      <c:barChart>
        <c:barDir val="bar"/>
        <c:grouping val="stacked"/>
        <c:ser>
          <c:idx val="0"/>
          <c:order val="0"/>
          <c:tx>
            <c:strRef>
              <c:f>CHART_DATA!$D$3</c:f>
              <c:strCache>
                <c:ptCount val="1"/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Une bonne chose pour les laboratoires</c:v>
                </c:pt>
                <c:pt idx="1">
                  <c:v>Une bonne chose pour les patients</c:v>
                </c:pt>
                <c:pt idx="2">
                  <c:v>Une bonne chose pour les associations</c:v>
                </c:pt>
                <c:pt idx="3">
                  <c:v>Quelque chose d'indispensable</c:v>
                </c:pt>
                <c:pt idx="4">
                  <c:v>Difficile d'un point de vue éthique</c:v>
                </c:pt>
              </c:strCache>
            </c:strRef>
          </c:cat>
          <c:val>
            <c:numRef>
              <c:f>CHART_DATA!$D$4:$D$8</c:f>
              <c:numCache>
                <c:formatCode>0%</c:formatCode>
                <c:ptCount val="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</c:numCache>
            </c:numRef>
          </c:val>
        </c:ser>
        <c:ser>
          <c:idx val="7"/>
          <c:order val="1"/>
          <c:tx>
            <c:strRef>
              <c:f>CHART_DATA!$E$3</c:f>
              <c:strCache>
                <c:ptCount val="1"/>
                <c:pt idx="0">
                  <c:v>NSP/NR</c:v>
                </c:pt>
              </c:strCache>
            </c:strRef>
          </c:tx>
          <c:spPr>
            <a:solidFill>
              <a:srgbClr val="7F7F7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txPr>
              <a:bodyPr/>
              <a:lstStyle/>
              <a:p>
                <a:pPr algn="ctr">
                  <a:defRPr lang="fr-FR" sz="1100" b="1" i="0" u="none" strike="noStrike" kern="1200" baseline="0">
                    <a:solidFill>
                      <a:srgbClr val="FFFFFF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inEnd"/>
            <c:showVal val="1"/>
          </c:dLbls>
          <c:cat>
            <c:strRef>
              <c:f>CHART_DATA!$C$4:$C$8</c:f>
              <c:strCache>
                <c:ptCount val="5"/>
                <c:pt idx="0">
                  <c:v>Une bonne chose pour les laboratoires</c:v>
                </c:pt>
                <c:pt idx="1">
                  <c:v>Une bonne chose pour les patients</c:v>
                </c:pt>
                <c:pt idx="2">
                  <c:v>Une bonne chose pour les associations</c:v>
                </c:pt>
                <c:pt idx="3">
                  <c:v>Quelque chose d'indispensable</c:v>
                </c:pt>
                <c:pt idx="4">
                  <c:v>Difficile d'un point de vue éthique</c:v>
                </c:pt>
              </c:strCache>
            </c:strRef>
          </c:cat>
          <c:val>
            <c:numRef>
              <c:f>CHART_DATA!$E$4:$E$8</c:f>
              <c:numCache>
                <c:formatCode>General</c:formatCode>
                <c:ptCount val="5"/>
              </c:numCache>
            </c:numRef>
          </c:val>
        </c:ser>
        <c:ser>
          <c:idx val="1"/>
          <c:order val="2"/>
          <c:tx>
            <c:strRef>
              <c:f>CHART_DATA!$F$3</c:f>
              <c:strCache>
                <c:ptCount val="1"/>
                <c:pt idx="0">
                  <c:v>Non, pas du tout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>
                <c:manualLayout>
                  <c:x val="8.1870929083551671E-3"/>
                  <c:y val="2.0350570022134293E-2"/>
                </c:manualLayout>
              </c:layout>
              <c:showVal val="1"/>
            </c:dLbl>
            <c:dLbl>
              <c:idx val="2"/>
              <c:layout>
                <c:manualLayout>
                  <c:x val="2.7290309694517219E-3"/>
                  <c:y val="3.3917171596318359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Une bonne chose pour les laboratoires</c:v>
                </c:pt>
                <c:pt idx="1">
                  <c:v>Une bonne chose pour les patients</c:v>
                </c:pt>
                <c:pt idx="2">
                  <c:v>Une bonne chose pour les associations</c:v>
                </c:pt>
                <c:pt idx="3">
                  <c:v>Quelque chose d'indispensable</c:v>
                </c:pt>
                <c:pt idx="4">
                  <c:v>Difficile d'un point de vue éthique</c:v>
                </c:pt>
              </c:strCache>
            </c:strRef>
          </c:cat>
          <c:val>
            <c:numRef>
              <c:f>CHART_DATA!$F$4:$F$8</c:f>
              <c:numCache>
                <c:formatCode>0%</c:formatCode>
                <c:ptCount val="5"/>
                <c:pt idx="0">
                  <c:v>1.0000000000000002E-2</c:v>
                </c:pt>
                <c:pt idx="1">
                  <c:v>0.05</c:v>
                </c:pt>
                <c:pt idx="2">
                  <c:v>0.05</c:v>
                </c:pt>
                <c:pt idx="3">
                  <c:v>0.11</c:v>
                </c:pt>
                <c:pt idx="4">
                  <c:v>0.14000000000000001</c:v>
                </c:pt>
              </c:numCache>
            </c:numRef>
          </c:val>
        </c:ser>
        <c:ser>
          <c:idx val="2"/>
          <c:order val="3"/>
          <c:tx>
            <c:strRef>
              <c:f>CHART_DATA!$G$3</c:f>
              <c:strCache>
                <c:ptCount val="1"/>
                <c:pt idx="0">
                  <c:v>Non, plutôt pas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dLbl>
              <c:idx val="0"/>
              <c:layout>
                <c:manualLayout>
                  <c:x val="1.0916123877806886E-2"/>
                  <c:y val="-1.6958585798159183E-2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8.1870929083551671E-3"/>
                  <c:y val="-2.0350302957791014E-2"/>
                </c:manualLayout>
              </c:layout>
              <c:dLblPos val="ctr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Une bonne chose pour les laboratoires</c:v>
                </c:pt>
                <c:pt idx="1">
                  <c:v>Une bonne chose pour les patients</c:v>
                </c:pt>
                <c:pt idx="2">
                  <c:v>Une bonne chose pour les associations</c:v>
                </c:pt>
                <c:pt idx="3">
                  <c:v>Quelque chose d'indispensable</c:v>
                </c:pt>
                <c:pt idx="4">
                  <c:v>Difficile d'un point de vue éthique</c:v>
                </c:pt>
              </c:strCache>
            </c:strRef>
          </c:cat>
          <c:val>
            <c:numRef>
              <c:f>CHART_DATA!$G$4:$G$8</c:f>
              <c:numCache>
                <c:formatCode>0%</c:formatCode>
                <c:ptCount val="5"/>
                <c:pt idx="0">
                  <c:v>3.0000000000000002E-2</c:v>
                </c:pt>
                <c:pt idx="1">
                  <c:v>0.1</c:v>
                </c:pt>
                <c:pt idx="2">
                  <c:v>0.1</c:v>
                </c:pt>
                <c:pt idx="3">
                  <c:v>0.14000000000000001</c:v>
                </c:pt>
                <c:pt idx="4">
                  <c:v>0.26</c:v>
                </c:pt>
              </c:numCache>
            </c:numRef>
          </c:val>
        </c:ser>
        <c:ser>
          <c:idx val="3"/>
          <c:order val="4"/>
          <c:tx>
            <c:strRef>
              <c:f>CHART_DATA!$H$3</c:f>
              <c:strCache>
                <c:ptCount val="1"/>
                <c:pt idx="0">
                  <c:v>Oui, plutôt</c:v>
                </c:pt>
              </c:strCache>
            </c:strRef>
          </c:tx>
          <c:spPr>
            <a:solidFill>
              <a:srgbClr val="7FC6E0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10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Une bonne chose pour les laboratoires</c:v>
                </c:pt>
                <c:pt idx="1">
                  <c:v>Une bonne chose pour les patients</c:v>
                </c:pt>
                <c:pt idx="2">
                  <c:v>Une bonne chose pour les associations</c:v>
                </c:pt>
                <c:pt idx="3">
                  <c:v>Quelque chose d'indispensable</c:v>
                </c:pt>
                <c:pt idx="4">
                  <c:v>Difficile d'un point de vue éthique</c:v>
                </c:pt>
              </c:strCache>
            </c:strRef>
          </c:cat>
          <c:val>
            <c:numRef>
              <c:f>CHART_DATA!$H$4:$H$8</c:f>
              <c:numCache>
                <c:formatCode>0%</c:formatCode>
                <c:ptCount val="5"/>
                <c:pt idx="0">
                  <c:v>0.55000000000000004</c:v>
                </c:pt>
                <c:pt idx="1">
                  <c:v>0.51</c:v>
                </c:pt>
                <c:pt idx="2">
                  <c:v>0.51</c:v>
                </c:pt>
                <c:pt idx="3">
                  <c:v>0.4</c:v>
                </c:pt>
                <c:pt idx="4">
                  <c:v>0.35000000000000003</c:v>
                </c:pt>
              </c:numCache>
            </c:numRef>
          </c:val>
        </c:ser>
        <c:ser>
          <c:idx val="4"/>
          <c:order val="5"/>
          <c:tx>
            <c:strRef>
              <c:f>CHART_DATA!$I$3</c:f>
              <c:strCache>
                <c:ptCount val="1"/>
                <c:pt idx="0">
                  <c:v>Oui, tout à fait</c:v>
                </c:pt>
              </c:strCache>
            </c:strRef>
          </c:tx>
          <c:spPr>
            <a:solidFill>
              <a:srgbClr val="17779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GB" sz="1100" b="1" i="0" u="none" strike="noStrike" kern="1200" baseline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Une bonne chose pour les laboratoires</c:v>
                </c:pt>
                <c:pt idx="1">
                  <c:v>Une bonne chose pour les patients</c:v>
                </c:pt>
                <c:pt idx="2">
                  <c:v>Une bonne chose pour les associations</c:v>
                </c:pt>
                <c:pt idx="3">
                  <c:v>Quelque chose d'indispensable</c:v>
                </c:pt>
                <c:pt idx="4">
                  <c:v>Difficile d'un point de vue éthique</c:v>
                </c:pt>
              </c:strCache>
            </c:strRef>
          </c:cat>
          <c:val>
            <c:numRef>
              <c:f>CHART_DATA!$I$4:$I$8</c:f>
              <c:numCache>
                <c:formatCode>0%</c:formatCode>
                <c:ptCount val="5"/>
                <c:pt idx="0">
                  <c:v>0.41000000000000003</c:v>
                </c:pt>
                <c:pt idx="1">
                  <c:v>0.34</c:v>
                </c:pt>
                <c:pt idx="2">
                  <c:v>0.34</c:v>
                </c:pt>
                <c:pt idx="3">
                  <c:v>0.35000000000000003</c:v>
                </c:pt>
                <c:pt idx="4">
                  <c:v>0.25</c:v>
                </c:pt>
              </c:numCache>
            </c:numRef>
          </c:val>
        </c:ser>
        <c:ser>
          <c:idx val="6"/>
          <c:order val="6"/>
          <c:tx>
            <c:strRef>
              <c:f>CHART_DATA!$J$3</c:f>
              <c:strCache>
                <c:ptCount val="1"/>
                <c:pt idx="0">
                  <c:v>Décalage</c:v>
                </c:pt>
              </c:strCache>
            </c:strRef>
          </c:tx>
          <c:spPr>
            <a:noFill/>
            <a:ln>
              <a:noFill/>
            </a:ln>
          </c:spPr>
          <c:dLbls>
            <c:delete val="1"/>
          </c:dLbls>
          <c:cat>
            <c:strRef>
              <c:f>CHART_DATA!$C$4:$C$8</c:f>
              <c:strCache>
                <c:ptCount val="5"/>
                <c:pt idx="0">
                  <c:v>Une bonne chose pour les laboratoires</c:v>
                </c:pt>
                <c:pt idx="1">
                  <c:v>Une bonne chose pour les patients</c:v>
                </c:pt>
                <c:pt idx="2">
                  <c:v>Une bonne chose pour les associations</c:v>
                </c:pt>
                <c:pt idx="3">
                  <c:v>Quelque chose d'indispensable</c:v>
                </c:pt>
                <c:pt idx="4">
                  <c:v>Difficile d'un point de vue éthique</c:v>
                </c:pt>
              </c:strCache>
            </c:strRef>
          </c:cat>
          <c:val>
            <c:numRef>
              <c:f>CHART_DATA!$J$4:$J$8</c:f>
              <c:numCache>
                <c:formatCode>0%</c:formatCode>
                <c:ptCount val="5"/>
                <c:pt idx="0">
                  <c:v>0.10000000000000009</c:v>
                </c:pt>
                <c:pt idx="1">
                  <c:v>0.10000000000000009</c:v>
                </c:pt>
                <c:pt idx="2">
                  <c:v>0.10000000000000009</c:v>
                </c:pt>
                <c:pt idx="3">
                  <c:v>0.10000000000000009</c:v>
                </c:pt>
                <c:pt idx="4">
                  <c:v>0.10000000000000009</c:v>
                </c:pt>
              </c:numCache>
            </c:numRef>
          </c:val>
        </c:ser>
        <c:ser>
          <c:idx val="5"/>
          <c:order val="7"/>
          <c:tx>
            <c:strRef>
              <c:f>CHART_DATA!$K$3</c:f>
              <c:strCache>
                <c:ptCount val="1"/>
                <c:pt idx="0">
                  <c:v>ST</c:v>
                </c:pt>
              </c:strCache>
            </c:strRef>
          </c:tx>
          <c:spPr>
            <a:solidFill>
              <a:srgbClr val="1C8AB2"/>
            </a:solidFill>
          </c:spPr>
          <c:dLbls>
            <c:dLbl>
              <c:idx val="0"/>
              <c:tx>
                <c:strRef>
                  <c:f>NAMES!ligne1</c:f>
                  <c:strCache>
                    <c:ptCount val="1"/>
                    <c:pt idx="0">
                      <c:v>96%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{1CD4513A-F569-4C2B-A46E-84F9EF8A045B}</c15:txfldGUID>
                      <c15:f>FORMULA!ligne1</c15:f>
                      <c15:dlblFieldTableCache>
                        <c:ptCount val="1"/>
                        <c:pt idx="0">
                          <c:v>45%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tx>
                <c:strRef>
                  <c:f>NAMES!ligne2</c:f>
                  <c:strCache>
                    <c:ptCount val="1"/>
                    <c:pt idx="0">
                      <c:v>85%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{6DA3CCEE-515A-4EAE-BB04-D87050A3DD22}</c15:txfldGUID>
                      <c15:f>FORMULA!ligne2</c15:f>
                      <c15:dlblFieldTableCache>
                        <c:ptCount val="1"/>
                        <c:pt idx="0">
                          <c:v>90%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tx>
                <c:strRef>
                  <c:f>NAMES!ligne3</c:f>
                  <c:strCache>
                    <c:ptCount val="1"/>
                    <c:pt idx="0">
                      <c:v>85%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{279E0541-B4DA-42ED-8545-219E448F255A}</c15:txfldGUID>
                      <c15:f>FORMULA!ligne3</c15:f>
                      <c15:dlblFieldTableCache>
                        <c:ptCount val="1"/>
                        <c:pt idx="0">
                          <c:v>88%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tx>
                <c:strRef>
                  <c:f>NAMES!ligne4</c:f>
                  <c:strCache>
                    <c:ptCount val="1"/>
                    <c:pt idx="0">
                      <c:v>75%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{1278DF20-E7EF-47DE-9860-2296C8854542}</c15:txfldGUID>
                      <c15:f>FORMULA!ligne4</c15:f>
                      <c15:dlblFieldTableCache>
                        <c:ptCount val="1"/>
                        <c:pt idx="0">
                          <c:v>88%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tx>
                <c:strRef>
                  <c:f>NAMES!ligne5</c:f>
                  <c:strCache>
                    <c:ptCount val="1"/>
                    <c:pt idx="0">
                      <c:v>60%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{64E954CB-19BE-499A-A36B-5E52C6693434}</c15:txfldGUID>
                      <c15:f>FORMULA!ligne5</c15:f>
                      <c15:dlblFieldTableCache>
                        <c:ptCount val="1"/>
                        <c:pt idx="0">
                          <c:v>82%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tx>
                <c:strRef>
                  <c:f>'Graphique 2 dans Microsoft PowerPoint'!ligne6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{C1045E4B-24FC-4143-95E9-2CBE72F04BD3}</c15:txfldGUID>
                      <c15:f>FORMULA!ligne6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"/>
              <c:tx>
                <c:strRef>
                  <c:f>'Graphique 2 dans Microsoft PowerPoint'!ligne7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{527067DA-A449-4A76-8EDF-F358815BED84}</c15:txfldGUID>
                      <c15:f>FORMULA!ligne7</c15:f>
                      <c15:dlblFieldTableCache>
                        <c:ptCount val="1"/>
                        <c:pt idx="0">
                          <c:v>45%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tx>
                <c:strRef>
                  <c:f>'Graphique 2 dans Microsoft PowerPoint'!ligne8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{042F588B-7CF7-444F-B7FC-1A01663FBE3E}</c15:txfldGUID>
                      <c15:f>FORMULA!ligne8</c15:f>
                      <c15:dlblFieldTableCache>
                        <c:ptCount val="1"/>
                        <c:pt idx="0">
                          <c:v>90%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tx>
                <c:strRef>
                  <c:f>'Graphique 2 dans Microsoft PowerPoint'!ligne9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{ABA54CB9-C721-45A8-9A93-E77AB5171986}</c15:txfldGUID>
                      <c15:f>FORMULA!ligne9</c15:f>
                      <c15:dlblFieldTableCache>
                        <c:ptCount val="1"/>
                        <c:pt idx="0">
                          <c:v>88%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tx>
                <c:strRef>
                  <c:f>'Graphique 2 dans Microsoft PowerPoint'!ligne10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{3BF36C36-362B-4021-A879-0279C67E01F9}</c15:txfldGUID>
                      <c15:f>FORMULA!ligne10</c15:f>
                      <c15:dlblFieldTableCache>
                        <c:ptCount val="1"/>
                        <c:pt idx="0">
                          <c:v>88%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tx>
                <c:strRef>
                  <c:f>'Graphique 2 dans Microsoft PowerPoint'!ligne11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{DC69A446-9313-4BF2-AAAE-825A0BE163EB}</c15:txfldGUID>
                      <c15:f>FORMULA!ligne11</c15:f>
                      <c15:dlblFieldTableCache>
                        <c:ptCount val="1"/>
                        <c:pt idx="0">
                          <c:v>82%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tx>
                <c:strRef>
                  <c:f>'Graphique 2 dans Microsoft PowerPoint'!ligne12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{64A85AAB-7B48-434B-99E4-FDC7AFE82C94}</c15:txfldGUID>
                      <c15:f>FORMULA!ligne12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tx>
                <c:strRef>
                  <c:f>'Graphique 2 dans Microsoft PowerPoint'!ligne13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{85C41812-C073-4EE2-AC64-C6A96DA379B5}</c15:txfldGUID>
                      <c15:f>FORMULA!ligne13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tx>
                <c:strRef>
                  <c:f>'Graphique 2 dans Microsoft PowerPoint'!ligne14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{7A8D20EA-79BE-4D9B-9C05-F4CABCEA91DB}</c15:txfldGUID>
                      <c15:f>FORMULA!ligne14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tx>
                <c:strRef>
                  <c:f>'Graphique 2 dans Microsoft PowerPoint'!ligne15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{7DBB1C76-286F-491F-9D0D-BD60626B02B0}</c15:txfldGUID>
                      <c15:f>FORMULA!ligne15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tx>
                <c:strRef>
                  <c:f>'Graphique 2 dans Microsoft PowerPoint'!ligne16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{DB0B6518-D141-4A33-A822-78B216B44CA4}</c15:txfldGUID>
                      <c15:f>FORMULA!ligne16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tx>
                <c:strRef>
                  <c:f>'Graphique 2 dans Microsoft PowerPoint'!ligne17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{CB7129AB-AF27-42B8-926F-A352F476D741}</c15:txfldGUID>
                      <c15:f>FORMULA!ligne17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tx>
                <c:strRef>
                  <c:f>'Graphique 2 dans Microsoft PowerPoint'!ligne18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{527CEC00-BFB7-42CF-818A-6A2952FCC94B}</c15:txfldGUID>
                      <c15:f>FORMULA!ligne18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tx>
                <c:strRef>
                  <c:f>'Graphique 2 dans Microsoft PowerPoint'!ligne19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{307FC4BF-44D1-493A-94FC-6282D67AD6DD}</c15:txfldGUID>
                      <c15:f>FORMULA!ligne19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tx>
                <c:strRef>
                  <c:f>'Graphique 2 dans Microsoft PowerPoint'!ligne20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{21F5B654-45A8-4850-BC0A-EFCE5025BDD2}</c15:txfldGUID>
                      <c15:f>FORMULA!ligne20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"/>
              <c:tx>
                <c:strRef>
                  <c:f>'Graphique 2 dans Microsoft PowerPoint'!ligne21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{DC43E645-7F9C-443A-B267-0AA3BEB1DF39}</c15:txfldGUID>
                      <c15:f>FORMULA!ligne21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"/>
              <c:tx>
                <c:strRef>
                  <c:f>'Graphique 2 dans Microsoft PowerPoint'!ligne22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{B94101CF-730F-4AD1-954D-73DA03764EEA}</c15:txfldGUID>
                      <c15:f>FORMULA!ligne22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"/>
              <c:tx>
                <c:strRef>
                  <c:f>'Graphique 2 dans Microsoft PowerPoint'!ligne23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{802FBC1D-4513-4FE3-827D-9EE0F63CB8F0}</c15:txfldGUID>
                      <c15:f>FORMULA!ligne23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3"/>
              <c:tx>
                <c:strRef>
                  <c:f>'Graphique 2 dans Microsoft PowerPoint'!ligne24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{328B31FD-D115-4AA0-BC66-7DE23F269602}</c15:txfldGUID>
                      <c15:f>FORMULA!ligne24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4"/>
              <c:tx>
                <c:strRef>
                  <c:f>'Graphique 2 dans Microsoft PowerPoint'!ligne25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{CF4EE30E-2BCB-4234-8BC5-FF487099B92C}</c15:txfldGUID>
                      <c15:f>FORMULA!ligne25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5"/>
              <c:tx>
                <c:strRef>
                  <c:f>'Graphique 2 dans Microsoft PowerPoint'!ligne26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{25BF7385-679F-4287-85DF-F39E8FEBA368}</c15:txfldGUID>
                      <c15:f>FORMULA!ligne26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6"/>
              <c:tx>
                <c:strRef>
                  <c:f>'Graphique 2 dans Microsoft PowerPoint'!ligne27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{E4D434F5-8802-46FB-9206-361C393A3818}</c15:txfldGUID>
                      <c15:f>FORMULA!ligne27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7"/>
              <c:tx>
                <c:strRef>
                  <c:f>'Graphique 2 dans Microsoft PowerPoint'!ligne28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{7CC41096-6AB2-40BE-BE39-92B71C1639B0}</c15:txfldGUID>
                      <c15:f>FORMULA!ligne28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8"/>
              <c:tx>
                <c:strRef>
                  <c:f>'Graphique 2 dans Microsoft PowerPoint'!ligne29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{4918BC49-6E78-4648-AF93-53433FCD9043}</c15:txfldGUID>
                      <c15:f>FORMULA!ligne29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9"/>
              <c:tx>
                <c:strRef>
                  <c:f>'Graphique 2 dans Microsoft PowerPoint'!ligne30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{A08C955E-C65F-4D61-9413-660842DD4E21}</c15:txfldGUID>
                      <c15:f>FORMULA!ligne30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0"/>
              <c:tx>
                <c:strRef>
                  <c:f>'Graphique 2 dans Microsoft PowerPoint'!ligne31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{64E1C8C1-8401-4DCF-B695-CA3C08661C1D}</c15:txfldGUID>
                      <c15:f>FORMULA!ligne31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1"/>
              <c:tx>
                <c:strRef>
                  <c:f>'Graphique 2 dans Microsoft PowerPoint'!ligne32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{E8F61CBA-6DB3-44FF-A49B-419EB29AB1F1}</c15:txfldGUID>
                      <c15:f>FORMULA!ligne32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2"/>
              <c:tx>
                <c:strRef>
                  <c:f>'Graphique 2 dans Microsoft PowerPoint'!ligne33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{5DE0B8A4-8C05-4AE5-8FC3-19A06F74EDF2}</c15:txfldGUID>
                      <c15:f>FORMULA!ligne33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3"/>
              <c:tx>
                <c:strRef>
                  <c:f>'Graphique 2 dans Microsoft PowerPoint'!ligne34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{DB443B71-2E32-44FD-B10D-7C7022BEBD90}</c15:txfldGUID>
                      <c15:f>FORMULA!ligne34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4"/>
              <c:tx>
                <c:strRef>
                  <c:f>'Graphique 2 dans Microsoft PowerPoint'!ligne35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{14FD3BAE-4658-4D58-8878-158BC36188C6}</c15:txfldGUID>
                      <c15:f>FORMULA!ligne35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5"/>
              <c:tx>
                <c:strRef>
                  <c:f>'Graphique 2 dans Microsoft PowerPoint'!ligne36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{C0E17FD2-0665-4CF4-A7C5-4A85FD11EF30}</c15:txfldGUID>
                      <c15:f>FORMULA!ligne36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6"/>
              <c:tx>
                <c:strRef>
                  <c:f>'Graphique 2 dans Microsoft PowerPoint'!ligne37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{F7429993-9896-4D21-B13F-98C4EDC977E8}</c15:txfldGUID>
                      <c15:f>FORMULA!ligne37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7"/>
              <c:tx>
                <c:strRef>
                  <c:f>'Graphique 2 dans Microsoft PowerPoint'!ligne38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{A720F9A9-D838-4804-BE40-3942EB2A85F5}</c15:txfldGUID>
                      <c15:f>FORMULA!ligne38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8"/>
              <c:tx>
                <c:strRef>
                  <c:f>'Graphique 2 dans Microsoft PowerPoint'!ligne39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{D618A4C8-99A2-44AA-B268-537C007AE952}</c15:txfldGUID>
                      <c15:f>FORMULA!ligne39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9"/>
              <c:tx>
                <c:strRef>
                  <c:f>'Graphique 2 dans Microsoft PowerPoint'!ligne40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{9CC5D45C-4C50-47D8-A0EE-8481C8A837C6}</c15:txfldGUID>
                      <c15:f>FORMULA!ligne40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0"/>
              <c:tx>
                <c:strRef>
                  <c:f>'Graphique 2 dans Microsoft PowerPoint'!ligne41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{11754257-91EC-4687-8DFA-4918BD7D4CFD}</c15:txfldGUID>
                      <c15:f>FORMULA!ligne41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1"/>
              <c:tx>
                <c:strRef>
                  <c:f>'Graphique 2 dans Microsoft PowerPoint'!ligne42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{4ECD1C3E-9F98-48CB-9568-8F4FEA4EDA6B}</c15:txfldGUID>
                      <c15:f>FORMULA!ligne42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2"/>
              <c:tx>
                <c:strRef>
                  <c:f>'Graphique 2 dans Microsoft PowerPoint'!ligne43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{4A8F8628-F21F-4FF2-A12C-1E47940C5735}</c15:txfldGUID>
                      <c15:f>FORMULA!ligne43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3"/>
              <c:tx>
                <c:strRef>
                  <c:f>'Graphique 2 dans Microsoft PowerPoint'!ligne44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{2123CA6B-0532-478C-9B8C-8A4321D19FD7}</c15:txfldGUID>
                      <c15:f>FORMULA!ligne44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4"/>
              <c:tx>
                <c:strRef>
                  <c:f>'Graphique 2 dans Microsoft PowerPoint'!ligne45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{ACA1AD6E-F561-4F03-8D87-3CA65A24D5E2}</c15:txfldGUID>
                      <c15:f>FORMULA!ligne45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5"/>
              <c:tx>
                <c:strRef>
                  <c:f>'Graphique 2 dans Microsoft PowerPoint'!ligne46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{2095AE40-2A4C-4C0B-96BD-E29B1A789C47}</c15:txfldGUID>
                      <c15:f>FORMULA!ligne46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6"/>
              <c:tx>
                <c:strRef>
                  <c:f>'Graphique 2 dans Microsoft PowerPoint'!ligne47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{72EEEBA6-A6CE-44D1-9011-3D790FC99CCD}</c15:txfldGUID>
                      <c15:f>FORMULA!ligne47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7"/>
              <c:tx>
                <c:strRef>
                  <c:f>'Graphique 2 dans Microsoft PowerPoint'!ligne48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{8E5DEFAB-8F28-44AE-BFFD-C9EF4D11B8A2}</c15:txfldGUID>
                      <c15:f>FORMULA!ligne48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8"/>
              <c:tx>
                <c:strRef>
                  <c:f>'Graphique 2 dans Microsoft PowerPoint'!ligne49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{E4D90738-7517-4B5B-8EE7-558E0F14DDB1}</c15:txfldGUID>
                      <c15:f>FORMULA!ligne49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9"/>
              <c:tx>
                <c:strRef>
                  <c:f>'Graphique 2 dans Microsoft PowerPoint'!ligne50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{E71E1734-4248-401A-A402-712DE644CA2B}</c15:txfldGUID>
                      <c15:f>FORMULA!ligne50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0"/>
              <c:tx>
                <c:strRef>
                  <c:f>'Graphique 2 dans Microsoft PowerPoint'!ligne51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{E912E64D-D56A-4D3E-861F-3BF9ECB4A46B}</c15:txfldGUID>
                      <c15:f>FORMULA!ligne51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1"/>
              <c:tx>
                <c:strRef>
                  <c:f>'Graphique 2 dans Microsoft PowerPoint'!ligne52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{05CA9B50-1546-4AEE-95E1-4FA208317EC1}</c15:txfldGUID>
                      <c15:f>FORMULA!ligne52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2"/>
              <c:tx>
                <c:strRef>
                  <c:f>'Graphique 2 dans Microsoft PowerPoint'!ligne53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{58C71F71-A44D-4853-B190-20F19B79B0DA}</c15:txfldGUID>
                      <c15:f>FORMULA!ligne53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3"/>
              <c:tx>
                <c:strRef>
                  <c:f>'Graphique 2 dans Microsoft PowerPoint'!ligne54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{D01CD7DD-1E80-40F0-B70F-1725B0980487}</c15:txfldGUID>
                      <c15:f>FORMULA!ligne54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4"/>
              <c:tx>
                <c:strRef>
                  <c:f>'Graphique 2 dans Microsoft PowerPoint'!ligne55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{17DFEE42-8560-4598-9B7C-21F9C46580E5}</c15:txfldGUID>
                      <c15:f>FORMULA!ligne55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5"/>
              <c:tx>
                <c:strRef>
                  <c:f>'Graphique 2 dans Microsoft PowerPoint'!ligne56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{F3164BE5-DF67-4CAD-AF66-1BAB53C5160F}</c15:txfldGUID>
                      <c15:f>FORMULA!ligne56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6"/>
              <c:tx>
                <c:strRef>
                  <c:f>'Graphique 2 dans Microsoft PowerPoint'!ligne57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{B940731C-CCB2-4779-B34A-D002F42D6354}</c15:txfldGUID>
                      <c15:f>FORMULA!ligne57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7"/>
              <c:tx>
                <c:strRef>
                  <c:f>'Graphique 2 dans Microsoft PowerPoint'!ligne58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{0D38DF80-57C7-49EF-9787-10519586AFCA}</c15:txfldGUID>
                      <c15:f>FORMULA!ligne58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8"/>
              <c:tx>
                <c:strRef>
                  <c:f>'Graphique 2 dans Microsoft PowerPoint'!ligne59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{F965236F-488B-4166-8033-270173EC80C3}</c15:txfldGUID>
                      <c15:f>FORMULA!ligne59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9"/>
              <c:tx>
                <c:strRef>
                  <c:f>'Graphique 2 dans Microsoft PowerPoint'!ligne60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{128723F7-4A48-406A-875B-3D1453D4BBC1}</c15:txfldGUID>
                      <c15:f>FORMULA!ligne60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0"/>
              <c:tx>
                <c:strRef>
                  <c:f>'Graphique 2 dans Microsoft PowerPoint'!ligne61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{B8D7BCAC-709A-43F3-BC5E-5015A5BDC0CB}</c15:txfldGUID>
                      <c15:f>FORMULA!ligne61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1"/>
              <c:tx>
                <c:strRef>
                  <c:f>'Graphique 2 dans Microsoft PowerPoint'!ligne62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{073B5FF8-965C-4FD1-A8D3-07447CD156FF}</c15:txfldGUID>
                      <c15:f>FORMULA!ligne62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2"/>
              <c:tx>
                <c:strRef>
                  <c:f>'Graphique 2 dans Microsoft PowerPoint'!ligne63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{EF888242-9AC2-434A-9E22-5FEB005F54FB}</c15:txfldGUID>
                      <c15:f>FORMULA!ligne63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3"/>
              <c:tx>
                <c:strRef>
                  <c:f>'Graphique 2 dans Microsoft PowerPoint'!ligne64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{6FA79ECD-04FF-4FBF-A0B7-ADDE34C9DD98}</c15:txfldGUID>
                      <c15:f>FORMULA!ligne64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4"/>
              <c:tx>
                <c:strRef>
                  <c:f>'Graphique 2 dans Microsoft PowerPoint'!ligne65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{5710F1AE-BF4D-4673-82BB-D8832F3EAD60}</c15:txfldGUID>
                      <c15:f>FORMULA!ligne65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5"/>
              <c:tx>
                <c:strRef>
                  <c:f>'Graphique 2 dans Microsoft PowerPoint'!ligne66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{9C3BF223-B34D-46C0-9250-4C216D5784F8}</c15:txfldGUID>
                      <c15:f>FORMULA!ligne66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6"/>
              <c:tx>
                <c:strRef>
                  <c:f>'Graphique 2 dans Microsoft PowerPoint'!ligne67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{20EE8B73-B14F-4939-A40C-45DA5E9FB685}</c15:txfldGUID>
                      <c15:f>FORMULA!ligne67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7"/>
              <c:tx>
                <c:strRef>
                  <c:f>'Graphique 2 dans Microsoft PowerPoint'!ligne68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{1D6ADBCF-2A27-461F-A9F7-DF3B4A57B33D}</c15:txfldGUID>
                      <c15:f>FORMULA!ligne68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8"/>
              <c:tx>
                <c:strRef>
                  <c:f>'Graphique 2 dans Microsoft PowerPoint'!ligne69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{B2DC95AF-7ED1-4348-99D5-0BD92944A14F}</c15:txfldGUID>
                      <c15:f>FORMULA!ligne69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9"/>
              <c:tx>
                <c:strRef>
                  <c:f>'Graphique 2 dans Microsoft PowerPoint'!ligne70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{A15525F3-BEF3-48D3-A336-D1EE86672F3B}</c15:txfldGUID>
                      <c15:f>FORMULA!ligne70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0"/>
              <c:tx>
                <c:strRef>
                  <c:f>'Graphique 2 dans Microsoft PowerPoint'!ligne71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{F092B3D9-11A3-414F-98AF-03739690C0A7}</c15:txfldGUID>
                      <c15:f>FORMULA!ligne71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1"/>
              <c:tx>
                <c:strRef>
                  <c:f>'Graphique 2 dans Microsoft PowerPoint'!ligne72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{2108902B-3278-4EB2-8E8C-CD7B87DBEDF9}</c15:txfldGUID>
                      <c15:f>FORMULA!ligne72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2"/>
              <c:tx>
                <c:strRef>
                  <c:f>'Graphique 2 dans Microsoft PowerPoint'!ligne73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{13ACFB1A-8D4C-40E9-937A-2B1C1C48435B}</c15:txfldGUID>
                      <c15:f>FORMULA!ligne73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3"/>
              <c:tx>
                <c:strRef>
                  <c:f>'Graphique 2 dans Microsoft PowerPoint'!ligne74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{8394D522-DE87-4E30-930D-2134812CCEC7}</c15:txfldGUID>
                      <c15:f>FORMULA!ligne74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4"/>
              <c:tx>
                <c:strRef>
                  <c:f>'Graphique 2 dans Microsoft PowerPoint'!ligne75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{1EB00D1D-4AE4-4FEF-82FB-5E8E4D5419C9}</c15:txfldGUID>
                      <c15:f>FORMULA!ligne75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5"/>
              <c:tx>
                <c:strRef>
                  <c:f>'Graphique 2 dans Microsoft PowerPoint'!ligne76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{3CF91E92-98C8-440B-B3C6-D427984E5F2F}</c15:txfldGUID>
                      <c15:f>FORMULA!ligne76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6"/>
              <c:tx>
                <c:strRef>
                  <c:f>'Graphique 2 dans Microsoft PowerPoint'!ligne77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{ED4F9355-21FF-4E70-A86C-CB2C4BA93AE2}</c15:txfldGUID>
                      <c15:f>FORMULA!ligne77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7"/>
              <c:tx>
                <c:strRef>
                  <c:f>'Graphique 2 dans Microsoft PowerPoint'!ligne78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{3A993EC1-120D-4737-B891-3C7F21EBB2BA}</c15:txfldGUID>
                      <c15:f>FORMULA!ligne78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8"/>
              <c:tx>
                <c:strRef>
                  <c:f>'Graphique 2 dans Microsoft PowerPoint'!ligne79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{DE7B4CC7-F08A-45CB-834F-65BDE350C3A0}</c15:txfldGUID>
                      <c15:f>FORMULA!ligne79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9"/>
              <c:tx>
                <c:strRef>
                  <c:f>'Graphique 2 dans Microsoft PowerPoint'!ligne80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{4D7F191E-1138-487F-8488-B0B854479021}</c15:txfldGUID>
                      <c15:f>FORMULA!ligne80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0"/>
              <c:tx>
                <c:strRef>
                  <c:f>'Graphique 2 dans Microsoft PowerPoint'!ligne81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{E316D335-52BA-448C-9B5E-78D2BD1459BA}</c15:txfldGUID>
                      <c15:f>FORMULA!ligne81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1"/>
              <c:tx>
                <c:strRef>
                  <c:f>'Graphique 2 dans Microsoft PowerPoint'!ligne82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{010097A7-A2AD-49B3-AD6B-30723A29EC8E}</c15:txfldGUID>
                      <c15:f>FORMULA!ligne82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2"/>
              <c:tx>
                <c:strRef>
                  <c:f>'Graphique 2 dans Microsoft PowerPoint'!ligne83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{3F88529F-A40E-471A-A7EB-3FD47B9462C6}</c15:txfldGUID>
                      <c15:f>FORMULA!ligne83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3"/>
              <c:tx>
                <c:strRef>
                  <c:f>'Graphique 2 dans Microsoft PowerPoint'!ligne84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{F0BF6BD5-94DD-4556-8F07-32B0FAF2818D}</c15:txfldGUID>
                      <c15:f>FORMULA!ligne84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4"/>
              <c:tx>
                <c:strRef>
                  <c:f>'Graphique 2 dans Microsoft PowerPoint'!ligne85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{CAA9EB7C-5136-432B-B79C-4F2E5227D7F2}</c15:txfldGUID>
                      <c15:f>FORMULA!ligne85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5"/>
              <c:tx>
                <c:strRef>
                  <c:f>'Graphique 2 dans Microsoft PowerPoint'!ligne86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{9D9B1775-E694-4268-91FA-862B2EFB90F9}</c15:txfldGUID>
                      <c15:f>FORMULA!ligne86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6"/>
              <c:tx>
                <c:strRef>
                  <c:f>'Graphique 2 dans Microsoft PowerPoint'!ligne87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{29BC7FC0-583E-4C15-B648-ACF1CCAA7DD3}</c15:txfldGUID>
                      <c15:f>FORMULA!ligne87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7"/>
              <c:tx>
                <c:strRef>
                  <c:f>'Graphique 2 dans Microsoft PowerPoint'!ligne88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{E3B04994-E87F-42F2-8ED3-AC0AE9413AA7}</c15:txfldGUID>
                      <c15:f>FORMULA!ligne88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8"/>
              <c:tx>
                <c:strRef>
                  <c:f>'Graphique 2 dans Microsoft PowerPoint'!ligne89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{E4E820FB-9847-4064-92B8-66C7833D3283}</c15:txfldGUID>
                      <c15:f>FORMULA!ligne89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9"/>
              <c:tx>
                <c:strRef>
                  <c:f>'Graphique 2 dans Microsoft PowerPoint'!ligne90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{6D92C6A4-F472-4B93-91F6-DA9E8B035AA2}</c15:txfldGUID>
                      <c15:f>FORMULA!ligne90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0"/>
              <c:tx>
                <c:strRef>
                  <c:f>'Graphique 2 dans Microsoft PowerPoint'!ligne91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{2C3796CA-B6DF-4116-A895-26AD54FD528C}</c15:txfldGUID>
                      <c15:f>FORMULA!ligne91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1"/>
              <c:tx>
                <c:strRef>
                  <c:f>'Graphique 2 dans Microsoft PowerPoint'!ligne92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{D1B7AD1D-13D9-4FEF-8346-AF7B874EA601}</c15:txfldGUID>
                      <c15:f>FORMULA!ligne92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2"/>
              <c:tx>
                <c:strRef>
                  <c:f>'Graphique 2 dans Microsoft PowerPoint'!ligne93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{5ED33E4A-647A-49AC-805A-AC255E4893DF}</c15:txfldGUID>
                      <c15:f>FORMULA!ligne93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3"/>
              <c:tx>
                <c:strRef>
                  <c:f>'Graphique 2 dans Microsoft PowerPoint'!ligne94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{54214FBC-9157-43E1-87F5-B4A50997352A}</c15:txfldGUID>
                      <c15:f>FORMULA!ligne94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4"/>
              <c:tx>
                <c:strRef>
                  <c:f>'Graphique 2 dans Microsoft PowerPoint'!ligne95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{6EB3A2FC-2595-4C83-BC2A-931CECB41101}</c15:txfldGUID>
                      <c15:f>FORMULA!ligne95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5"/>
              <c:tx>
                <c:strRef>
                  <c:f>'Graphique 2 dans Microsoft PowerPoint'!ligne96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{0F29F84F-A1AA-4539-99AB-6D81CA952E96}</c15:txfldGUID>
                      <c15:f>FORMULA!ligne96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6"/>
              <c:tx>
                <c:strRef>
                  <c:f>'Graphique 2 dans Microsoft PowerPoint'!ligne97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{6E93BE8D-6034-4F12-A84D-1D3104AC6F55}</c15:txfldGUID>
                      <c15:f>FORMULA!ligne97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7"/>
              <c:tx>
                <c:strRef>
                  <c:f>'Graphique 2 dans Microsoft PowerPoint'!ligne98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{C0FF6F37-8B51-4F20-B41F-CD7E16C13926}</c15:txfldGUID>
                      <c15:f>FORMULA!ligne98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8"/>
              <c:tx>
                <c:strRef>
                  <c:f>'Graphique 2 dans Microsoft PowerPoint'!ligne99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{9B7C60C2-35B9-429F-93D6-A994C4B9FE09}</c15:txfldGUID>
                      <c15:f>FORMULA!ligne99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9"/>
              <c:tx>
                <c:strRef>
                  <c:f>'Graphique 2 dans Microsoft PowerPoint'!ligne100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{8C1AF6CB-21E7-4CC7-8282-04B247833AD3}</c15:txfldGUID>
                      <c15:f>FORMULA!ligne100</c15:f>
                      <c15:dlblFieldTableCache>
                        <c:ptCount val="1"/>
                        <c:pt idx="0">
                          <c:v>81%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Une bonne chose pour les laboratoires</c:v>
                </c:pt>
                <c:pt idx="1">
                  <c:v>Une bonne chose pour les patients</c:v>
                </c:pt>
                <c:pt idx="2">
                  <c:v>Une bonne chose pour les associations</c:v>
                </c:pt>
                <c:pt idx="3">
                  <c:v>Quelque chose d'indispensable</c:v>
                </c:pt>
                <c:pt idx="4">
                  <c:v>Difficile d'un point de vue éthique</c:v>
                </c:pt>
              </c:strCache>
            </c:strRef>
          </c:cat>
          <c:val>
            <c:numRef>
              <c:f>CHART_DATA!$K$4:$K$8</c:f>
              <c:numCache>
                <c:formatCode>0%</c:formatCode>
                <c:ptCount val="5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</c:numCache>
            </c:numRef>
          </c:val>
        </c:ser>
        <c:dLbls>
          <c:showVal val="1"/>
        </c:dLbls>
        <c:gapWidth val="45"/>
        <c:overlap val="100"/>
        <c:axId val="133325184"/>
        <c:axId val="133326720"/>
      </c:barChart>
      <c:catAx>
        <c:axId val="133325184"/>
        <c:scaling>
          <c:orientation val="maxMin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lang="it-IT" sz="1100" b="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fr-FR"/>
          </a:p>
        </c:txPr>
        <c:crossAx val="133326720"/>
        <c:crosses val="autoZero"/>
        <c:auto val="1"/>
        <c:lblAlgn val="ctr"/>
        <c:lblOffset val="100"/>
      </c:catAx>
      <c:valAx>
        <c:axId val="133326720"/>
        <c:scaling>
          <c:orientation val="minMax"/>
          <c:max val="1.35"/>
          <c:min val="0"/>
        </c:scaling>
        <c:axPos val="t"/>
        <c:numFmt formatCode="0%" sourceLinked="1"/>
        <c:majorTickMark val="none"/>
        <c:tickLblPos val="none"/>
        <c:spPr>
          <a:ln>
            <a:noFill/>
          </a:ln>
        </c:spPr>
        <c:crossAx val="133325184"/>
        <c:crosses val="autoZero"/>
        <c:crossBetween val="between"/>
        <c:majorUnit val="0.5"/>
        <c:minorUnit val="0.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2"/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249544210187471"/>
          <c:y val="4.4000000000000122E-2"/>
          <c:w val="0.3349286728091902"/>
          <c:h val="0.91200000000000003"/>
        </c:manualLayout>
      </c:layout>
      <c:barChart>
        <c:barDir val="bar"/>
        <c:grouping val="clustered"/>
        <c:ser>
          <c:idx val="0"/>
          <c:order val="0"/>
          <c:tx>
            <c:strRef>
              <c:f>DATA!$B$1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rgbClr val="25416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7"/>
            <c:spPr>
              <a:solidFill>
                <a:srgbClr val="FFFFFF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DATA!$A$2:$A$9</c:f>
              <c:strCache>
                <c:ptCount val="8"/>
                <c:pt idx="0">
                  <c:v>Plus de recherche / Trouver de nouveaux traitements / Innovation / Plus de transparence, informations sur leurs recherches</c:v>
                </c:pt>
                <c:pt idx="1">
                  <c:v>Une aide à la prévention / à l'information / Education thérapeutique / Aide à la communication</c:v>
                </c:pt>
                <c:pt idx="2">
                  <c:v>Un soutien financier</c:v>
                </c:pt>
                <c:pt idx="3">
                  <c:v>Plus d'écoute / Compréhension des besoins / Souplesse / Respect</c:v>
                </c:pt>
                <c:pt idx="4">
                  <c:v>Un véritable partenariat</c:v>
                </c:pt>
                <c:pt idx="5">
                  <c:v>Autre besoin de soutien (logistique, matériel, aide à la formation, aide sans précision)</c:v>
                </c:pt>
                <c:pt idx="6">
                  <c:v>Autre</c:v>
                </c:pt>
                <c:pt idx="7">
                  <c:v>Ne sait pas/Aucune citation</c:v>
                </c:pt>
              </c:strCache>
            </c:strRef>
          </c:cat>
          <c:val>
            <c:numRef>
              <c:f>DATA!$B$2:$B$9</c:f>
              <c:numCache>
                <c:formatCode>0%</c:formatCode>
                <c:ptCount val="8"/>
                <c:pt idx="0">
                  <c:v>0.32000000000000006</c:v>
                </c:pt>
                <c:pt idx="1">
                  <c:v>0.21000000000000002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0.12000000000000001</c:v>
                </c:pt>
                <c:pt idx="5">
                  <c:v>0.16</c:v>
                </c:pt>
                <c:pt idx="6">
                  <c:v>0.11</c:v>
                </c:pt>
                <c:pt idx="7">
                  <c:v>4.0000000000000008E-2</c:v>
                </c:pt>
              </c:numCache>
            </c:numRef>
          </c:val>
        </c:ser>
        <c:dLbls/>
        <c:gapWidth val="36"/>
        <c:axId val="134130688"/>
        <c:axId val="134017792"/>
      </c:barChart>
      <c:catAx>
        <c:axId val="134130688"/>
        <c:scaling>
          <c:orientation val="maxMin"/>
        </c:scaling>
        <c:axPos val="l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 algn="r">
              <a:defRPr sz="10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fr-FR"/>
          </a:p>
        </c:txPr>
        <c:crossAx val="134017792"/>
        <c:crosses val="autoZero"/>
        <c:auto val="1"/>
        <c:lblAlgn val="ctr"/>
        <c:lblOffset val="100"/>
      </c:catAx>
      <c:valAx>
        <c:axId val="134017792"/>
        <c:scaling>
          <c:orientation val="minMax"/>
          <c:max val="1"/>
          <c:min val="0"/>
        </c:scaling>
        <c:axPos val="t"/>
        <c:numFmt formatCode="0%" sourceLinked="1"/>
        <c:tickLblPos val="none"/>
        <c:spPr>
          <a:ln>
            <a:noFill/>
          </a:ln>
        </c:spPr>
        <c:crossAx val="134130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203343845733095"/>
          <c:y val="2.367251907436984E-2"/>
          <c:w val="0.34187799252602791"/>
          <c:h val="0.7837064267383741"/>
        </c:manualLayout>
      </c:layout>
      <c:barChart>
        <c:barDir val="bar"/>
        <c:grouping val="stacked"/>
        <c:ser>
          <c:idx val="0"/>
          <c:order val="0"/>
          <c:tx>
            <c:strRef>
              <c:f>CHART_DATA!$D$3</c:f>
              <c:strCache>
                <c:ptCount val="1"/>
                <c:pt idx="0">
                  <c:v>NSP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</c:spPr>
          <c:dLbls>
            <c:txPr>
              <a:bodyPr/>
              <a:lstStyle/>
              <a:p>
                <a:pPr algn="ctr">
                  <a:defRPr lang="fr-FR" sz="1000" b="0" i="0" u="none" strike="noStrike" kern="1200" baseline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showVal val="1"/>
          </c:dLbls>
          <c:cat>
            <c:strRef>
              <c:f>CHART_DATA!$C$4:$C$13</c:f>
              <c:strCache>
                <c:ptCount val="10"/>
                <c:pt idx="0">
                  <c:v>La rencontre avec des experts ou des chercheurs</c:v>
                </c:pt>
                <c:pt idx="1">
                  <c:v>Le partage du savoir sur la maladie</c:v>
                </c:pt>
                <c:pt idx="2">
                  <c:v>Le partage des objectifs des laboratoires pharmaceutiques avec les associations en termes de recherche et d'accès aux médicaments</c:v>
                </c:pt>
                <c:pt idx="3">
                  <c:v>Des actions concrètes pour améliorer la qualité de vie des patients au quotidien</c:v>
                </c:pt>
                <c:pt idx="4">
                  <c:v>Le financement d'actions de communication vis-à-vis du grand public (brochures, opérations...)</c:v>
                </c:pt>
                <c:pt idx="5">
                  <c:v>La prise en compte de l'avis des associations de patients dans le plan de développement d'une nouvelle molécule</c:v>
                </c:pt>
                <c:pt idx="6">
                  <c:v>La mise à disposition de la part des laboratoires pharmaceutiques de supports (livrets d'information, sites internet...)</c:v>
                </c:pt>
                <c:pt idx="7">
                  <c:v>La participation sans contrepartie financière de représentants d'associations à des Comités Scientifiques pour des essais cliniques</c:v>
                </c:pt>
                <c:pt idx="8">
                  <c:v>Un soutien financier</c:v>
                </c:pt>
                <c:pt idx="9">
                  <c:v>Le partage avec les laboratoires pharmaceutiques de données sur les patients faisant partie de leur association</c:v>
                </c:pt>
              </c:strCache>
            </c:strRef>
          </c:cat>
          <c:val>
            <c:numRef>
              <c:f>CHART_DATA!$D$4:$D$13</c:f>
              <c:numCache>
                <c:formatCode>0%</c:formatCode>
                <c:ptCount val="10"/>
                <c:pt idx="0">
                  <c:v>4.0000000000000042E-2</c:v>
                </c:pt>
                <c:pt idx="1">
                  <c:v>7.0000000000000076E-2</c:v>
                </c:pt>
                <c:pt idx="2">
                  <c:v>7.0000000000000076E-2</c:v>
                </c:pt>
                <c:pt idx="3">
                  <c:v>0.10999999999999999</c:v>
                </c:pt>
                <c:pt idx="4">
                  <c:v>6.000000000000006E-2</c:v>
                </c:pt>
                <c:pt idx="5">
                  <c:v>0.12000000000000001</c:v>
                </c:pt>
                <c:pt idx="6">
                  <c:v>9.0000000000000011E-2</c:v>
                </c:pt>
                <c:pt idx="7">
                  <c:v>0.15999999999999998</c:v>
                </c:pt>
                <c:pt idx="8">
                  <c:v>4.0000000000000042E-2</c:v>
                </c:pt>
                <c:pt idx="9">
                  <c:v>6.9999999999999965E-2</c:v>
                </c:pt>
              </c:numCache>
            </c:numRef>
          </c:val>
        </c:ser>
        <c:ser>
          <c:idx val="1"/>
          <c:order val="1"/>
          <c:tx>
            <c:strRef>
              <c:f>CHART_DATA!$E$3</c:f>
              <c:strCache>
                <c:ptCount val="1"/>
                <c:pt idx="0">
                  <c:v>1 à 4</c:v>
                </c:pt>
              </c:strCache>
            </c:strRef>
          </c:tx>
          <c:spPr>
            <a:solidFill>
              <a:srgbClr val="960000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CHART_DATA!$C$4:$C$13</c:f>
              <c:strCache>
                <c:ptCount val="10"/>
                <c:pt idx="0">
                  <c:v>La rencontre avec des experts ou des chercheurs</c:v>
                </c:pt>
                <c:pt idx="1">
                  <c:v>Le partage du savoir sur la maladie</c:v>
                </c:pt>
                <c:pt idx="2">
                  <c:v>Le partage des objectifs des laboratoires pharmaceutiques avec les associations en termes de recherche et d'accès aux médicaments</c:v>
                </c:pt>
                <c:pt idx="3">
                  <c:v>Des actions concrètes pour améliorer la qualité de vie des patients au quotidien</c:v>
                </c:pt>
                <c:pt idx="4">
                  <c:v>Le financement d'actions de communication vis-à-vis du grand public (brochures, opérations...)</c:v>
                </c:pt>
                <c:pt idx="5">
                  <c:v>La prise en compte de l'avis des associations de patients dans le plan de développement d'une nouvelle molécule</c:v>
                </c:pt>
                <c:pt idx="6">
                  <c:v>La mise à disposition de la part des laboratoires pharmaceutiques de supports (livrets d'information, sites internet...)</c:v>
                </c:pt>
                <c:pt idx="7">
                  <c:v>La participation sans contrepartie financière de représentants d'associations à des Comités Scientifiques pour des essais cliniques</c:v>
                </c:pt>
                <c:pt idx="8">
                  <c:v>Un soutien financier</c:v>
                </c:pt>
                <c:pt idx="9">
                  <c:v>Le partage avec les laboratoires pharmaceutiques de données sur les patients faisant partie de leur association</c:v>
                </c:pt>
              </c:strCache>
            </c:strRef>
          </c:cat>
          <c:val>
            <c:numRef>
              <c:f>CHART_DATA!$E$4:$E$13</c:f>
              <c:numCache>
                <c:formatCode>0%</c:formatCode>
                <c:ptCount val="10"/>
                <c:pt idx="0">
                  <c:v>0.13</c:v>
                </c:pt>
                <c:pt idx="1">
                  <c:v>0.11</c:v>
                </c:pt>
                <c:pt idx="2">
                  <c:v>0.19</c:v>
                </c:pt>
                <c:pt idx="3">
                  <c:v>0.10999999999999999</c:v>
                </c:pt>
                <c:pt idx="4">
                  <c:v>0.15000000000000005</c:v>
                </c:pt>
                <c:pt idx="5">
                  <c:v>0.19</c:v>
                </c:pt>
                <c:pt idx="6">
                  <c:v>0.17</c:v>
                </c:pt>
                <c:pt idx="7">
                  <c:v>0.2</c:v>
                </c:pt>
                <c:pt idx="8">
                  <c:v>0.23</c:v>
                </c:pt>
                <c:pt idx="9">
                  <c:v>0.39000000000000007</c:v>
                </c:pt>
              </c:numCache>
            </c:numRef>
          </c:val>
        </c:ser>
        <c:ser>
          <c:idx val="2"/>
          <c:order val="2"/>
          <c:tx>
            <c:strRef>
              <c:f>CHART_DATA!$F$3</c:f>
              <c:strCache>
                <c:ptCount val="1"/>
                <c:pt idx="0">
                  <c:v>5 à 6</c:v>
                </c:pt>
              </c:strCache>
            </c:strRef>
          </c:tx>
          <c:spPr>
            <a:solidFill>
              <a:srgbClr val="D74D4D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CHART_DATA!$C$4:$C$13</c:f>
              <c:strCache>
                <c:ptCount val="10"/>
                <c:pt idx="0">
                  <c:v>La rencontre avec des experts ou des chercheurs</c:v>
                </c:pt>
                <c:pt idx="1">
                  <c:v>Le partage du savoir sur la maladie</c:v>
                </c:pt>
                <c:pt idx="2">
                  <c:v>Le partage des objectifs des laboratoires pharmaceutiques avec les associations en termes de recherche et d'accès aux médicaments</c:v>
                </c:pt>
                <c:pt idx="3">
                  <c:v>Des actions concrètes pour améliorer la qualité de vie des patients au quotidien</c:v>
                </c:pt>
                <c:pt idx="4">
                  <c:v>Le financement d'actions de communication vis-à-vis du grand public (brochures, opérations...)</c:v>
                </c:pt>
                <c:pt idx="5">
                  <c:v>La prise en compte de l'avis des associations de patients dans le plan de développement d'une nouvelle molécule</c:v>
                </c:pt>
                <c:pt idx="6">
                  <c:v>La mise à disposition de la part des laboratoires pharmaceutiques de supports (livrets d'information, sites internet...)</c:v>
                </c:pt>
                <c:pt idx="7">
                  <c:v>La participation sans contrepartie financière de représentants d'associations à des Comités Scientifiques pour des essais cliniques</c:v>
                </c:pt>
                <c:pt idx="8">
                  <c:v>Un soutien financier</c:v>
                </c:pt>
                <c:pt idx="9">
                  <c:v>Le partage avec les laboratoires pharmaceutiques de données sur les patients faisant partie de leur association</c:v>
                </c:pt>
              </c:strCache>
            </c:strRef>
          </c:cat>
          <c:val>
            <c:numRef>
              <c:f>CHART_DATA!$F$4:$F$13</c:f>
              <c:numCache>
                <c:formatCode>0%</c:formatCode>
                <c:ptCount val="10"/>
                <c:pt idx="0">
                  <c:v>0.12000000000000001</c:v>
                </c:pt>
                <c:pt idx="1">
                  <c:v>8.0000000000000016E-2</c:v>
                </c:pt>
                <c:pt idx="2">
                  <c:v>0.12000000000000001</c:v>
                </c:pt>
                <c:pt idx="3">
                  <c:v>0.12000000000000002</c:v>
                </c:pt>
                <c:pt idx="4">
                  <c:v>0.11</c:v>
                </c:pt>
                <c:pt idx="5">
                  <c:v>0.11</c:v>
                </c:pt>
                <c:pt idx="6">
                  <c:v>0.1</c:v>
                </c:pt>
                <c:pt idx="7">
                  <c:v>0.15000000000000005</c:v>
                </c:pt>
                <c:pt idx="8">
                  <c:v>0.12000000000000002</c:v>
                </c:pt>
                <c:pt idx="9">
                  <c:v>0.25</c:v>
                </c:pt>
              </c:numCache>
            </c:numRef>
          </c:val>
        </c:ser>
        <c:ser>
          <c:idx val="3"/>
          <c:order val="3"/>
          <c:tx>
            <c:strRef>
              <c:f>CHART_DATA!$G$3</c:f>
              <c:strCache>
                <c:ptCount val="1"/>
                <c:pt idx="0">
                  <c:v>7 à 8</c:v>
                </c:pt>
              </c:strCache>
            </c:strRef>
          </c:tx>
          <c:spPr>
            <a:solidFill>
              <a:srgbClr val="82B4A2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100" b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CHART_DATA!$C$4:$C$13</c:f>
              <c:strCache>
                <c:ptCount val="10"/>
                <c:pt idx="0">
                  <c:v>La rencontre avec des experts ou des chercheurs</c:v>
                </c:pt>
                <c:pt idx="1">
                  <c:v>Le partage du savoir sur la maladie</c:v>
                </c:pt>
                <c:pt idx="2">
                  <c:v>Le partage des objectifs des laboratoires pharmaceutiques avec les associations en termes de recherche et d'accès aux médicaments</c:v>
                </c:pt>
                <c:pt idx="3">
                  <c:v>Des actions concrètes pour améliorer la qualité de vie des patients au quotidien</c:v>
                </c:pt>
                <c:pt idx="4">
                  <c:v>Le financement d'actions de communication vis-à-vis du grand public (brochures, opérations...)</c:v>
                </c:pt>
                <c:pt idx="5">
                  <c:v>La prise en compte de l'avis des associations de patients dans le plan de développement d'une nouvelle molécule</c:v>
                </c:pt>
                <c:pt idx="6">
                  <c:v>La mise à disposition de la part des laboratoires pharmaceutiques de supports (livrets d'information, sites internet...)</c:v>
                </c:pt>
                <c:pt idx="7">
                  <c:v>La participation sans contrepartie financière de représentants d'associations à des Comités Scientifiques pour des essais cliniques</c:v>
                </c:pt>
                <c:pt idx="8">
                  <c:v>Un soutien financier</c:v>
                </c:pt>
                <c:pt idx="9">
                  <c:v>Le partage avec les laboratoires pharmaceutiques de données sur les patients faisant partie de leur association</c:v>
                </c:pt>
              </c:strCache>
            </c:strRef>
          </c:cat>
          <c:val>
            <c:numRef>
              <c:f>CHART_DATA!$G$4:$G$13</c:f>
              <c:numCache>
                <c:formatCode>0%</c:formatCode>
                <c:ptCount val="10"/>
                <c:pt idx="0">
                  <c:v>0.19</c:v>
                </c:pt>
                <c:pt idx="1">
                  <c:v>0.23</c:v>
                </c:pt>
                <c:pt idx="2">
                  <c:v>0.15000000000000002</c:v>
                </c:pt>
                <c:pt idx="3">
                  <c:v>0.21000000000000005</c:v>
                </c:pt>
                <c:pt idx="4">
                  <c:v>0.22</c:v>
                </c:pt>
                <c:pt idx="5">
                  <c:v>0.15000000000000005</c:v>
                </c:pt>
                <c:pt idx="6">
                  <c:v>0.22000000000000003</c:v>
                </c:pt>
                <c:pt idx="7">
                  <c:v>0.12000000000000001</c:v>
                </c:pt>
                <c:pt idx="8">
                  <c:v>0.24000000000000005</c:v>
                </c:pt>
                <c:pt idx="9">
                  <c:v>0.14000000000000001</c:v>
                </c:pt>
              </c:numCache>
            </c:numRef>
          </c:val>
        </c:ser>
        <c:ser>
          <c:idx val="4"/>
          <c:order val="4"/>
          <c:tx>
            <c:strRef>
              <c:f>CHART_DATA!$H$3</c:f>
              <c:strCache>
                <c:ptCount val="1"/>
                <c:pt idx="0">
                  <c:v>9 à 10</c:v>
                </c:pt>
              </c:strCache>
            </c:strRef>
          </c:tx>
          <c:spPr>
            <a:solidFill>
              <a:srgbClr val="487867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en-GB" sz="1100" b="1" i="0" u="none" strike="noStrike" kern="1200" baseline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CHART_DATA!$C$4:$C$13</c:f>
              <c:strCache>
                <c:ptCount val="10"/>
                <c:pt idx="0">
                  <c:v>La rencontre avec des experts ou des chercheurs</c:v>
                </c:pt>
                <c:pt idx="1">
                  <c:v>Le partage du savoir sur la maladie</c:v>
                </c:pt>
                <c:pt idx="2">
                  <c:v>Le partage des objectifs des laboratoires pharmaceutiques avec les associations en termes de recherche et d'accès aux médicaments</c:v>
                </c:pt>
                <c:pt idx="3">
                  <c:v>Des actions concrètes pour améliorer la qualité de vie des patients au quotidien</c:v>
                </c:pt>
                <c:pt idx="4">
                  <c:v>Le financement d'actions de communication vis-à-vis du grand public (brochures, opérations...)</c:v>
                </c:pt>
                <c:pt idx="5">
                  <c:v>La prise en compte de l'avis des associations de patients dans le plan de développement d'une nouvelle molécule</c:v>
                </c:pt>
                <c:pt idx="6">
                  <c:v>La mise à disposition de la part des laboratoires pharmaceutiques de supports (livrets d'information, sites internet...)</c:v>
                </c:pt>
                <c:pt idx="7">
                  <c:v>La participation sans contrepartie financière de représentants d'associations à des Comités Scientifiques pour des essais cliniques</c:v>
                </c:pt>
                <c:pt idx="8">
                  <c:v>Un soutien financier</c:v>
                </c:pt>
                <c:pt idx="9">
                  <c:v>Le partage avec les laboratoires pharmaceutiques de données sur les patients faisant partie de leur association</c:v>
                </c:pt>
              </c:strCache>
            </c:strRef>
          </c:cat>
          <c:val>
            <c:numRef>
              <c:f>CHART_DATA!$H$4:$H$13</c:f>
              <c:numCache>
                <c:formatCode>0%</c:formatCode>
                <c:ptCount val="10"/>
                <c:pt idx="0">
                  <c:v>0.52</c:v>
                </c:pt>
                <c:pt idx="1">
                  <c:v>0.51</c:v>
                </c:pt>
                <c:pt idx="2">
                  <c:v>0.47000000000000008</c:v>
                </c:pt>
                <c:pt idx="3">
                  <c:v>0.45</c:v>
                </c:pt>
                <c:pt idx="4">
                  <c:v>0.46</c:v>
                </c:pt>
                <c:pt idx="5">
                  <c:v>0.43000000000000005</c:v>
                </c:pt>
                <c:pt idx="6">
                  <c:v>0.42000000000000004</c:v>
                </c:pt>
                <c:pt idx="7">
                  <c:v>0.37000000000000005</c:v>
                </c:pt>
                <c:pt idx="8">
                  <c:v>0.37000000000000005</c:v>
                </c:pt>
                <c:pt idx="9">
                  <c:v>0.15000000000000005</c:v>
                </c:pt>
              </c:numCache>
            </c:numRef>
          </c:val>
        </c:ser>
        <c:ser>
          <c:idx val="6"/>
          <c:order val="5"/>
          <c:tx>
            <c:strRef>
              <c:f>CHART_DATA!$I$3</c:f>
              <c:strCache>
                <c:ptCount val="1"/>
                <c:pt idx="0">
                  <c:v>Décalage</c:v>
                </c:pt>
              </c:strCache>
            </c:strRef>
          </c:tx>
          <c:spPr>
            <a:noFill/>
            <a:ln>
              <a:noFill/>
            </a:ln>
          </c:spPr>
          <c:dLbls>
            <c:delete val="1"/>
          </c:dLbls>
          <c:cat>
            <c:strRef>
              <c:f>CHART_DATA!$C$4:$C$13</c:f>
              <c:strCache>
                <c:ptCount val="10"/>
                <c:pt idx="0">
                  <c:v>La rencontre avec des experts ou des chercheurs</c:v>
                </c:pt>
                <c:pt idx="1">
                  <c:v>Le partage du savoir sur la maladie</c:v>
                </c:pt>
                <c:pt idx="2">
                  <c:v>Le partage des objectifs des laboratoires pharmaceutiques avec les associations en termes de recherche et d'accès aux médicaments</c:v>
                </c:pt>
                <c:pt idx="3">
                  <c:v>Des actions concrètes pour améliorer la qualité de vie des patients au quotidien</c:v>
                </c:pt>
                <c:pt idx="4">
                  <c:v>Le financement d'actions de communication vis-à-vis du grand public (brochures, opérations...)</c:v>
                </c:pt>
                <c:pt idx="5">
                  <c:v>La prise en compte de l'avis des associations de patients dans le plan de développement d'une nouvelle molécule</c:v>
                </c:pt>
                <c:pt idx="6">
                  <c:v>La mise à disposition de la part des laboratoires pharmaceutiques de supports (livrets d'information, sites internet...)</c:v>
                </c:pt>
                <c:pt idx="7">
                  <c:v>La participation sans contrepartie financière de représentants d'associations à des Comités Scientifiques pour des essais cliniques</c:v>
                </c:pt>
                <c:pt idx="8">
                  <c:v>Un soutien financier</c:v>
                </c:pt>
                <c:pt idx="9">
                  <c:v>Le partage avec les laboratoires pharmaceutiques de données sur les patients faisant partie de leur association</c:v>
                </c:pt>
              </c:strCache>
            </c:strRef>
          </c:cat>
          <c:val>
            <c:numRef>
              <c:f>CHART_DATA!$I$4:$I$13</c:f>
              <c:numCache>
                <c:formatCode>0%</c:formatCode>
                <c:ptCount val="10"/>
                <c:pt idx="0">
                  <c:v>0.10000000000000009</c:v>
                </c:pt>
                <c:pt idx="1">
                  <c:v>0.10000000000000009</c:v>
                </c:pt>
                <c:pt idx="2">
                  <c:v>0.10000000000000009</c:v>
                </c:pt>
                <c:pt idx="3">
                  <c:v>0.10000000000000009</c:v>
                </c:pt>
                <c:pt idx="4">
                  <c:v>0.10000000000000009</c:v>
                </c:pt>
                <c:pt idx="5">
                  <c:v>0.10000000000000009</c:v>
                </c:pt>
                <c:pt idx="6">
                  <c:v>0.10000000000000009</c:v>
                </c:pt>
                <c:pt idx="7">
                  <c:v>0.10000000000000009</c:v>
                </c:pt>
                <c:pt idx="8">
                  <c:v>0.10000000000000009</c:v>
                </c:pt>
                <c:pt idx="9">
                  <c:v>0.10000000000000009</c:v>
                </c:pt>
              </c:numCache>
            </c:numRef>
          </c:val>
        </c:ser>
        <c:ser>
          <c:idx val="5"/>
          <c:order val="6"/>
          <c:tx>
            <c:strRef>
              <c:f>CHART_DATA!$J$3</c:f>
              <c:strCache>
                <c:ptCount val="1"/>
                <c:pt idx="0">
                  <c:v>ST</c:v>
                </c:pt>
              </c:strCache>
            </c:strRef>
          </c:tx>
          <c:spPr>
            <a:solidFill>
              <a:srgbClr val="487867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fr-FR" dirty="0" smtClean="0">
                        <a:solidFill>
                          <a:schemeClr val="bg1"/>
                        </a:solidFill>
                      </a:rPr>
                      <a:t>7,8</a:t>
                    </a:r>
                    <a:endParaRPr lang="fr-FR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{EB1AC0FD-B8D3-4293-9EC3-79155913036A}</c15:txfldGUID>
                      <c15:f>FORMULA!ligne1</c15:f>
                      <c15:dlblFieldTableCache>
                        <c:ptCount val="1"/>
                        <c:pt idx="0">
                          <c:v>7.0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fr-FR" dirty="0" smtClean="0">
                        <a:solidFill>
                          <a:schemeClr val="bg1"/>
                        </a:solidFill>
                      </a:rPr>
                      <a:t>8,0</a:t>
                    </a:r>
                    <a:endParaRPr lang="fr-FR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{E1D73878-942F-47AD-908B-F4A58167E889}</c15:txfldGUID>
                      <c15:f>FORMULA!ligne2</c15:f>
                      <c15:dlblFieldTableCache>
                        <c:ptCount val="1"/>
                        <c:pt idx="0">
                          <c:v>6.9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fr-FR" dirty="0" smtClean="0">
                        <a:solidFill>
                          <a:schemeClr val="bg1"/>
                        </a:solidFill>
                      </a:rPr>
                      <a:t>7,4</a:t>
                    </a:r>
                    <a:endParaRPr lang="fr-FR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{72FC121A-5B1D-4806-AA32-E8074BA0B994}</c15:txfldGUID>
                      <c15:f>FORMULA!ligne3</c15:f>
                      <c15:dlblFieldTableCache>
                        <c:ptCount val="1"/>
                        <c:pt idx="0">
                          <c:v>7.1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fr-FR" dirty="0" smtClean="0">
                        <a:solidFill>
                          <a:schemeClr val="bg1"/>
                        </a:solidFill>
                      </a:rPr>
                      <a:t>7,6</a:t>
                    </a:r>
                    <a:endParaRPr lang="fr-FR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{EDBA66D3-3B28-4D4B-A326-823CFFB9A3C2}</c15:txfldGUID>
                      <c15:f>FORMULA!ligne4</c15:f>
                      <c15:dlblFieldTableCache>
                        <c:ptCount val="1"/>
                        <c:pt idx="0">
                          <c:v>6.7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fr-FR" dirty="0" smtClean="0">
                        <a:solidFill>
                          <a:schemeClr val="bg1"/>
                        </a:solidFill>
                      </a:rPr>
                      <a:t>7,6</a:t>
                    </a:r>
                    <a:endParaRPr lang="fr-FR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{56B03D12-1195-4F3E-938A-861A64E7CAAB}</c15:txfldGUID>
                      <c15:f>FORMULA!ligne5</c15:f>
                      <c15:dlblFieldTableCache>
                        <c:ptCount val="1"/>
                        <c:pt idx="0">
                          <c:v>6.9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fr-FR" dirty="0" smtClean="0">
                        <a:solidFill>
                          <a:schemeClr val="bg1"/>
                        </a:solidFill>
                      </a:rPr>
                      <a:t>7,2</a:t>
                    </a:r>
                    <a:endParaRPr lang="fr-FR" dirty="0"/>
                  </a:p>
                </c:rich>
              </c:tx>
              <c:dLblPos val="ctr"/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fr-FR" dirty="0" smtClean="0">
                        <a:solidFill>
                          <a:schemeClr val="bg1"/>
                        </a:solidFill>
                      </a:rPr>
                      <a:t>7,3</a:t>
                    </a:r>
                    <a:endParaRPr lang="fr-FR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{4D7056D9-93D0-40CE-BA8F-963CCF50CCE5}</c15:txfldGUID>
                      <c15:f>FORMULA!ligne7</c15:f>
                      <c15:dlblFieldTableCache>
                        <c:ptCount val="1"/>
                        <c:pt idx="0">
                          <c:v>6.2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fr-FR" dirty="0" smtClean="0">
                        <a:solidFill>
                          <a:schemeClr val="bg1"/>
                        </a:solidFill>
                      </a:rPr>
                      <a:t>6,7</a:t>
                    </a:r>
                    <a:endParaRPr lang="fr-FR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{957D5CFB-CFC6-415A-A1A7-2FD85DF4A2E5}</c15:txfldGUID>
                      <c15:f>FORMULA!ligne8</c15:f>
                      <c15:dlblFieldTableCache>
                        <c:ptCount val="1"/>
                        <c:pt idx="0">
                          <c:v>7.1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fr-FR" dirty="0" smtClean="0"/>
                      <a:t>6,9</a:t>
                    </a:r>
                    <a:endParaRPr lang="fr-FR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{D2A8DE29-11A7-4906-A670-B927C090AC80}</c15:txfldGUID>
                      <c15:f>FORMULA!ligne9</c15:f>
                      <c15:dlblFieldTableCache>
                        <c:ptCount val="1"/>
                        <c:pt idx="0">
                          <c:v>6.7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fr-FR" dirty="0" smtClean="0">
                        <a:solidFill>
                          <a:schemeClr val="bg1"/>
                        </a:solidFill>
                      </a:rPr>
                      <a:t>4,8</a:t>
                    </a:r>
                    <a:endParaRPr lang="fr-FR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{FCDC8AD0-3720-4070-A9B0-79F606BA7EDF}</c15:txfldGUID>
                      <c15:f>FORMULA!ligne10</c15:f>
                      <c15:dlblFieldTableCache>
                        <c:ptCount val="1"/>
                        <c:pt idx="0">
                          <c:v>6.9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0"/>
              <c:tx>
                <c:strRef>
                  <c:f>FORMULA!ligne11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{38AFE863-3B8F-4BC2-97D5-89C14250FEF5}</c15:txfldGUID>
                      <c15:f>FORMULA!ligne11</c15:f>
                      <c15:dlblFieldTableCache>
                        <c:ptCount val="1"/>
                        <c:pt idx="0">
                          <c:v>4.7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1"/>
              <c:tx>
                <c:strRef>
                  <c:f>FORMULA!ligne12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{E892DEE2-1EB0-4222-BAF6-7BCC1CF1D635}</c15:txfldGUID>
                      <c15:f>FORMULA!ligne12</c15:f>
                      <c15:dlblFieldTableCache>
                        <c:ptCount val="1"/>
                        <c:pt idx="0">
                          <c:v>6.2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tx>
                <c:strRef>
                  <c:f>FORMULA!ligne13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{06C4E0EE-42BE-47A2-B55B-0A0D4B4E8965}</c15:txfldGUID>
                      <c15:f>FORMULA!ligne13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3"/>
              <c:tx>
                <c:strRef>
                  <c:f>FORMULA!ligne14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{6C017E63-222C-4757-B7D9-A49D4B2DB618}</c15:txfldGUID>
                      <c15:f>FORMULA!ligne14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tx>
                <c:strRef>
                  <c:f>FORMULA!ligne15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{D81973F3-F30C-4D9F-BC8B-17819C3EA7F3}</c15:txfldGUID>
                      <c15:f>FORMULA!ligne15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5"/>
              <c:tx>
                <c:strRef>
                  <c:f>FORMULA!ligne16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{35A5B018-E273-4528-8E01-444FAF59569B}</c15:txfldGUID>
                      <c15:f>FORMULA!ligne16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6"/>
              <c:tx>
                <c:strRef>
                  <c:f>FORMULA!ligne17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{FD07950D-564D-4770-92F5-CCFEFF28B187}</c15:txfldGUID>
                      <c15:f>FORMULA!ligne17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7"/>
              <c:tx>
                <c:strRef>
                  <c:f>FORMULA!ligne18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{EEAB18DF-AA6C-4727-9378-A22C964AA381}</c15:txfldGUID>
                      <c15:f>FORMULA!ligne18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8"/>
              <c:tx>
                <c:strRef>
                  <c:f>FORMULA!ligne19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{2A2C2A65-EE31-43E7-BA2A-57B07ADEE81E}</c15:txfldGUID>
                      <c15:f>FORMULA!ligne19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9"/>
              <c:tx>
                <c:strRef>
                  <c:f>FORMULA!ligne20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{066B126D-1C81-4E31-BAC8-2440903FF28D}</c15:txfldGUID>
                      <c15:f>FORMULA!ligne20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0"/>
              <c:tx>
                <c:strRef>
                  <c:f>FORMULA!ligne21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{BC3F9801-6467-4A76-A357-4F34060E09EA}</c15:txfldGUID>
                      <c15:f>FORMULA!ligne21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1"/>
              <c:tx>
                <c:strRef>
                  <c:f>FORMULA!ligne22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{285515DE-97F5-4FAC-8004-1CA142F27854}</c15:txfldGUID>
                      <c15:f>FORMULA!ligne22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2"/>
              <c:tx>
                <c:strRef>
                  <c:f>FORMULA!ligne23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{5739AB8B-83E2-48D0-8F68-26C2EF6B6ACF}</c15:txfldGUID>
                      <c15:f>FORMULA!ligne23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3"/>
              <c:tx>
                <c:strRef>
                  <c:f>FORMULA!ligne24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{2428FC08-2F15-4463-9942-C049DA7F6750}</c15:txfldGUID>
                      <c15:f>FORMULA!ligne24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4"/>
              <c:tx>
                <c:strRef>
                  <c:f>FORMULA!ligne25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{35A7EE58-C746-45E9-B055-21F6C01C1355}</c15:txfldGUID>
                      <c15:f>FORMULA!ligne25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5"/>
              <c:tx>
                <c:strRef>
                  <c:f>FORMULA!ligne26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{E6AABA45-8FC5-46E3-9E09-297E42C8FF7A}</c15:txfldGUID>
                      <c15:f>FORMULA!ligne26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6"/>
              <c:tx>
                <c:strRef>
                  <c:f>FORMULA!ligne27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{794031A6-6C43-49CF-9F70-7FF7BE8319B9}</c15:txfldGUID>
                      <c15:f>FORMULA!ligne27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7"/>
              <c:tx>
                <c:strRef>
                  <c:f>FORMULA!ligne28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{6AB4A26E-D135-4093-816F-FD73743EB46D}</c15:txfldGUID>
                      <c15:f>FORMULA!ligne28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8"/>
              <c:tx>
                <c:strRef>
                  <c:f>FORMULA!ligne29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{7B102F5F-6A01-4B31-BAB4-FF34D47EBAEC}</c15:txfldGUID>
                      <c15:f>FORMULA!ligne29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9"/>
              <c:tx>
                <c:strRef>
                  <c:f>FORMULA!ligne30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{179ADB7F-0774-44F1-A66B-85D129721791}</c15:txfldGUID>
                      <c15:f>FORMULA!ligne30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0"/>
              <c:tx>
                <c:strRef>
                  <c:f>FORMULA!ligne31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{4D454793-B10A-4105-A628-D6CA0822D176}</c15:txfldGUID>
                      <c15:f>FORMULA!ligne31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1"/>
              <c:tx>
                <c:strRef>
                  <c:f>FORMULA!ligne32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{74FD16F4-3B56-4CC5-992F-8F8744FBA411}</c15:txfldGUID>
                      <c15:f>FORMULA!ligne32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2"/>
              <c:tx>
                <c:strRef>
                  <c:f>FORMULA!ligne33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{18191A34-B0CC-4868-94C5-6F7F2B658B15}</c15:txfldGUID>
                      <c15:f>FORMULA!ligne33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3"/>
              <c:tx>
                <c:strRef>
                  <c:f>FORMULA!ligne34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{B0C8B9E1-1D4A-4BFF-95DA-F73491D1B3CD}</c15:txfldGUID>
                      <c15:f>FORMULA!ligne34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4"/>
              <c:tx>
                <c:strRef>
                  <c:f>FORMULA!ligne35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{252FECF9-7D3C-42B4-9D73-95D143B008F5}</c15:txfldGUID>
                      <c15:f>FORMULA!ligne35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5"/>
              <c:tx>
                <c:strRef>
                  <c:f>FORMULA!ligne36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{66CFC578-66E4-4B52-9294-45CAF6A0536D}</c15:txfldGUID>
                      <c15:f>FORMULA!ligne36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6"/>
              <c:tx>
                <c:strRef>
                  <c:f>FORMULA!ligne37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{CB24E97A-D5EC-446A-A801-B0A6033AFB0D}</c15:txfldGUID>
                      <c15:f>FORMULA!ligne37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7"/>
              <c:tx>
                <c:strRef>
                  <c:f>FORMULA!ligne38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{63617B4B-C411-447B-936C-FBA9E6660A02}</c15:txfldGUID>
                      <c15:f>FORMULA!ligne38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8"/>
              <c:tx>
                <c:strRef>
                  <c:f>FORMULA!ligne39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{9F0AE088-E4EF-48B2-9976-70FA837BB6A4}</c15:txfldGUID>
                      <c15:f>FORMULA!ligne39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9"/>
              <c:tx>
                <c:strRef>
                  <c:f>FORMULA!ligne40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{76E4FEB5-0762-4CCF-9E37-9A36E8E545D8}</c15:txfldGUID>
                      <c15:f>FORMULA!ligne40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0"/>
              <c:tx>
                <c:strRef>
                  <c:f>FORMULA!ligne41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{56B4142A-2152-4702-AB65-0555F90715A2}</c15:txfldGUID>
                      <c15:f>FORMULA!ligne41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1"/>
              <c:tx>
                <c:strRef>
                  <c:f>FORMULA!ligne42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{365EA884-CE92-4F08-B443-8C2B5E84681C}</c15:txfldGUID>
                      <c15:f>FORMULA!ligne42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2"/>
              <c:tx>
                <c:strRef>
                  <c:f>FORMULA!ligne43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{2DB353B3-E8F3-45A0-9616-37538822D41E}</c15:txfldGUID>
                      <c15:f>FORMULA!ligne43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3"/>
              <c:tx>
                <c:strRef>
                  <c:f>FORMULA!ligne44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{F0416233-34FC-4759-A6B5-2C0B73958900}</c15:txfldGUID>
                      <c15:f>FORMULA!ligne44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4"/>
              <c:tx>
                <c:strRef>
                  <c:f>FORMULA!ligne45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{657C82BF-3B15-4ADB-BA7B-FE8ACF95921D}</c15:txfldGUID>
                      <c15:f>FORMULA!ligne45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5"/>
              <c:tx>
                <c:strRef>
                  <c:f>FORMULA!ligne46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{53C89585-0293-4AB6-AD01-B232FB1287B2}</c15:txfldGUID>
                      <c15:f>FORMULA!ligne46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6"/>
              <c:tx>
                <c:strRef>
                  <c:f>FORMULA!ligne47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{4797EFF0-8CA2-4829-80EE-0ABC334FD6E9}</c15:txfldGUID>
                      <c15:f>FORMULA!ligne47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7"/>
              <c:tx>
                <c:strRef>
                  <c:f>FORMULA!ligne48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{5F7C4417-4A70-487F-AA03-C0AF26290D00}</c15:txfldGUID>
                      <c15:f>FORMULA!ligne48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8"/>
              <c:tx>
                <c:strRef>
                  <c:f>FORMULA!ligne49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{86EAB3B2-2BA5-4EC6-9311-4808EB5D52EA}</c15:txfldGUID>
                      <c15:f>FORMULA!ligne49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9"/>
              <c:tx>
                <c:strRef>
                  <c:f>FORMULA!ligne50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{FE673FF0-C3B5-4AE6-94E8-65F673D51B71}</c15:txfldGUID>
                      <c15:f>FORMULA!ligne50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0"/>
              <c:tx>
                <c:strRef>
                  <c:f>FORMULA!ligne51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{ABCE3B38-6C58-4EB8-A05C-0878E9BE5573}</c15:txfldGUID>
                      <c15:f>FORMULA!ligne51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1"/>
              <c:tx>
                <c:strRef>
                  <c:f>FORMULA!ligne52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{E810D722-80F3-4DEF-A048-8AC60714064D}</c15:txfldGUID>
                      <c15:f>FORMULA!ligne52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2"/>
              <c:tx>
                <c:strRef>
                  <c:f>FORMULA!ligne53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{953439F7-508E-4957-B1A7-04D003BA1710}</c15:txfldGUID>
                      <c15:f>FORMULA!ligne53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3"/>
              <c:tx>
                <c:strRef>
                  <c:f>FORMULA!ligne54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{5974C10A-B30E-4514-B68C-94E74BAD992F}</c15:txfldGUID>
                      <c15:f>FORMULA!ligne54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4"/>
              <c:tx>
                <c:strRef>
                  <c:f>FORMULA!ligne55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{0A863D83-3F15-42AE-9499-25B5A7CCA97B}</c15:txfldGUID>
                      <c15:f>FORMULA!ligne55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5"/>
              <c:tx>
                <c:strRef>
                  <c:f>FORMULA!ligne56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{6DAF8540-88C1-4D89-92FE-C7D7085FC8F0}</c15:txfldGUID>
                      <c15:f>FORMULA!ligne56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6"/>
              <c:tx>
                <c:strRef>
                  <c:f>FORMULA!ligne57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{1C5B5A9F-B548-4360-B54A-FF108E324D4F}</c15:txfldGUID>
                      <c15:f>FORMULA!ligne57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7"/>
              <c:tx>
                <c:strRef>
                  <c:f>FORMULA!ligne58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{F43C9FAF-1A93-436C-AC85-B0B1240C6D70}</c15:txfldGUID>
                      <c15:f>FORMULA!ligne58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8"/>
              <c:tx>
                <c:strRef>
                  <c:f>FORMULA!ligne59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{D77E9507-FFE5-4359-AC22-344063DF9313}</c15:txfldGUID>
                      <c15:f>FORMULA!ligne59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59"/>
              <c:tx>
                <c:strRef>
                  <c:f>FORMULA!ligne60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{8BCB46F7-6EA5-4A1A-B733-268FB91B774F}</c15:txfldGUID>
                      <c15:f>FORMULA!ligne60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0"/>
              <c:tx>
                <c:strRef>
                  <c:f>FORMULA!ligne61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{F37117D6-EDC7-41EF-AED5-FA23790EFA41}</c15:txfldGUID>
                      <c15:f>FORMULA!ligne61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1"/>
              <c:tx>
                <c:strRef>
                  <c:f>FORMULA!ligne62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{0A281A6E-FA7D-43AA-947E-4537CF6A7053}</c15:txfldGUID>
                      <c15:f>FORMULA!ligne62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2"/>
              <c:tx>
                <c:strRef>
                  <c:f>FORMULA!ligne63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{50AEB08E-8D93-4853-A4EF-8432865F6C6A}</c15:txfldGUID>
                      <c15:f>FORMULA!ligne63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3"/>
              <c:tx>
                <c:strRef>
                  <c:f>FORMULA!ligne64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{1B1BE70C-6AB6-4084-AFB1-F400E2E549EF}</c15:txfldGUID>
                      <c15:f>FORMULA!ligne64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4"/>
              <c:tx>
                <c:strRef>
                  <c:f>FORMULA!ligne65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{2D59848B-2197-40E8-A4B9-24C34BCC6E02}</c15:txfldGUID>
                      <c15:f>FORMULA!ligne65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5"/>
              <c:tx>
                <c:strRef>
                  <c:f>FORMULA!ligne66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{A487DCE6-8312-468F-8A79-370B7A0FD456}</c15:txfldGUID>
                      <c15:f>FORMULA!ligne66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6"/>
              <c:tx>
                <c:strRef>
                  <c:f>FORMULA!ligne67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{2EF4CF4E-8F5A-4C04-9B13-CD80FF692394}</c15:txfldGUID>
                      <c15:f>FORMULA!ligne67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7"/>
              <c:tx>
                <c:strRef>
                  <c:f>FORMULA!ligne68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{D66F9730-5F9F-4A28-9227-C16567634975}</c15:txfldGUID>
                      <c15:f>FORMULA!ligne68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8"/>
              <c:tx>
                <c:strRef>
                  <c:f>FORMULA!ligne69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{431F09D4-A38C-41D7-B98A-F2DBF6E98ECA}</c15:txfldGUID>
                      <c15:f>FORMULA!ligne69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69"/>
              <c:tx>
                <c:strRef>
                  <c:f>FORMULA!ligne70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{3850FA9B-9C64-49E0-95B2-3AD19A610D08}</c15:txfldGUID>
                      <c15:f>FORMULA!ligne70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0"/>
              <c:tx>
                <c:strRef>
                  <c:f>FORMULA!ligne71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{9B85C84C-FE9B-41A9-AA6C-69239DD326AC}</c15:txfldGUID>
                      <c15:f>FORMULA!ligne71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1"/>
              <c:tx>
                <c:strRef>
                  <c:f>FORMULA!ligne72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{2326A5DF-5178-471A-97A8-C810BE569331}</c15:txfldGUID>
                      <c15:f>FORMULA!ligne72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2"/>
              <c:tx>
                <c:strRef>
                  <c:f>FORMULA!ligne73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{C080BB05-30F6-4FA5-8806-26CFFF1EA0AC}</c15:txfldGUID>
                      <c15:f>FORMULA!ligne73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3"/>
              <c:tx>
                <c:strRef>
                  <c:f>FORMULA!ligne74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{3DC24249-C219-4A75-8F5D-7A2EEEBF6F5C}</c15:txfldGUID>
                      <c15:f>FORMULA!ligne74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4"/>
              <c:tx>
                <c:strRef>
                  <c:f>FORMULA!ligne75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{8ACED28C-96F5-42F7-B14E-4568E4D4A2EC}</c15:txfldGUID>
                      <c15:f>FORMULA!ligne75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5"/>
              <c:tx>
                <c:strRef>
                  <c:f>FORMULA!ligne76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{46B1F419-BE2E-483B-9F36-5BDFDFB719D3}</c15:txfldGUID>
                      <c15:f>FORMULA!ligne76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6"/>
              <c:tx>
                <c:strRef>
                  <c:f>FORMULA!ligne77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{0ABEB778-0410-4D0D-B3AF-0CDAED0199C8}</c15:txfldGUID>
                      <c15:f>FORMULA!ligne77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7"/>
              <c:tx>
                <c:strRef>
                  <c:f>FORMULA!ligne78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{477E2445-7B18-4400-93B5-948C44BC51E5}</c15:txfldGUID>
                      <c15:f>FORMULA!ligne78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8"/>
              <c:tx>
                <c:strRef>
                  <c:f>FORMULA!ligne79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{F90B1D0E-9DD3-4A82-968F-F3F75A102A39}</c15:txfldGUID>
                      <c15:f>FORMULA!ligne79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79"/>
              <c:tx>
                <c:strRef>
                  <c:f>FORMULA!ligne80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{83ECDDD7-73EB-4108-9C3E-9DC5CC5143E8}</c15:txfldGUID>
                      <c15:f>FORMULA!ligne80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0"/>
              <c:tx>
                <c:strRef>
                  <c:f>FORMULA!ligne81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{2D884700-9835-463B-A9F9-F248096BA7E1}</c15:txfldGUID>
                      <c15:f>FORMULA!ligne81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1"/>
              <c:tx>
                <c:strRef>
                  <c:f>FORMULA!ligne82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{8B97400E-1AE1-4042-B086-870A149D8438}</c15:txfldGUID>
                      <c15:f>FORMULA!ligne82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2"/>
              <c:tx>
                <c:strRef>
                  <c:f>FORMULA!ligne83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{6D9EC988-1011-49D2-993B-0E94F2C982A8}</c15:txfldGUID>
                      <c15:f>FORMULA!ligne83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3"/>
              <c:tx>
                <c:strRef>
                  <c:f>FORMULA!ligne84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{A65010CD-8D57-4138-A2BF-DD2C62782ADB}</c15:txfldGUID>
                      <c15:f>FORMULA!ligne84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4"/>
              <c:tx>
                <c:strRef>
                  <c:f>FORMULA!ligne85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{164CA567-4ADC-4FD6-94ED-CEEBB8F98D1E}</c15:txfldGUID>
                      <c15:f>FORMULA!ligne85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5"/>
              <c:tx>
                <c:strRef>
                  <c:f>FORMULA!ligne86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{BE8E629D-ABE1-40EC-A7E1-C16C8EBBD0A0}</c15:txfldGUID>
                      <c15:f>FORMULA!ligne86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6"/>
              <c:tx>
                <c:strRef>
                  <c:f>FORMULA!ligne87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{903DD6B1-08F4-433D-AE93-4CF0309DDE83}</c15:txfldGUID>
                      <c15:f>FORMULA!ligne87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7"/>
              <c:tx>
                <c:strRef>
                  <c:f>FORMULA!ligne88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{D39118A5-6D0C-48EF-A0CF-C395E2C59AB7}</c15:txfldGUID>
                      <c15:f>FORMULA!ligne88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8"/>
              <c:tx>
                <c:strRef>
                  <c:f>FORMULA!ligne89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{B1B18AC2-9568-4BE4-9EE9-9C0594F0DFED}</c15:txfldGUID>
                      <c15:f>FORMULA!ligne89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89"/>
              <c:tx>
                <c:strRef>
                  <c:f>FORMULA!ligne90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{B5C49160-A946-4A7D-95AC-C007F5C4562D}</c15:txfldGUID>
                      <c15:f>FORMULA!ligne90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0"/>
              <c:tx>
                <c:strRef>
                  <c:f>FORMULA!ligne91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{FC5B58DB-E1B5-4C8C-A824-C3DA7576916D}</c15:txfldGUID>
                      <c15:f>FORMULA!ligne91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1"/>
              <c:tx>
                <c:strRef>
                  <c:f>FORMULA!ligne92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{7ABD8F11-B983-46AB-AB4E-0707365FACDA}</c15:txfldGUID>
                      <c15:f>FORMULA!ligne92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2"/>
              <c:tx>
                <c:strRef>
                  <c:f>FORMULA!ligne93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{4DD1194C-E74C-4890-B734-C67C2EEB74B9}</c15:txfldGUID>
                      <c15:f>FORMULA!ligne93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3"/>
              <c:tx>
                <c:strRef>
                  <c:f>FORMULA!ligne94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{DF4DC845-C8CB-4427-8231-BE33F585DD50}</c15:txfldGUID>
                      <c15:f>FORMULA!ligne94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4"/>
              <c:tx>
                <c:strRef>
                  <c:f>FORMULA!ligne95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{C98AC7B7-3253-4B1E-8251-776A72823939}</c15:txfldGUID>
                      <c15:f>FORMULA!ligne95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5"/>
              <c:tx>
                <c:strRef>
                  <c:f>FORMULA!ligne96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{4B3DB9D9-C54C-451E-BE3B-233EF2B8D06E}</c15:txfldGUID>
                      <c15:f>FORMULA!ligne96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6"/>
              <c:tx>
                <c:strRef>
                  <c:f>FORMULA!ligne97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{E4827171-242B-44D7-9E31-5F4B825FDE71}</c15:txfldGUID>
                      <c15:f>FORMULA!ligne97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7"/>
              <c:tx>
                <c:strRef>
                  <c:f>FORMULA!ligne98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{4E47B5EE-283A-41A9-B166-C4C530DFEB25}</c15:txfldGUID>
                      <c15:f>FORMULA!ligne98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8"/>
              <c:tx>
                <c:strRef>
                  <c:f>FORMULA!ligne99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{70AA7570-659B-4AE6-87D9-9F4AAEE373FA}</c15:txfldGUID>
                      <c15:f>FORMULA!ligne99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99"/>
              <c:tx>
                <c:strRef>
                  <c:f>FORMULA!ligne100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{332D2C2A-FEC6-4721-822D-973077086DC1}</c15:txfldGUID>
                      <c15:f>FORMULA!ligne100</c15:f>
                      <c15:dlblFieldTableCache>
                        <c:ptCount val="1"/>
                        <c:pt idx="0">
                          <c:v>0.0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100" b="0" i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CHART_DATA!$C$4:$C$13</c:f>
              <c:strCache>
                <c:ptCount val="10"/>
                <c:pt idx="0">
                  <c:v>La rencontre avec des experts ou des chercheurs</c:v>
                </c:pt>
                <c:pt idx="1">
                  <c:v>Le partage du savoir sur la maladie</c:v>
                </c:pt>
                <c:pt idx="2">
                  <c:v>Le partage des objectifs des laboratoires pharmaceutiques avec les associations en termes de recherche et d'accès aux médicaments</c:v>
                </c:pt>
                <c:pt idx="3">
                  <c:v>Des actions concrètes pour améliorer la qualité de vie des patients au quotidien</c:v>
                </c:pt>
                <c:pt idx="4">
                  <c:v>Le financement d'actions de communication vis-à-vis du grand public (brochures, opérations...)</c:v>
                </c:pt>
                <c:pt idx="5">
                  <c:v>La prise en compte de l'avis des associations de patients dans le plan de développement d'une nouvelle molécule</c:v>
                </c:pt>
                <c:pt idx="6">
                  <c:v>La mise à disposition de la part des laboratoires pharmaceutiques de supports (livrets d'information, sites internet...)</c:v>
                </c:pt>
                <c:pt idx="7">
                  <c:v>La participation sans contrepartie financière de représentants d'associations à des Comités Scientifiques pour des essais cliniques</c:v>
                </c:pt>
                <c:pt idx="8">
                  <c:v>Un soutien financier</c:v>
                </c:pt>
                <c:pt idx="9">
                  <c:v>Le partage avec les laboratoires pharmaceutiques de données sur les patients faisant partie de leur association</c:v>
                </c:pt>
              </c:strCache>
            </c:strRef>
          </c:cat>
          <c:val>
            <c:numRef>
              <c:f>CHART_DATA!$J$4:$J$13</c:f>
              <c:numCache>
                <c:formatCode>0%</c:formatCode>
                <c:ptCount val="10"/>
                <c:pt idx="0">
                  <c:v>0.28000000000000008</c:v>
                </c:pt>
                <c:pt idx="1">
                  <c:v>0.28000000000000008</c:v>
                </c:pt>
                <c:pt idx="2" formatCode="General">
                  <c:v>0.28000000000000008</c:v>
                </c:pt>
                <c:pt idx="3" formatCode="General">
                  <c:v>0.28000000000000008</c:v>
                </c:pt>
                <c:pt idx="4" formatCode="General">
                  <c:v>0.28000000000000008</c:v>
                </c:pt>
                <c:pt idx="5" formatCode="General">
                  <c:v>0.28000000000000008</c:v>
                </c:pt>
                <c:pt idx="6" formatCode="General">
                  <c:v>0.28000000000000008</c:v>
                </c:pt>
                <c:pt idx="7" formatCode="General">
                  <c:v>0.28000000000000008</c:v>
                </c:pt>
                <c:pt idx="8" formatCode="General">
                  <c:v>0.28000000000000008</c:v>
                </c:pt>
                <c:pt idx="9" formatCode="General">
                  <c:v>0.28000000000000008</c:v>
                </c:pt>
              </c:numCache>
            </c:numRef>
          </c:val>
        </c:ser>
        <c:dLbls>
          <c:showVal val="1"/>
        </c:dLbls>
        <c:gapWidth val="45"/>
        <c:overlap val="100"/>
        <c:axId val="133830528"/>
        <c:axId val="133832064"/>
      </c:barChart>
      <c:catAx>
        <c:axId val="133830528"/>
        <c:scaling>
          <c:orientation val="maxMin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lang="it-IT" sz="1000" b="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fr-FR"/>
          </a:p>
        </c:txPr>
        <c:crossAx val="133832064"/>
        <c:crosses val="autoZero"/>
        <c:auto val="1"/>
        <c:lblAlgn val="ctr"/>
        <c:lblOffset val="100"/>
      </c:catAx>
      <c:valAx>
        <c:axId val="133832064"/>
        <c:scaling>
          <c:orientation val="minMax"/>
          <c:max val="1.3800000000000001"/>
          <c:min val="0"/>
        </c:scaling>
        <c:axPos val="t"/>
        <c:numFmt formatCode="0%" sourceLinked="1"/>
        <c:majorTickMark val="none"/>
        <c:tickLblPos val="none"/>
        <c:spPr>
          <a:ln>
            <a:noFill/>
          </a:ln>
        </c:spPr>
        <c:crossAx val="133830528"/>
        <c:crosses val="autoZero"/>
        <c:crossBetween val="between"/>
        <c:majorUnit val="0.5"/>
        <c:minorUnit val="0.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2"/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249544210187471"/>
          <c:y val="4.4000000000000122E-2"/>
          <c:w val="0.41697722765939799"/>
          <c:h val="0.91200000000000003"/>
        </c:manualLayout>
      </c:layout>
      <c:barChart>
        <c:barDir val="bar"/>
        <c:grouping val="clustered"/>
        <c:ser>
          <c:idx val="0"/>
          <c:order val="0"/>
          <c:tx>
            <c:strRef>
              <c:f>DATA!$B$1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25416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15243B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spPr>
              <a:solidFill>
                <a:srgbClr val="FFFFFF">
                  <a:lumMod val="5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DATA!$A$2:$A$7</c:f>
              <c:strCache>
                <c:ptCount val="6"/>
                <c:pt idx="0">
                  <c:v>Au moins un type d'échange souhaité</c:v>
                </c:pt>
                <c:pt idx="1">
                  <c:v>Des réunions</c:v>
                </c:pt>
                <c:pt idx="2">
                  <c:v>Des forums</c:v>
                </c:pt>
                <c:pt idx="3">
                  <c:v>Des conférences de presse</c:v>
                </c:pt>
                <c:pt idx="4">
                  <c:v>Autre type d'échange</c:v>
                </c:pt>
                <c:pt idx="5">
                  <c:v>Aucun en particulier</c:v>
                </c:pt>
              </c:strCache>
            </c:strRef>
          </c:cat>
          <c:val>
            <c:numRef>
              <c:f>DATA!$B$2:$B$7</c:f>
              <c:numCache>
                <c:formatCode>0%</c:formatCode>
                <c:ptCount val="6"/>
                <c:pt idx="0">
                  <c:v>0.8600000000000001</c:v>
                </c:pt>
                <c:pt idx="1">
                  <c:v>0.59</c:v>
                </c:pt>
                <c:pt idx="2">
                  <c:v>0.49000000000000005</c:v>
                </c:pt>
                <c:pt idx="3">
                  <c:v>0.26</c:v>
                </c:pt>
                <c:pt idx="4">
                  <c:v>0.30000000000000004</c:v>
                </c:pt>
                <c:pt idx="5">
                  <c:v>0.14000000000000001</c:v>
                </c:pt>
              </c:numCache>
            </c:numRef>
          </c:val>
        </c:ser>
        <c:dLbls/>
        <c:gapWidth val="36"/>
        <c:axId val="134571520"/>
        <c:axId val="134573056"/>
      </c:barChart>
      <c:catAx>
        <c:axId val="134571520"/>
        <c:scaling>
          <c:orientation val="maxMin"/>
        </c:scaling>
        <c:axPos val="l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 algn="r">
              <a:defRPr sz="12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fr-FR"/>
          </a:p>
        </c:txPr>
        <c:crossAx val="134573056"/>
        <c:crosses val="autoZero"/>
        <c:auto val="1"/>
        <c:lblAlgn val="ctr"/>
        <c:lblOffset val="100"/>
      </c:catAx>
      <c:valAx>
        <c:axId val="134573056"/>
        <c:scaling>
          <c:orientation val="minMax"/>
          <c:max val="1"/>
          <c:min val="0"/>
        </c:scaling>
        <c:axPos val="t"/>
        <c:numFmt formatCode="0%" sourceLinked="1"/>
        <c:tickLblPos val="none"/>
        <c:spPr>
          <a:ln>
            <a:noFill/>
          </a:ln>
        </c:spPr>
        <c:crossAx val="134571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4.9301136973481305E-2"/>
          <c:y val="0.15357800196850391"/>
          <c:w val="0.66011438936163391"/>
          <c:h val="0.69596899606299212"/>
        </c:manualLayout>
      </c:layout>
      <c:lineChart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L’industrie des télécommunications</c:v>
                </c:pt>
              </c:strCache>
            </c:strRef>
          </c:tx>
          <c:spPr>
            <a:ln>
              <a:solidFill>
                <a:srgbClr val="AB4747"/>
              </a:solidFill>
            </a:ln>
          </c:spPr>
          <c:marker>
            <c:symbol val="square"/>
            <c:size val="5"/>
            <c:spPr>
              <a:solidFill>
                <a:srgbClr val="AB4747"/>
              </a:solidFill>
              <a:ln>
                <a:solidFill>
                  <a:srgbClr val="AB4747"/>
                </a:solidFill>
              </a:ln>
            </c:spPr>
          </c:marker>
          <c:cat>
            <c:strRef>
              <c:f>Feuil1!$A$2:$A$5</c:f>
              <c:strCache>
                <c:ptCount val="4"/>
                <c:pt idx="0">
                  <c:v>Recherche / Innovation</c:v>
                </c:pt>
                <c:pt idx="1">
                  <c:v>Nécessaire / Indispensable</c:v>
                </c:pt>
                <c:pt idx="2">
                  <c:v>Serviable / Disponible</c:v>
                </c:pt>
                <c:pt idx="3">
                  <c:v>Compétitif / Emploi / Dynamisme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0.38000000000000006</c:v>
                </c:pt>
                <c:pt idx="1">
                  <c:v>0.18000000000000002</c:v>
                </c:pt>
                <c:pt idx="2">
                  <c:v>0.1</c:v>
                </c:pt>
                <c:pt idx="3">
                  <c:v>8.0000000000000016E-2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L’industrie automobile</c:v>
                </c:pt>
              </c:strCache>
            </c:strRef>
          </c:tx>
          <c:spPr>
            <a:ln>
              <a:solidFill>
                <a:srgbClr val="FD8F03"/>
              </a:solidFill>
            </a:ln>
          </c:spPr>
          <c:marker>
            <c:symbol val="x"/>
            <c:size val="7"/>
            <c:spPr>
              <a:ln>
                <a:solidFill>
                  <a:srgbClr val="FD8F03"/>
                </a:solidFill>
              </a:ln>
            </c:spPr>
          </c:marker>
          <c:cat>
            <c:strRef>
              <c:f>Feuil1!$A$2:$A$5</c:f>
              <c:strCache>
                <c:ptCount val="4"/>
                <c:pt idx="0">
                  <c:v>Recherche / Innovation</c:v>
                </c:pt>
                <c:pt idx="1">
                  <c:v>Nécessaire / Indispensable</c:v>
                </c:pt>
                <c:pt idx="2">
                  <c:v>Serviable / Disponible</c:v>
                </c:pt>
                <c:pt idx="3">
                  <c:v>Compétitif / Emploi / Dynamisme</c:v>
                </c:pt>
              </c:strCache>
            </c:strRef>
          </c:cat>
          <c:val>
            <c:numRef>
              <c:f>Feuil1!$C$2:$C$5</c:f>
              <c:numCache>
                <c:formatCode>0%</c:formatCode>
                <c:ptCount val="4"/>
                <c:pt idx="0">
                  <c:v>0.30000000000000004</c:v>
                </c:pt>
                <c:pt idx="1">
                  <c:v>0.21000000000000002</c:v>
                </c:pt>
                <c:pt idx="2">
                  <c:v>4.0000000000000008E-2</c:v>
                </c:pt>
                <c:pt idx="3">
                  <c:v>0.1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L’industrie pharmaceutique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triang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2.5409135331479187E-2"/>
                  <c:y val="4.0624999999999953E-2"/>
                </c:manualLayout>
              </c:layout>
              <c:showVal val="1"/>
            </c:dLbl>
            <c:dLbl>
              <c:idx val="1"/>
              <c:layout>
                <c:manualLayout>
                  <c:x val="-3.1387755409474291E-2"/>
                  <c:y val="3.7500000000000006E-2"/>
                </c:manualLayout>
              </c:layout>
              <c:showVal val="1"/>
            </c:dLbl>
            <c:dLbl>
              <c:idx val="2"/>
              <c:layout>
                <c:manualLayout>
                  <c:x val="-1.046270282586304E-2"/>
                  <c:y val="-2.8124999999999997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>
                    <a:solidFill>
                      <a:srgbClr val="00B05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Feuil1!$A$2:$A$5</c:f>
              <c:strCache>
                <c:ptCount val="4"/>
                <c:pt idx="0">
                  <c:v>Recherche / Innovation</c:v>
                </c:pt>
                <c:pt idx="1">
                  <c:v>Nécessaire / Indispensable</c:v>
                </c:pt>
                <c:pt idx="2">
                  <c:v>Serviable / Disponible</c:v>
                </c:pt>
                <c:pt idx="3">
                  <c:v>Compétitif / Emploi / Dynamisme</c:v>
                </c:pt>
              </c:strCache>
            </c:strRef>
          </c:cat>
          <c:val>
            <c:numRef>
              <c:f>Feuil1!$D$2:$D$5</c:f>
              <c:numCache>
                <c:formatCode>0%</c:formatCode>
                <c:ptCount val="4"/>
                <c:pt idx="0">
                  <c:v>0.26</c:v>
                </c:pt>
                <c:pt idx="1">
                  <c:v>0.27</c:v>
                </c:pt>
                <c:pt idx="2">
                  <c:v>1.0000000000000002E-2</c:v>
                </c:pt>
                <c:pt idx="3">
                  <c:v>8.0000000000000016E-2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La banque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Feuil1!$A$2:$A$5</c:f>
              <c:strCache>
                <c:ptCount val="4"/>
                <c:pt idx="0">
                  <c:v>Recherche / Innovation</c:v>
                </c:pt>
                <c:pt idx="1">
                  <c:v>Nécessaire / Indispensable</c:v>
                </c:pt>
                <c:pt idx="2">
                  <c:v>Serviable / Disponible</c:v>
                </c:pt>
                <c:pt idx="3">
                  <c:v>Compétitif / Emploi / Dynamisme</c:v>
                </c:pt>
              </c:strCache>
            </c:strRef>
          </c:cat>
          <c:val>
            <c:numRef>
              <c:f>Feuil1!$E$2:$E$5</c:f>
              <c:numCache>
                <c:formatCode>0%</c:formatCode>
                <c:ptCount val="4"/>
                <c:pt idx="0">
                  <c:v>0</c:v>
                </c:pt>
                <c:pt idx="1">
                  <c:v>0.36000000000000004</c:v>
                </c:pt>
                <c:pt idx="2">
                  <c:v>0.14000000000000001</c:v>
                </c:pt>
                <c:pt idx="3">
                  <c:v>0.11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L’industrie pétrolière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Feuil1!$A$2:$A$5</c:f>
              <c:strCache>
                <c:ptCount val="4"/>
                <c:pt idx="0">
                  <c:v>Recherche / Innovation</c:v>
                </c:pt>
                <c:pt idx="1">
                  <c:v>Nécessaire / Indispensable</c:v>
                </c:pt>
                <c:pt idx="2">
                  <c:v>Serviable / Disponible</c:v>
                </c:pt>
                <c:pt idx="3">
                  <c:v>Compétitif / Emploi / Dynamisme</c:v>
                </c:pt>
              </c:strCache>
            </c:strRef>
          </c:cat>
          <c:val>
            <c:numRef>
              <c:f>Feuil1!$F$2:$F$5</c:f>
              <c:numCache>
                <c:formatCode>0%</c:formatCode>
                <c:ptCount val="4"/>
                <c:pt idx="0">
                  <c:v>0.13</c:v>
                </c:pt>
                <c:pt idx="1">
                  <c:v>0.30000000000000004</c:v>
                </c:pt>
                <c:pt idx="2">
                  <c:v>0</c:v>
                </c:pt>
                <c:pt idx="3">
                  <c:v>0.15000000000000002</c:v>
                </c:pt>
              </c:numCache>
            </c:numRef>
          </c:val>
          <c:smooth val="1"/>
        </c:ser>
        <c:dLbls/>
        <c:marker val="1"/>
        <c:axId val="122243712"/>
        <c:axId val="122265984"/>
      </c:lineChart>
      <c:catAx>
        <c:axId val="122243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22265984"/>
        <c:crosses val="autoZero"/>
        <c:auto val="1"/>
        <c:lblAlgn val="ctr"/>
        <c:lblOffset val="100"/>
      </c:catAx>
      <c:valAx>
        <c:axId val="122265984"/>
        <c:scaling>
          <c:orientation val="minMax"/>
          <c:max val="0.5"/>
          <c:min val="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122243712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80177073074743099"/>
          <c:y val="1.7333169291338588E-2"/>
          <c:w val="0.19507507640394003"/>
          <c:h val="0.93144808070866136"/>
        </c:manualLayout>
      </c:layout>
      <c:txPr>
        <a:bodyPr/>
        <a:lstStyle/>
        <a:p>
          <a:pPr>
            <a:defRPr sz="1050"/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4.9301136973481305E-2"/>
          <c:y val="3.4828001968503941E-2"/>
          <c:w val="0.55567837095313333"/>
          <c:h val="0.81471899606299214"/>
        </c:manualLayout>
      </c:layout>
      <c:lineChart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L’industrie des télécommunications</c:v>
                </c:pt>
              </c:strCache>
            </c:strRef>
          </c:tx>
          <c:spPr>
            <a:ln>
              <a:solidFill>
                <a:srgbClr val="AB4747"/>
              </a:solidFill>
            </a:ln>
          </c:spPr>
          <c:marker>
            <c:symbol val="square"/>
            <c:size val="5"/>
            <c:spPr>
              <a:solidFill>
                <a:srgbClr val="AB4747"/>
              </a:solidFill>
              <a:ln>
                <a:solidFill>
                  <a:srgbClr val="AB4747"/>
                </a:solidFill>
              </a:ln>
            </c:spPr>
          </c:marker>
          <c:cat>
            <c:strRef>
              <c:f>Feuil1!$A$2:$A$8</c:f>
              <c:strCache>
                <c:ptCount val="7"/>
                <c:pt idx="0">
                  <c:v>Peu soucieux des clients / Pas à l'écoute</c:v>
                </c:pt>
                <c:pt idx="1">
                  <c:v>Menteurs / Voleurs</c:v>
                </c:pt>
                <c:pt idx="2">
                  <c:v>Profit / Profiteurs</c:v>
                </c:pt>
                <c:pt idx="3">
                  <c:v>Chers / Abusifs</c:v>
                </c:pt>
                <c:pt idx="4">
                  <c:v>Opaques / Complexes</c:v>
                </c:pt>
                <c:pt idx="5">
                  <c:v>Domination / Monopole</c:v>
                </c:pt>
                <c:pt idx="6">
                  <c:v>Pollueurs / Pas de prise en compte de l'environnement</c:v>
                </c:pt>
              </c:strCache>
            </c:strRef>
          </c:cat>
          <c:val>
            <c:numRef>
              <c:f>Feuil1!$B$2:$B$8</c:f>
              <c:numCache>
                <c:formatCode>0%</c:formatCode>
                <c:ptCount val="7"/>
                <c:pt idx="0">
                  <c:v>0.15000000000000002</c:v>
                </c:pt>
                <c:pt idx="1">
                  <c:v>6.0000000000000005E-2</c:v>
                </c:pt>
                <c:pt idx="2">
                  <c:v>6.0000000000000005E-2</c:v>
                </c:pt>
                <c:pt idx="3">
                  <c:v>0.05</c:v>
                </c:pt>
                <c:pt idx="4">
                  <c:v>0.05</c:v>
                </c:pt>
                <c:pt idx="5">
                  <c:v>0.18000000000000002</c:v>
                </c:pt>
                <c:pt idx="6">
                  <c:v>3.0000000000000002E-2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L’industrie automobile</c:v>
                </c:pt>
              </c:strCache>
            </c:strRef>
          </c:tx>
          <c:spPr>
            <a:ln>
              <a:solidFill>
                <a:srgbClr val="FD8F03"/>
              </a:solidFill>
            </a:ln>
          </c:spPr>
          <c:marker>
            <c:symbol val="x"/>
            <c:size val="7"/>
            <c:spPr>
              <a:ln>
                <a:solidFill>
                  <a:srgbClr val="FD8F03"/>
                </a:solidFill>
              </a:ln>
            </c:spPr>
          </c:marker>
          <c:cat>
            <c:strRef>
              <c:f>Feuil1!$A$2:$A$8</c:f>
              <c:strCache>
                <c:ptCount val="7"/>
                <c:pt idx="0">
                  <c:v>Peu soucieux des clients / Pas à l'écoute</c:v>
                </c:pt>
                <c:pt idx="1">
                  <c:v>Menteurs / Voleurs</c:v>
                </c:pt>
                <c:pt idx="2">
                  <c:v>Profit / Profiteurs</c:v>
                </c:pt>
                <c:pt idx="3">
                  <c:v>Chers / Abusifs</c:v>
                </c:pt>
                <c:pt idx="4">
                  <c:v>Opaques / Complexes</c:v>
                </c:pt>
                <c:pt idx="5">
                  <c:v>Domination / Monopole</c:v>
                </c:pt>
                <c:pt idx="6">
                  <c:v>Pollueurs / Pas de prise en compte de l'environnement</c:v>
                </c:pt>
              </c:strCache>
            </c:strRef>
          </c:cat>
          <c:val>
            <c:numRef>
              <c:f>Feuil1!$C$2:$C$8</c:f>
              <c:numCache>
                <c:formatCode>0%</c:formatCode>
                <c:ptCount val="7"/>
                <c:pt idx="0">
                  <c:v>4.0000000000000008E-2</c:v>
                </c:pt>
                <c:pt idx="1">
                  <c:v>1.0000000000000002E-2</c:v>
                </c:pt>
                <c:pt idx="2">
                  <c:v>1.0000000000000002E-2</c:v>
                </c:pt>
                <c:pt idx="3">
                  <c:v>0.14000000000000001</c:v>
                </c:pt>
                <c:pt idx="4">
                  <c:v>0</c:v>
                </c:pt>
                <c:pt idx="5">
                  <c:v>3.0000000000000002E-2</c:v>
                </c:pt>
                <c:pt idx="6">
                  <c:v>0.27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L’industrie pharmaceutique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triangle"/>
            <c:size val="7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2.241982529248163E-2"/>
                  <c:y val="-4.3749999999999997E-2"/>
                </c:manualLayout>
              </c:layout>
              <c:showVal val="1"/>
            </c:dLbl>
            <c:dLbl>
              <c:idx val="1"/>
              <c:layout>
                <c:manualLayout>
                  <c:x val="-3.4377065448471834E-2"/>
                  <c:y val="-3.7500000000000006E-2"/>
                </c:manualLayout>
              </c:layout>
              <c:showVal val="1"/>
            </c:dLbl>
            <c:dLbl>
              <c:idx val="2"/>
              <c:layout>
                <c:manualLayout>
                  <c:x val="-3.2882528118344675E-2"/>
                  <c:y val="-3.7500000000000006E-2"/>
                </c:manualLayout>
              </c:layout>
              <c:showVal val="1"/>
            </c:dLbl>
            <c:dLbl>
              <c:idx val="3"/>
              <c:layout>
                <c:manualLayout>
                  <c:x val="-2.5409135331479187E-2"/>
                  <c:y val="-4.3749999999999997E-2"/>
                </c:manualLayout>
              </c:layout>
              <c:showVal val="1"/>
            </c:dLbl>
            <c:dLbl>
              <c:idx val="4"/>
              <c:layout>
                <c:manualLayout>
                  <c:x val="-2.6903790350978011E-2"/>
                  <c:y val="-3.125E-2"/>
                </c:manualLayout>
              </c:layout>
              <c:showVal val="1"/>
            </c:dLbl>
            <c:dLbl>
              <c:idx val="5"/>
              <c:layout>
                <c:manualLayout>
                  <c:x val="-1.4946550194987755E-2"/>
                  <c:y val="-2.5000000000000001E-2"/>
                </c:manualLayout>
              </c:layout>
              <c:showVal val="1"/>
            </c:dLbl>
            <c:dLbl>
              <c:idx val="6"/>
              <c:layout>
                <c:manualLayout>
                  <c:x val="-2.0925170272982848E-2"/>
                  <c:y val="-3.437500000000001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>
                    <a:solidFill>
                      <a:srgbClr val="00B050"/>
                    </a:solidFill>
                  </a:defRPr>
                </a:pPr>
                <a:endParaRPr lang="fr-FR"/>
              </a:p>
            </c:txPr>
            <c:showVal val="1"/>
          </c:dLbls>
          <c:cat>
            <c:strRef>
              <c:f>Feuil1!$A$2:$A$8</c:f>
              <c:strCache>
                <c:ptCount val="7"/>
                <c:pt idx="0">
                  <c:v>Peu soucieux des clients / Pas à l'écoute</c:v>
                </c:pt>
                <c:pt idx="1">
                  <c:v>Menteurs / Voleurs</c:v>
                </c:pt>
                <c:pt idx="2">
                  <c:v>Profit / Profiteurs</c:v>
                </c:pt>
                <c:pt idx="3">
                  <c:v>Chers / Abusifs</c:v>
                </c:pt>
                <c:pt idx="4">
                  <c:v>Opaques / Complexes</c:v>
                </c:pt>
                <c:pt idx="5">
                  <c:v>Domination / Monopole</c:v>
                </c:pt>
                <c:pt idx="6">
                  <c:v>Pollueurs / Pas de prise en compte de l'environnement</c:v>
                </c:pt>
              </c:strCache>
            </c:strRef>
          </c:cat>
          <c:val>
            <c:numRef>
              <c:f>Feuil1!$D$2:$D$8</c:f>
              <c:numCache>
                <c:formatCode>0%</c:formatCode>
                <c:ptCount val="7"/>
                <c:pt idx="0">
                  <c:v>0.05</c:v>
                </c:pt>
                <c:pt idx="1">
                  <c:v>0.12000000000000001</c:v>
                </c:pt>
                <c:pt idx="2">
                  <c:v>0.27</c:v>
                </c:pt>
                <c:pt idx="3">
                  <c:v>0.05</c:v>
                </c:pt>
                <c:pt idx="4">
                  <c:v>0.14000000000000001</c:v>
                </c:pt>
                <c:pt idx="5">
                  <c:v>0.05</c:v>
                </c:pt>
                <c:pt idx="6">
                  <c:v>8.0000000000000016E-2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La banque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Feuil1!$A$2:$A$8</c:f>
              <c:strCache>
                <c:ptCount val="7"/>
                <c:pt idx="0">
                  <c:v>Peu soucieux des clients / Pas à l'écoute</c:v>
                </c:pt>
                <c:pt idx="1">
                  <c:v>Menteurs / Voleurs</c:v>
                </c:pt>
                <c:pt idx="2">
                  <c:v>Profit / Profiteurs</c:v>
                </c:pt>
                <c:pt idx="3">
                  <c:v>Chers / Abusifs</c:v>
                </c:pt>
                <c:pt idx="4">
                  <c:v>Opaques / Complexes</c:v>
                </c:pt>
                <c:pt idx="5">
                  <c:v>Domination / Monopole</c:v>
                </c:pt>
                <c:pt idx="6">
                  <c:v>Pollueurs / Pas de prise en compte de l'environnement</c:v>
                </c:pt>
              </c:strCache>
            </c:strRef>
          </c:cat>
          <c:val>
            <c:numRef>
              <c:f>Feuil1!$E$2:$E$8</c:f>
              <c:numCache>
                <c:formatCode>0%</c:formatCode>
                <c:ptCount val="7"/>
                <c:pt idx="0">
                  <c:v>0.18000000000000002</c:v>
                </c:pt>
                <c:pt idx="1">
                  <c:v>0.19</c:v>
                </c:pt>
                <c:pt idx="2">
                  <c:v>0.18000000000000002</c:v>
                </c:pt>
                <c:pt idx="3">
                  <c:v>0.12000000000000001</c:v>
                </c:pt>
                <c:pt idx="4">
                  <c:v>1.0000000000000002E-2</c:v>
                </c:pt>
                <c:pt idx="5">
                  <c:v>1.0000000000000002E-2</c:v>
                </c:pt>
                <c:pt idx="6">
                  <c:v>0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L’industrie pétrolière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Feuil1!$A$2:$A$8</c:f>
              <c:strCache>
                <c:ptCount val="7"/>
                <c:pt idx="0">
                  <c:v>Peu soucieux des clients / Pas à l'écoute</c:v>
                </c:pt>
                <c:pt idx="1">
                  <c:v>Menteurs / Voleurs</c:v>
                </c:pt>
                <c:pt idx="2">
                  <c:v>Profit / Profiteurs</c:v>
                </c:pt>
                <c:pt idx="3">
                  <c:v>Chers / Abusifs</c:v>
                </c:pt>
                <c:pt idx="4">
                  <c:v>Opaques / Complexes</c:v>
                </c:pt>
                <c:pt idx="5">
                  <c:v>Domination / Monopole</c:v>
                </c:pt>
                <c:pt idx="6">
                  <c:v>Pollueurs / Pas de prise en compte de l'environnement</c:v>
                </c:pt>
              </c:strCache>
            </c:strRef>
          </c:cat>
          <c:val>
            <c:numRef>
              <c:f>Feuil1!$F$2:$F$8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0.05</c:v>
                </c:pt>
                <c:pt idx="4">
                  <c:v>1.0000000000000002E-2</c:v>
                </c:pt>
                <c:pt idx="5">
                  <c:v>0.1</c:v>
                </c:pt>
                <c:pt idx="6">
                  <c:v>0.49000000000000005</c:v>
                </c:pt>
              </c:numCache>
            </c:numRef>
          </c:val>
          <c:smooth val="1"/>
        </c:ser>
        <c:dLbls/>
        <c:marker val="1"/>
        <c:axId val="123067008"/>
        <c:axId val="123097472"/>
      </c:lineChart>
      <c:catAx>
        <c:axId val="123067008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123097472"/>
        <c:crosses val="autoZero"/>
        <c:auto val="1"/>
        <c:lblAlgn val="ctr"/>
        <c:lblOffset val="100"/>
      </c:catAx>
      <c:valAx>
        <c:axId val="123097472"/>
        <c:scaling>
          <c:orientation val="minMax"/>
          <c:max val="0.5"/>
          <c:min val="0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12306700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.81522262592292005"/>
          <c:y val="1.7333169291338588E-2"/>
          <c:w val="0.18162318122845109"/>
          <c:h val="0.93144808070866136"/>
        </c:manualLayout>
      </c:layout>
      <c:txPr>
        <a:bodyPr/>
        <a:lstStyle/>
        <a:p>
          <a:pPr>
            <a:defRPr sz="1000"/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203343845733095"/>
          <c:y val="2.367251907436984E-2"/>
          <c:w val="0.47206901853274025"/>
          <c:h val="0.75680021270594666"/>
        </c:manualLayout>
      </c:layout>
      <c:barChart>
        <c:barDir val="bar"/>
        <c:grouping val="stacked"/>
        <c:ser>
          <c:idx val="0"/>
          <c:order val="0"/>
          <c:spPr>
            <a:solidFill>
              <a:srgbClr val="FFFFFF">
                <a:lumMod val="50000"/>
              </a:srgbClr>
            </a:solidFill>
          </c:spPr>
          <c:dLbls>
            <c:txPr>
              <a:bodyPr/>
              <a:lstStyle/>
              <a:p>
                <a:pPr algn="ctr">
                  <a:defRPr lang="fr-FR" sz="1100" b="1" i="0" u="none" strike="noStrike" kern="1200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showVal val="1"/>
          </c:dLbls>
          <c:cat>
            <c:strRef>
              <c:f>CHART_DATA!$C$4:$C$11</c:f>
              <c:strCache>
                <c:ptCount val="8"/>
                <c:pt idx="0">
                  <c:v>Est une industrie exportatrice</c:v>
                </c:pt>
                <c:pt idx="1">
                  <c:v>Est une industrie dynamique</c:v>
                </c:pt>
                <c:pt idx="2">
                  <c:v>Est une industrie dont le savoir-faire permet à la France d'être reconnue au niveau international</c:v>
                </c:pt>
                <c:pt idx="3">
                  <c:v>Est une industrie créatrice de richesses pour le pays</c:v>
                </c:pt>
                <c:pt idx="4">
                  <c:v>Est une industrie innovante</c:v>
                </c:pt>
                <c:pt idx="5">
                  <c:v>Participe fortement aux progrès dans la santé</c:v>
                </c:pt>
                <c:pt idx="6">
                  <c:v>Est le principal soutien de la recherche médicale</c:v>
                </c:pt>
                <c:pt idx="7">
                  <c:v>Investit suffisamment dans la recherche médicale</c:v>
                </c:pt>
              </c:strCache>
            </c:strRef>
          </c:cat>
          <c:val>
            <c:numRef>
              <c:f>CHART_DATA!$D$4:$D$11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spPr>
            <a:solidFill>
              <a:srgbClr val="960000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CHART_DATA!$C$4:$C$11</c:f>
              <c:strCache>
                <c:ptCount val="8"/>
                <c:pt idx="0">
                  <c:v>Est une industrie exportatrice</c:v>
                </c:pt>
                <c:pt idx="1">
                  <c:v>Est une industrie dynamique</c:v>
                </c:pt>
                <c:pt idx="2">
                  <c:v>Est une industrie dont le savoir-faire permet à la France d'être reconnue au niveau international</c:v>
                </c:pt>
                <c:pt idx="3">
                  <c:v>Est une industrie créatrice de richesses pour le pays</c:v>
                </c:pt>
                <c:pt idx="4">
                  <c:v>Est une industrie innovante</c:v>
                </c:pt>
                <c:pt idx="5">
                  <c:v>Participe fortement aux progrès dans la santé</c:v>
                </c:pt>
                <c:pt idx="6">
                  <c:v>Est le principal soutien de la recherche médicale</c:v>
                </c:pt>
                <c:pt idx="7">
                  <c:v>Investit suffisamment dans la recherche médicale</c:v>
                </c:pt>
              </c:strCache>
            </c:strRef>
          </c:cat>
          <c:val>
            <c:numRef>
              <c:f>CHART_DATA!$E$4:$E$11</c:f>
              <c:numCache>
                <c:formatCode>0%</c:formatCode>
                <c:ptCount val="8"/>
                <c:pt idx="0">
                  <c:v>8.0000000000000016E-2</c:v>
                </c:pt>
                <c:pt idx="1">
                  <c:v>4.0000000000000008E-2</c:v>
                </c:pt>
                <c:pt idx="2">
                  <c:v>0.1</c:v>
                </c:pt>
                <c:pt idx="3">
                  <c:v>0.16</c:v>
                </c:pt>
                <c:pt idx="4">
                  <c:v>8.0000000000000016E-2</c:v>
                </c:pt>
                <c:pt idx="5">
                  <c:v>0.12000000000000001</c:v>
                </c:pt>
                <c:pt idx="6">
                  <c:v>0.18000000000000002</c:v>
                </c:pt>
                <c:pt idx="7">
                  <c:v>0.48000000000000004</c:v>
                </c:pt>
              </c:numCache>
            </c:numRef>
          </c:val>
        </c:ser>
        <c:ser>
          <c:idx val="2"/>
          <c:order val="2"/>
          <c:spPr>
            <a:solidFill>
              <a:srgbClr val="D74D4D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CHART_DATA!$C$4:$C$11</c:f>
              <c:strCache>
                <c:ptCount val="8"/>
                <c:pt idx="0">
                  <c:v>Est une industrie exportatrice</c:v>
                </c:pt>
                <c:pt idx="1">
                  <c:v>Est une industrie dynamique</c:v>
                </c:pt>
                <c:pt idx="2">
                  <c:v>Est une industrie dont le savoir-faire permet à la France d'être reconnue au niveau international</c:v>
                </c:pt>
                <c:pt idx="3">
                  <c:v>Est une industrie créatrice de richesses pour le pays</c:v>
                </c:pt>
                <c:pt idx="4">
                  <c:v>Est une industrie innovante</c:v>
                </c:pt>
                <c:pt idx="5">
                  <c:v>Participe fortement aux progrès dans la santé</c:v>
                </c:pt>
                <c:pt idx="6">
                  <c:v>Est le principal soutien de la recherche médicale</c:v>
                </c:pt>
                <c:pt idx="7">
                  <c:v>Investit suffisamment dans la recherche médicale</c:v>
                </c:pt>
              </c:strCache>
            </c:strRef>
          </c:cat>
          <c:val>
            <c:numRef>
              <c:f>CHART_DATA!$F$4:$F$11</c:f>
              <c:numCache>
                <c:formatCode>0%</c:formatCode>
                <c:ptCount val="8"/>
                <c:pt idx="0">
                  <c:v>0.43000000000000005</c:v>
                </c:pt>
                <c:pt idx="1">
                  <c:v>0.51</c:v>
                </c:pt>
                <c:pt idx="2">
                  <c:v>0.45</c:v>
                </c:pt>
                <c:pt idx="3">
                  <c:v>0.44</c:v>
                </c:pt>
                <c:pt idx="4">
                  <c:v>0.55000000000000004</c:v>
                </c:pt>
                <c:pt idx="5">
                  <c:v>0.51</c:v>
                </c:pt>
                <c:pt idx="6">
                  <c:v>0.52</c:v>
                </c:pt>
                <c:pt idx="7">
                  <c:v>0.4</c:v>
                </c:pt>
              </c:numCache>
            </c:numRef>
          </c:val>
        </c:ser>
        <c:ser>
          <c:idx val="3"/>
          <c:order val="3"/>
          <c:spPr>
            <a:solidFill>
              <a:srgbClr val="487867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5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CHART_DATA!$C$4:$C$11</c:f>
              <c:strCache>
                <c:ptCount val="8"/>
                <c:pt idx="0">
                  <c:v>Est une industrie exportatrice</c:v>
                </c:pt>
                <c:pt idx="1">
                  <c:v>Est une industrie dynamique</c:v>
                </c:pt>
                <c:pt idx="2">
                  <c:v>Est une industrie dont le savoir-faire permet à la France d'être reconnue au niveau international</c:v>
                </c:pt>
                <c:pt idx="3">
                  <c:v>Est une industrie créatrice de richesses pour le pays</c:v>
                </c:pt>
                <c:pt idx="4">
                  <c:v>Est une industrie innovante</c:v>
                </c:pt>
                <c:pt idx="5">
                  <c:v>Participe fortement aux progrès dans la santé</c:v>
                </c:pt>
                <c:pt idx="6">
                  <c:v>Est le principal soutien de la recherche médicale</c:v>
                </c:pt>
                <c:pt idx="7">
                  <c:v>Investit suffisamment dans la recherche médicale</c:v>
                </c:pt>
              </c:strCache>
            </c:strRef>
          </c:cat>
          <c:val>
            <c:numRef>
              <c:f>CHART_DATA!$G$4:$G$11</c:f>
              <c:numCache>
                <c:formatCode>0%</c:formatCode>
                <c:ptCount val="8"/>
                <c:pt idx="0">
                  <c:v>0.49000000000000005</c:v>
                </c:pt>
                <c:pt idx="1">
                  <c:v>0.45</c:v>
                </c:pt>
                <c:pt idx="2">
                  <c:v>0.45</c:v>
                </c:pt>
                <c:pt idx="3">
                  <c:v>0.4</c:v>
                </c:pt>
                <c:pt idx="4">
                  <c:v>0.37000000000000005</c:v>
                </c:pt>
                <c:pt idx="5">
                  <c:v>0.37000000000000005</c:v>
                </c:pt>
                <c:pt idx="6">
                  <c:v>0.30000000000000004</c:v>
                </c:pt>
                <c:pt idx="7">
                  <c:v>0.12000000000000001</c:v>
                </c:pt>
              </c:numCache>
            </c:numRef>
          </c:val>
        </c:ser>
        <c:ser>
          <c:idx val="4"/>
          <c:order val="4"/>
          <c:spPr>
            <a:noFill/>
          </c:spPr>
          <c:dLbls>
            <c:delete val="1"/>
          </c:dLbls>
          <c:cat>
            <c:strRef>
              <c:f>CHART_DATA!$C$4:$C$11</c:f>
              <c:strCache>
                <c:ptCount val="8"/>
                <c:pt idx="0">
                  <c:v>Est une industrie exportatrice</c:v>
                </c:pt>
                <c:pt idx="1">
                  <c:v>Est une industrie dynamique</c:v>
                </c:pt>
                <c:pt idx="2">
                  <c:v>Est une industrie dont le savoir-faire permet à la France d'être reconnue au niveau international</c:v>
                </c:pt>
                <c:pt idx="3">
                  <c:v>Est une industrie créatrice de richesses pour le pays</c:v>
                </c:pt>
                <c:pt idx="4">
                  <c:v>Est une industrie innovante</c:v>
                </c:pt>
                <c:pt idx="5">
                  <c:v>Participe fortement aux progrès dans la santé</c:v>
                </c:pt>
                <c:pt idx="6">
                  <c:v>Est le principal soutien de la recherche médicale</c:v>
                </c:pt>
                <c:pt idx="7">
                  <c:v>Investit suffisamment dans la recherche médicale</c:v>
                </c:pt>
              </c:strCache>
            </c:strRef>
          </c:cat>
          <c:val>
            <c:numRef>
              <c:f>CHART_DATA!$H$4:$H$11</c:f>
              <c:numCache>
                <c:formatCode>0%</c:formatCode>
                <c:ptCount val="8"/>
                <c:pt idx="0">
                  <c:v>0.10000000000000009</c:v>
                </c:pt>
                <c:pt idx="1">
                  <c:v>0.10000000000000009</c:v>
                </c:pt>
                <c:pt idx="2">
                  <c:v>0.10000000000000009</c:v>
                </c:pt>
                <c:pt idx="3">
                  <c:v>0.10000000000000009</c:v>
                </c:pt>
                <c:pt idx="4">
                  <c:v>0.10000000000000009</c:v>
                </c:pt>
                <c:pt idx="5">
                  <c:v>0.10000000000000009</c:v>
                </c:pt>
                <c:pt idx="6">
                  <c:v>0.10000000000000009</c:v>
                </c:pt>
                <c:pt idx="7">
                  <c:v>0.10000000000000009</c:v>
                </c:pt>
              </c:numCache>
            </c:numRef>
          </c:val>
        </c:ser>
        <c:ser>
          <c:idx val="5"/>
          <c:order val="5"/>
          <c:spPr>
            <a:solidFill>
              <a:srgbClr val="487867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4,1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3,9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4,1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3,9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3,6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2,8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/>
                      <a:t>3,5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 smtClean="0"/>
                      <a:t>3,3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showVal val="1"/>
          </c:dLbls>
          <c:cat>
            <c:strRef>
              <c:f>CHART_DATA!$C$4:$C$11</c:f>
              <c:strCache>
                <c:ptCount val="8"/>
                <c:pt idx="0">
                  <c:v>Est une industrie exportatrice</c:v>
                </c:pt>
                <c:pt idx="1">
                  <c:v>Est une industrie dynamique</c:v>
                </c:pt>
                <c:pt idx="2">
                  <c:v>Est une industrie dont le savoir-faire permet à la France d'être reconnue au niveau international</c:v>
                </c:pt>
                <c:pt idx="3">
                  <c:v>Est une industrie créatrice de richesses pour le pays</c:v>
                </c:pt>
                <c:pt idx="4">
                  <c:v>Est une industrie innovante</c:v>
                </c:pt>
                <c:pt idx="5">
                  <c:v>Participe fortement aux progrès dans la santé</c:v>
                </c:pt>
                <c:pt idx="6">
                  <c:v>Est le principal soutien de la recherche médicale</c:v>
                </c:pt>
                <c:pt idx="7">
                  <c:v>Investit suffisamment dans la recherche médicale</c:v>
                </c:pt>
              </c:strCache>
            </c:strRef>
          </c:cat>
          <c:val>
            <c:numRef>
              <c:f>CHART_DATA!$I$4:$I$11</c:f>
              <c:numCache>
                <c:formatCode>General</c:formatCode>
                <c:ptCount val="8"/>
                <c:pt idx="0" formatCode="0%">
                  <c:v>0.28000000000000008</c:v>
                </c:pt>
                <c:pt idx="1">
                  <c:v>0.28000000000000008</c:v>
                </c:pt>
                <c:pt idx="2">
                  <c:v>0.28000000000000008</c:v>
                </c:pt>
                <c:pt idx="3">
                  <c:v>0.28000000000000008</c:v>
                </c:pt>
                <c:pt idx="4">
                  <c:v>0.28000000000000008</c:v>
                </c:pt>
                <c:pt idx="5">
                  <c:v>0.28000000000000008</c:v>
                </c:pt>
                <c:pt idx="6">
                  <c:v>0.28000000000000008</c:v>
                </c:pt>
                <c:pt idx="7">
                  <c:v>0.28000000000000008</c:v>
                </c:pt>
              </c:numCache>
            </c:numRef>
          </c:val>
        </c:ser>
        <c:dLbls>
          <c:showVal val="1"/>
        </c:dLbls>
        <c:gapWidth val="45"/>
        <c:overlap val="100"/>
        <c:axId val="129889408"/>
        <c:axId val="129890944"/>
      </c:barChart>
      <c:catAx>
        <c:axId val="129889408"/>
        <c:scaling>
          <c:orientation val="maxMin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lang="it-IT" sz="1050" b="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fr-FR"/>
          </a:p>
        </c:txPr>
        <c:crossAx val="129890944"/>
        <c:crosses val="autoZero"/>
        <c:auto val="1"/>
        <c:lblAlgn val="ctr"/>
        <c:lblOffset val="100"/>
      </c:catAx>
      <c:valAx>
        <c:axId val="129890944"/>
        <c:scaling>
          <c:orientation val="minMax"/>
          <c:max val="1.3800000000000001"/>
          <c:min val="0"/>
        </c:scaling>
        <c:axPos val="t"/>
        <c:numFmt formatCode="General" sourceLinked="1"/>
        <c:majorTickMark val="none"/>
        <c:tickLblPos val="none"/>
        <c:spPr>
          <a:ln>
            <a:noFill/>
          </a:ln>
        </c:spPr>
        <c:crossAx val="129889408"/>
        <c:crosses val="autoZero"/>
        <c:crossBetween val="between"/>
        <c:majorUnit val="0.5"/>
        <c:minorUnit val="0.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203343845733095"/>
          <c:y val="2.367251907436984E-2"/>
          <c:w val="0.47206901853274025"/>
          <c:h val="0.75680021270594666"/>
        </c:manualLayout>
      </c:layout>
      <c:barChart>
        <c:barDir val="bar"/>
        <c:grouping val="stacked"/>
        <c:ser>
          <c:idx val="0"/>
          <c:order val="0"/>
          <c:spPr>
            <a:solidFill>
              <a:srgbClr val="FFFFFF">
                <a:lumMod val="50000"/>
              </a:srgbClr>
            </a:solidFill>
          </c:spPr>
          <c:dLbls>
            <c:txPr>
              <a:bodyPr/>
              <a:lstStyle/>
              <a:p>
                <a:pPr algn="ctr">
                  <a:defRPr lang="fr-FR" sz="1100" b="1" i="0" u="none" strike="noStrike" kern="1200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showVal val="1"/>
          </c:dLbls>
          <c:cat>
            <c:strRef>
              <c:f>CHART_DATA!$C$4:$C$8</c:f>
              <c:strCache>
                <c:ptCount val="5"/>
                <c:pt idx="0">
                  <c:v>Est la principale source de formation continue des médecins à la thérapeutique</c:v>
                </c:pt>
                <c:pt idx="1">
                  <c:v>Aide les professionnels de santé à améliorer leur pratique</c:v>
                </c:pt>
                <c:pt idx="2">
                  <c:v>Est une industrie à l'écoute des besoins de la société</c:v>
                </c:pt>
                <c:pt idx="3">
                  <c:v>Dispense aux médecins une formation à la thérapeutique de qualité</c:v>
                </c:pt>
                <c:pt idx="4">
                  <c:v>Est une industrie citoyenne, soucieuse du bien public</c:v>
                </c:pt>
              </c:strCache>
            </c:strRef>
          </c:cat>
          <c:val>
            <c:numRef>
              <c:f>CHART_DATA!$D$4:$D$8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spPr>
            <a:solidFill>
              <a:srgbClr val="960000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Est la principale source de formation continue des médecins à la thérapeutique</c:v>
                </c:pt>
                <c:pt idx="1">
                  <c:v>Aide les professionnels de santé à améliorer leur pratique</c:v>
                </c:pt>
                <c:pt idx="2">
                  <c:v>Est une industrie à l'écoute des besoins de la société</c:v>
                </c:pt>
                <c:pt idx="3">
                  <c:v>Dispense aux médecins une formation à la thérapeutique de qualité</c:v>
                </c:pt>
                <c:pt idx="4">
                  <c:v>Est une industrie citoyenne, soucieuse du bien public</c:v>
                </c:pt>
              </c:strCache>
            </c:strRef>
          </c:cat>
          <c:val>
            <c:numRef>
              <c:f>CHART_DATA!$E$4:$E$8</c:f>
              <c:numCache>
                <c:formatCode>0%</c:formatCode>
                <c:ptCount val="5"/>
                <c:pt idx="0">
                  <c:v>0.25</c:v>
                </c:pt>
                <c:pt idx="1">
                  <c:v>0.26</c:v>
                </c:pt>
                <c:pt idx="2">
                  <c:v>0.4</c:v>
                </c:pt>
                <c:pt idx="3">
                  <c:v>0.34</c:v>
                </c:pt>
                <c:pt idx="4">
                  <c:v>0.48000000000000004</c:v>
                </c:pt>
              </c:numCache>
            </c:numRef>
          </c:val>
        </c:ser>
        <c:ser>
          <c:idx val="2"/>
          <c:order val="2"/>
          <c:spPr>
            <a:solidFill>
              <a:srgbClr val="D74D4D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Est la principale source de formation continue des médecins à la thérapeutique</c:v>
                </c:pt>
                <c:pt idx="1">
                  <c:v>Aide les professionnels de santé à améliorer leur pratique</c:v>
                </c:pt>
                <c:pt idx="2">
                  <c:v>Est une industrie à l'écoute des besoins de la société</c:v>
                </c:pt>
                <c:pt idx="3">
                  <c:v>Dispense aux médecins une formation à la thérapeutique de qualité</c:v>
                </c:pt>
                <c:pt idx="4">
                  <c:v>Est une industrie citoyenne, soucieuse du bien public</c:v>
                </c:pt>
              </c:strCache>
            </c:strRef>
          </c:cat>
          <c:val>
            <c:numRef>
              <c:f>CHART_DATA!$F$4:$F$8</c:f>
              <c:numCache>
                <c:formatCode>0%</c:formatCode>
                <c:ptCount val="5"/>
                <c:pt idx="0">
                  <c:v>0.48000000000000004</c:v>
                </c:pt>
                <c:pt idx="1">
                  <c:v>0.55000000000000004</c:v>
                </c:pt>
                <c:pt idx="2">
                  <c:v>0.48000000000000004</c:v>
                </c:pt>
                <c:pt idx="3">
                  <c:v>0.58000000000000007</c:v>
                </c:pt>
                <c:pt idx="4">
                  <c:v>0.49000000000000005</c:v>
                </c:pt>
              </c:numCache>
            </c:numRef>
          </c:val>
        </c:ser>
        <c:ser>
          <c:idx val="3"/>
          <c:order val="3"/>
          <c:spPr>
            <a:solidFill>
              <a:srgbClr val="487867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5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CHART_DATA!$C$4:$C$8</c:f>
              <c:strCache>
                <c:ptCount val="5"/>
                <c:pt idx="0">
                  <c:v>Est la principale source de formation continue des médecins à la thérapeutique</c:v>
                </c:pt>
                <c:pt idx="1">
                  <c:v>Aide les professionnels de santé à améliorer leur pratique</c:v>
                </c:pt>
                <c:pt idx="2">
                  <c:v>Est une industrie à l'écoute des besoins de la société</c:v>
                </c:pt>
                <c:pt idx="3">
                  <c:v>Dispense aux médecins une formation à la thérapeutique de qualité</c:v>
                </c:pt>
                <c:pt idx="4">
                  <c:v>Est une industrie citoyenne, soucieuse du bien public</c:v>
                </c:pt>
              </c:strCache>
            </c:strRef>
          </c:cat>
          <c:val>
            <c:numRef>
              <c:f>CHART_DATA!$G$4:$G$8</c:f>
              <c:numCache>
                <c:formatCode>0%</c:formatCode>
                <c:ptCount val="5"/>
                <c:pt idx="0">
                  <c:v>0.27</c:v>
                </c:pt>
                <c:pt idx="1">
                  <c:v>0.19</c:v>
                </c:pt>
                <c:pt idx="2">
                  <c:v>0.12000000000000001</c:v>
                </c:pt>
                <c:pt idx="3">
                  <c:v>8.0000000000000016E-2</c:v>
                </c:pt>
                <c:pt idx="4">
                  <c:v>3.0000000000000002E-2</c:v>
                </c:pt>
              </c:numCache>
            </c:numRef>
          </c:val>
        </c:ser>
        <c:ser>
          <c:idx val="4"/>
          <c:order val="4"/>
          <c:spPr>
            <a:noFill/>
          </c:spPr>
          <c:dLbls>
            <c:delete val="1"/>
          </c:dLbls>
          <c:cat>
            <c:strRef>
              <c:f>CHART_DATA!$C$4:$C$8</c:f>
              <c:strCache>
                <c:ptCount val="5"/>
                <c:pt idx="0">
                  <c:v>Est la principale source de formation continue des médecins à la thérapeutique</c:v>
                </c:pt>
                <c:pt idx="1">
                  <c:v>Aide les professionnels de santé à améliorer leur pratique</c:v>
                </c:pt>
                <c:pt idx="2">
                  <c:v>Est une industrie à l'écoute des besoins de la société</c:v>
                </c:pt>
                <c:pt idx="3">
                  <c:v>Dispense aux médecins une formation à la thérapeutique de qualité</c:v>
                </c:pt>
                <c:pt idx="4">
                  <c:v>Est une industrie citoyenne, soucieuse du bien public</c:v>
                </c:pt>
              </c:strCache>
            </c:strRef>
          </c:cat>
          <c:val>
            <c:numRef>
              <c:f>CHART_DATA!$H$4:$H$8</c:f>
              <c:numCache>
                <c:formatCode>0%</c:formatCode>
                <c:ptCount val="5"/>
                <c:pt idx="0">
                  <c:v>0.10000000000000009</c:v>
                </c:pt>
                <c:pt idx="1">
                  <c:v>0.10000000000000009</c:v>
                </c:pt>
                <c:pt idx="2">
                  <c:v>0.10000000000000009</c:v>
                </c:pt>
                <c:pt idx="3">
                  <c:v>0.1000000000000002</c:v>
                </c:pt>
                <c:pt idx="4">
                  <c:v>0.10000000000000009</c:v>
                </c:pt>
              </c:numCache>
            </c:numRef>
          </c:val>
        </c:ser>
        <c:ser>
          <c:idx val="5"/>
          <c:order val="5"/>
          <c:spPr>
            <a:solidFill>
              <a:srgbClr val="487867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2,9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3,0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2,5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2,8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3,0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2,5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/>
                      <a:t>1,9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 smtClean="0"/>
                      <a:t>2,2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showVal val="1"/>
          </c:dLbls>
          <c:cat>
            <c:strRef>
              <c:f>CHART_DATA!$C$4:$C$8</c:f>
              <c:strCache>
                <c:ptCount val="5"/>
                <c:pt idx="0">
                  <c:v>Est la principale source de formation continue des médecins à la thérapeutique</c:v>
                </c:pt>
                <c:pt idx="1">
                  <c:v>Aide les professionnels de santé à améliorer leur pratique</c:v>
                </c:pt>
                <c:pt idx="2">
                  <c:v>Est une industrie à l'écoute des besoins de la société</c:v>
                </c:pt>
                <c:pt idx="3">
                  <c:v>Dispense aux médecins une formation à la thérapeutique de qualité</c:v>
                </c:pt>
                <c:pt idx="4">
                  <c:v>Est une industrie citoyenne, soucieuse du bien public</c:v>
                </c:pt>
              </c:strCache>
            </c:strRef>
          </c:cat>
          <c:val>
            <c:numRef>
              <c:f>CHART_DATA!$I$4:$I$8</c:f>
              <c:numCache>
                <c:formatCode>0%</c:formatCode>
                <c:ptCount val="5"/>
                <c:pt idx="0" formatCode="General">
                  <c:v>0.28000000000000008</c:v>
                </c:pt>
                <c:pt idx="1">
                  <c:v>0.28000000000000008</c:v>
                </c:pt>
                <c:pt idx="2" formatCode="General">
                  <c:v>0.28000000000000008</c:v>
                </c:pt>
                <c:pt idx="3" formatCode="General">
                  <c:v>0.28000000000000008</c:v>
                </c:pt>
                <c:pt idx="4" formatCode="General">
                  <c:v>0.28000000000000008</c:v>
                </c:pt>
              </c:numCache>
            </c:numRef>
          </c:val>
        </c:ser>
        <c:dLbls>
          <c:showVal val="1"/>
        </c:dLbls>
        <c:gapWidth val="45"/>
        <c:overlap val="100"/>
        <c:axId val="129780736"/>
        <c:axId val="130233088"/>
      </c:barChart>
      <c:catAx>
        <c:axId val="129780736"/>
        <c:scaling>
          <c:orientation val="maxMin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lang="it-IT" sz="1050" b="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fr-FR"/>
          </a:p>
        </c:txPr>
        <c:crossAx val="130233088"/>
        <c:crosses val="autoZero"/>
        <c:auto val="1"/>
        <c:lblAlgn val="ctr"/>
        <c:lblOffset val="100"/>
      </c:catAx>
      <c:valAx>
        <c:axId val="130233088"/>
        <c:scaling>
          <c:orientation val="minMax"/>
          <c:max val="1.3800000000000001"/>
          <c:min val="0"/>
        </c:scaling>
        <c:axPos val="t"/>
        <c:numFmt formatCode="General" sourceLinked="1"/>
        <c:majorTickMark val="none"/>
        <c:tickLblPos val="none"/>
        <c:spPr>
          <a:ln>
            <a:noFill/>
          </a:ln>
        </c:spPr>
        <c:crossAx val="129780736"/>
        <c:crosses val="autoZero"/>
        <c:crossBetween val="between"/>
        <c:majorUnit val="0.5"/>
        <c:minorUnit val="0.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203343845733095"/>
          <c:y val="2.367251907436984E-2"/>
          <c:w val="0.47206901853274025"/>
          <c:h val="0.75680021270594666"/>
        </c:manualLayout>
      </c:layout>
      <c:barChart>
        <c:barDir val="bar"/>
        <c:grouping val="stacked"/>
        <c:ser>
          <c:idx val="0"/>
          <c:order val="0"/>
          <c:spPr>
            <a:solidFill>
              <a:srgbClr val="FFFFFF">
                <a:lumMod val="50000"/>
              </a:srgbClr>
            </a:solidFill>
          </c:spPr>
          <c:dLbls>
            <c:txPr>
              <a:bodyPr/>
              <a:lstStyle/>
              <a:p>
                <a:pPr algn="ctr">
                  <a:defRPr lang="fr-FR" sz="1100" b="1" i="0" u="none" strike="noStrike" kern="1200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showVal val="1"/>
          </c:dLbls>
          <c:cat>
            <c:strRef>
              <c:f>CHART_DATA!$C$4:$C$7</c:f>
              <c:strCache>
                <c:ptCount val="4"/>
                <c:pt idx="0">
                  <c:v>Est une industrie bien réglementée et contrôlée par les autorités de santé</c:v>
                </c:pt>
                <c:pt idx="1">
                  <c:v>Etudie constamment l'impact de ses médicaments sur les patients</c:v>
                </c:pt>
                <c:pt idx="2">
                  <c:v>Est préoccupée par le bon usage de ses médicaments</c:v>
                </c:pt>
                <c:pt idx="3">
                  <c:v>Est préoccupée par la sécurité de ses produits utilisés par les patients</c:v>
                </c:pt>
              </c:strCache>
            </c:strRef>
          </c:cat>
          <c:val>
            <c:numRef>
              <c:f>CHART_DATA!$D$4:$D$7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spPr>
            <a:solidFill>
              <a:srgbClr val="960000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CHART_DATA!$C$4:$C$7</c:f>
              <c:strCache>
                <c:ptCount val="4"/>
                <c:pt idx="0">
                  <c:v>Est une industrie bien réglementée et contrôlée par les autorités de santé</c:v>
                </c:pt>
                <c:pt idx="1">
                  <c:v>Etudie constamment l'impact de ses médicaments sur les patients</c:v>
                </c:pt>
                <c:pt idx="2">
                  <c:v>Est préoccupée par le bon usage de ses médicaments</c:v>
                </c:pt>
                <c:pt idx="3">
                  <c:v>Est préoccupée par la sécurité de ses produits utilisés par les patients</c:v>
                </c:pt>
              </c:strCache>
            </c:strRef>
          </c:cat>
          <c:val>
            <c:numRef>
              <c:f>CHART_DATA!$E$4:$E$7</c:f>
              <c:numCache>
                <c:formatCode>0%</c:formatCode>
                <c:ptCount val="4"/>
                <c:pt idx="0">
                  <c:v>0.33000000000000007</c:v>
                </c:pt>
                <c:pt idx="1">
                  <c:v>0.33000000000000007</c:v>
                </c:pt>
                <c:pt idx="2">
                  <c:v>0.36000000000000004</c:v>
                </c:pt>
                <c:pt idx="3">
                  <c:v>0.32000000000000006</c:v>
                </c:pt>
              </c:numCache>
            </c:numRef>
          </c:val>
        </c:ser>
        <c:ser>
          <c:idx val="2"/>
          <c:order val="2"/>
          <c:spPr>
            <a:solidFill>
              <a:srgbClr val="D74D4D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CHART_DATA!$C$4:$C$7</c:f>
              <c:strCache>
                <c:ptCount val="4"/>
                <c:pt idx="0">
                  <c:v>Est une industrie bien réglementée et contrôlée par les autorités de santé</c:v>
                </c:pt>
                <c:pt idx="1">
                  <c:v>Etudie constamment l'impact de ses médicaments sur les patients</c:v>
                </c:pt>
                <c:pt idx="2">
                  <c:v>Est préoccupée par le bon usage de ses médicaments</c:v>
                </c:pt>
                <c:pt idx="3">
                  <c:v>Est préoccupée par la sécurité de ses produits utilisés par les patients</c:v>
                </c:pt>
              </c:strCache>
            </c:strRef>
          </c:cat>
          <c:val>
            <c:numRef>
              <c:f>CHART_DATA!$F$4:$F$7</c:f>
              <c:numCache>
                <c:formatCode>0%</c:formatCode>
                <c:ptCount val="4"/>
                <c:pt idx="0">
                  <c:v>0.46</c:v>
                </c:pt>
                <c:pt idx="1">
                  <c:v>0.51</c:v>
                </c:pt>
                <c:pt idx="2">
                  <c:v>0.49000000000000005</c:v>
                </c:pt>
                <c:pt idx="3">
                  <c:v>0.54</c:v>
                </c:pt>
              </c:numCache>
            </c:numRef>
          </c:val>
        </c:ser>
        <c:ser>
          <c:idx val="3"/>
          <c:order val="3"/>
          <c:spPr>
            <a:solidFill>
              <a:srgbClr val="487867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5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CHART_DATA!$C$4:$C$7</c:f>
              <c:strCache>
                <c:ptCount val="4"/>
                <c:pt idx="0">
                  <c:v>Est une industrie bien réglementée et contrôlée par les autorités de santé</c:v>
                </c:pt>
                <c:pt idx="1">
                  <c:v>Etudie constamment l'impact de ses médicaments sur les patients</c:v>
                </c:pt>
                <c:pt idx="2">
                  <c:v>Est préoccupée par le bon usage de ses médicaments</c:v>
                </c:pt>
                <c:pt idx="3">
                  <c:v>Est préoccupée par la sécurité de ses produits utilisés par les patients</c:v>
                </c:pt>
              </c:strCache>
            </c:strRef>
          </c:cat>
          <c:val>
            <c:numRef>
              <c:f>CHART_DATA!$G$4:$G$7</c:f>
              <c:numCache>
                <c:formatCode>0%</c:formatCode>
                <c:ptCount val="4"/>
                <c:pt idx="0">
                  <c:v>0.21000000000000002</c:v>
                </c:pt>
                <c:pt idx="1">
                  <c:v>0.16</c:v>
                </c:pt>
                <c:pt idx="2">
                  <c:v>0.15000000000000002</c:v>
                </c:pt>
                <c:pt idx="3">
                  <c:v>0.14000000000000001</c:v>
                </c:pt>
              </c:numCache>
            </c:numRef>
          </c:val>
        </c:ser>
        <c:ser>
          <c:idx val="4"/>
          <c:order val="4"/>
          <c:spPr>
            <a:noFill/>
          </c:spPr>
          <c:dLbls>
            <c:delete val="1"/>
          </c:dLbls>
          <c:cat>
            <c:strRef>
              <c:f>CHART_DATA!$C$4:$C$7</c:f>
              <c:strCache>
                <c:ptCount val="4"/>
                <c:pt idx="0">
                  <c:v>Est une industrie bien réglementée et contrôlée par les autorités de santé</c:v>
                </c:pt>
                <c:pt idx="1">
                  <c:v>Etudie constamment l'impact de ses médicaments sur les patients</c:v>
                </c:pt>
                <c:pt idx="2">
                  <c:v>Est préoccupée par le bon usage de ses médicaments</c:v>
                </c:pt>
                <c:pt idx="3">
                  <c:v>Est préoccupée par la sécurité de ses produits utilisés par les patients</c:v>
                </c:pt>
              </c:strCache>
            </c:strRef>
          </c:cat>
          <c:val>
            <c:numRef>
              <c:f>CHART_DATA!$H$4:$H$7</c:f>
              <c:numCache>
                <c:formatCode>0%</c:formatCode>
                <c:ptCount val="4"/>
                <c:pt idx="0">
                  <c:v>0.10000000000000009</c:v>
                </c:pt>
                <c:pt idx="1">
                  <c:v>0.10000000000000009</c:v>
                </c:pt>
                <c:pt idx="2">
                  <c:v>0.10000000000000009</c:v>
                </c:pt>
                <c:pt idx="3">
                  <c:v>0.10000000000000009</c:v>
                </c:pt>
              </c:numCache>
            </c:numRef>
          </c:val>
        </c:ser>
        <c:ser>
          <c:idx val="5"/>
          <c:order val="5"/>
          <c:spPr>
            <a:solidFill>
              <a:srgbClr val="487867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3,1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3,0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3,9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4,1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3,8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3,6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/>
                      <a:t>3,5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 smtClean="0"/>
                      <a:t>3,3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showVal val="1"/>
          </c:dLbls>
          <c:cat>
            <c:strRef>
              <c:f>CHART_DATA!$C$4:$C$7</c:f>
              <c:strCache>
                <c:ptCount val="4"/>
                <c:pt idx="0">
                  <c:v>Est une industrie bien réglementée et contrôlée par les autorités de santé</c:v>
                </c:pt>
                <c:pt idx="1">
                  <c:v>Etudie constamment l'impact de ses médicaments sur les patients</c:v>
                </c:pt>
                <c:pt idx="2">
                  <c:v>Est préoccupée par le bon usage de ses médicaments</c:v>
                </c:pt>
                <c:pt idx="3">
                  <c:v>Est préoccupée par la sécurité de ses produits utilisés par les patients</c:v>
                </c:pt>
              </c:strCache>
            </c:strRef>
          </c:cat>
          <c:val>
            <c:numRef>
              <c:f>CHART_DATA!$I$4:$I$7</c:f>
              <c:numCache>
                <c:formatCode>0%</c:formatCode>
                <c:ptCount val="4"/>
                <c:pt idx="0" formatCode="General">
                  <c:v>0.28000000000000008</c:v>
                </c:pt>
                <c:pt idx="1">
                  <c:v>0.28000000000000008</c:v>
                </c:pt>
                <c:pt idx="2" formatCode="General">
                  <c:v>0.28000000000000008</c:v>
                </c:pt>
                <c:pt idx="3" formatCode="General">
                  <c:v>0.28000000000000008</c:v>
                </c:pt>
              </c:numCache>
            </c:numRef>
          </c:val>
        </c:ser>
        <c:dLbls>
          <c:showVal val="1"/>
        </c:dLbls>
        <c:gapWidth val="45"/>
        <c:overlap val="100"/>
        <c:axId val="130552960"/>
        <c:axId val="130554496"/>
      </c:barChart>
      <c:catAx>
        <c:axId val="130552960"/>
        <c:scaling>
          <c:orientation val="maxMin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lang="it-IT" sz="1050" b="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fr-FR"/>
          </a:p>
        </c:txPr>
        <c:crossAx val="130554496"/>
        <c:crosses val="autoZero"/>
        <c:auto val="1"/>
        <c:lblAlgn val="ctr"/>
        <c:lblOffset val="100"/>
      </c:catAx>
      <c:valAx>
        <c:axId val="130554496"/>
        <c:scaling>
          <c:orientation val="minMax"/>
          <c:max val="1.3800000000000001"/>
          <c:min val="0"/>
        </c:scaling>
        <c:axPos val="t"/>
        <c:numFmt formatCode="General" sourceLinked="1"/>
        <c:majorTickMark val="none"/>
        <c:tickLblPos val="none"/>
        <c:spPr>
          <a:ln>
            <a:noFill/>
          </a:ln>
        </c:spPr>
        <c:crossAx val="130552960"/>
        <c:crosses val="autoZero"/>
        <c:crossBetween val="between"/>
        <c:majorUnit val="0.5"/>
        <c:minorUnit val="0.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8203343845733095"/>
          <c:y val="2.367251907436984E-2"/>
          <c:w val="0.47206901853274025"/>
          <c:h val="0.75680021270594666"/>
        </c:manualLayout>
      </c:layout>
      <c:barChart>
        <c:barDir val="bar"/>
        <c:grouping val="stacked"/>
        <c:ser>
          <c:idx val="0"/>
          <c:order val="0"/>
          <c:spPr>
            <a:solidFill>
              <a:srgbClr val="FFFFFF">
                <a:lumMod val="50000"/>
              </a:srgbClr>
            </a:solidFill>
          </c:spPr>
          <c:dLbls>
            <c:txPr>
              <a:bodyPr/>
              <a:lstStyle/>
              <a:p>
                <a:pPr algn="ctr">
                  <a:defRPr lang="fr-FR" sz="1100" b="1" i="0" u="none" strike="noStrike" kern="1200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showVal val="1"/>
          </c:dLbls>
          <c:cat>
            <c:strRef>
              <c:f>CHART_DATA!$C$4:$C$6</c:f>
              <c:strCache>
                <c:ptCount val="3"/>
                <c:pt idx="0">
                  <c:v>Est une industrie trop soucieuse de ses profits</c:v>
                </c:pt>
                <c:pt idx="1">
                  <c:v>Est une industrie transparente</c:v>
                </c:pt>
                <c:pt idx="2">
                  <c:v>Communique suffisamment sur les bénéfices et risques de ses médicaments</c:v>
                </c:pt>
              </c:strCache>
            </c:strRef>
          </c:cat>
          <c:val>
            <c:numRef>
              <c:f>CHART_DATA!$D$4:$D$6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spPr>
            <a:solidFill>
              <a:srgbClr val="960000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CHART_DATA!$C$4:$C$6</c:f>
              <c:strCache>
                <c:ptCount val="3"/>
                <c:pt idx="0">
                  <c:v>Est une industrie trop soucieuse de ses profits</c:v>
                </c:pt>
                <c:pt idx="1">
                  <c:v>Est une industrie transparente</c:v>
                </c:pt>
                <c:pt idx="2">
                  <c:v>Communique suffisamment sur les bénéfices et risques de ses médicaments</c:v>
                </c:pt>
              </c:strCache>
            </c:strRef>
          </c:cat>
          <c:val>
            <c:numRef>
              <c:f>CHART_DATA!$E$4:$E$6</c:f>
              <c:numCache>
                <c:formatCode>0%</c:formatCode>
                <c:ptCount val="3"/>
                <c:pt idx="0">
                  <c:v>3.0000000000000002E-2</c:v>
                </c:pt>
                <c:pt idx="1">
                  <c:v>0.79</c:v>
                </c:pt>
                <c:pt idx="2">
                  <c:v>0.64000000000000012</c:v>
                </c:pt>
              </c:numCache>
            </c:numRef>
          </c:val>
        </c:ser>
        <c:ser>
          <c:idx val="2"/>
          <c:order val="2"/>
          <c:spPr>
            <a:solidFill>
              <a:srgbClr val="D74D4D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CHART_DATA!$C$4:$C$6</c:f>
              <c:strCache>
                <c:ptCount val="3"/>
                <c:pt idx="0">
                  <c:v>Est une industrie trop soucieuse de ses profits</c:v>
                </c:pt>
                <c:pt idx="1">
                  <c:v>Est une industrie transparente</c:v>
                </c:pt>
                <c:pt idx="2">
                  <c:v>Communique suffisamment sur les bénéfices et risques de ses médicaments</c:v>
                </c:pt>
              </c:strCache>
            </c:strRef>
          </c:cat>
          <c:val>
            <c:numRef>
              <c:f>CHART_DATA!$F$4:$F$6</c:f>
              <c:numCache>
                <c:formatCode>0%</c:formatCode>
                <c:ptCount val="3"/>
                <c:pt idx="0">
                  <c:v>0.16</c:v>
                </c:pt>
                <c:pt idx="1">
                  <c:v>0.18000000000000002</c:v>
                </c:pt>
                <c:pt idx="2">
                  <c:v>0.35000000000000003</c:v>
                </c:pt>
              </c:numCache>
            </c:numRef>
          </c:val>
        </c:ser>
        <c:ser>
          <c:idx val="3"/>
          <c:order val="3"/>
          <c:spPr>
            <a:solidFill>
              <a:srgbClr val="487867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5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CHART_DATA!$C$4:$C$6</c:f>
              <c:strCache>
                <c:ptCount val="3"/>
                <c:pt idx="0">
                  <c:v>Est une industrie trop soucieuse de ses profits</c:v>
                </c:pt>
                <c:pt idx="1">
                  <c:v>Est une industrie transparente</c:v>
                </c:pt>
                <c:pt idx="2">
                  <c:v>Communique suffisamment sur les bénéfices et risques de ses médicaments</c:v>
                </c:pt>
              </c:strCache>
            </c:strRef>
          </c:cat>
          <c:val>
            <c:numRef>
              <c:f>CHART_DATA!$G$4:$G$6</c:f>
              <c:numCache>
                <c:formatCode>0%</c:formatCode>
                <c:ptCount val="3"/>
                <c:pt idx="0">
                  <c:v>0.81</c:v>
                </c:pt>
                <c:pt idx="1">
                  <c:v>3.0000000000000002E-2</c:v>
                </c:pt>
                <c:pt idx="2">
                  <c:v>1.0000000000000002E-2</c:v>
                </c:pt>
              </c:numCache>
            </c:numRef>
          </c:val>
        </c:ser>
        <c:ser>
          <c:idx val="4"/>
          <c:order val="4"/>
          <c:spPr>
            <a:noFill/>
          </c:spPr>
          <c:dLbls>
            <c:delete val="1"/>
          </c:dLbls>
          <c:cat>
            <c:strRef>
              <c:f>CHART_DATA!$C$4:$C$6</c:f>
              <c:strCache>
                <c:ptCount val="3"/>
                <c:pt idx="0">
                  <c:v>Est une industrie trop soucieuse de ses profits</c:v>
                </c:pt>
                <c:pt idx="1">
                  <c:v>Est une industrie transparente</c:v>
                </c:pt>
                <c:pt idx="2">
                  <c:v>Communique suffisamment sur les bénéfices et risques de ses médicaments</c:v>
                </c:pt>
              </c:strCache>
            </c:strRef>
          </c:cat>
          <c:val>
            <c:numRef>
              <c:f>CHART_DATA!$H$4:$H$6</c:f>
              <c:numCache>
                <c:formatCode>0%</c:formatCode>
                <c:ptCount val="3"/>
                <c:pt idx="0">
                  <c:v>0.10000000000000009</c:v>
                </c:pt>
                <c:pt idx="1">
                  <c:v>0.10000000000000009</c:v>
                </c:pt>
                <c:pt idx="2">
                  <c:v>0.10000000000000009</c:v>
                </c:pt>
              </c:numCache>
            </c:numRef>
          </c:val>
        </c:ser>
        <c:ser>
          <c:idx val="5"/>
          <c:order val="5"/>
          <c:spPr>
            <a:solidFill>
              <a:srgbClr val="487867"/>
            </a:solidFill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2,2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4,1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3,9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4,1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 smtClean="0"/>
                      <a:t>3,8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 smtClean="0"/>
                      <a:t>3,6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 smtClean="0"/>
                      <a:t>3,5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 smtClean="0"/>
                      <a:t>3,3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fr-FR"/>
              </a:p>
            </c:txPr>
            <c:showVal val="1"/>
          </c:dLbls>
          <c:cat>
            <c:strRef>
              <c:f>CHART_DATA!$C$4:$C$6</c:f>
              <c:strCache>
                <c:ptCount val="3"/>
                <c:pt idx="0">
                  <c:v>Est une industrie trop soucieuse de ses profits</c:v>
                </c:pt>
                <c:pt idx="1">
                  <c:v>Est une industrie transparente</c:v>
                </c:pt>
                <c:pt idx="2">
                  <c:v>Communique suffisamment sur les bénéfices et risques de ses médicaments</c:v>
                </c:pt>
              </c:strCache>
            </c:strRef>
          </c:cat>
          <c:val>
            <c:numRef>
              <c:f>CHART_DATA!$I$4:$I$6</c:f>
              <c:numCache>
                <c:formatCode>General</c:formatCode>
                <c:ptCount val="3"/>
                <c:pt idx="0" formatCode="0%">
                  <c:v>0.28000000000000008</c:v>
                </c:pt>
                <c:pt idx="1">
                  <c:v>0.28000000000000008</c:v>
                </c:pt>
                <c:pt idx="2">
                  <c:v>0.28000000000000008</c:v>
                </c:pt>
              </c:numCache>
            </c:numRef>
          </c:val>
        </c:ser>
        <c:dLbls>
          <c:showVal val="1"/>
        </c:dLbls>
        <c:gapWidth val="45"/>
        <c:overlap val="100"/>
        <c:axId val="130685952"/>
        <c:axId val="130704128"/>
      </c:barChart>
      <c:catAx>
        <c:axId val="130685952"/>
        <c:scaling>
          <c:orientation val="maxMin"/>
        </c:scaling>
        <c:axPos val="l"/>
        <c:numFmt formatCode="General" sourceLinked="1"/>
        <c:maj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lang="it-IT" sz="1050" b="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fr-FR"/>
          </a:p>
        </c:txPr>
        <c:crossAx val="130704128"/>
        <c:crosses val="autoZero"/>
        <c:auto val="1"/>
        <c:lblAlgn val="ctr"/>
        <c:lblOffset val="100"/>
      </c:catAx>
      <c:valAx>
        <c:axId val="130704128"/>
        <c:scaling>
          <c:orientation val="minMax"/>
          <c:max val="1.3800000000000001"/>
          <c:min val="0"/>
        </c:scaling>
        <c:axPos val="t"/>
        <c:numFmt formatCode="General" sourceLinked="1"/>
        <c:majorTickMark val="none"/>
        <c:tickLblPos val="none"/>
        <c:spPr>
          <a:ln>
            <a:noFill/>
          </a:ln>
        </c:spPr>
        <c:crossAx val="130685952"/>
        <c:crosses val="autoZero"/>
        <c:crossBetween val="between"/>
        <c:majorUnit val="0.5"/>
        <c:minorUnit val="0.1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249544210187471"/>
          <c:y val="4.4000000000000122E-2"/>
          <c:w val="0.29206113403112743"/>
          <c:h val="0.91200000000000003"/>
        </c:manualLayout>
      </c:layout>
      <c:barChart>
        <c:barDir val="bar"/>
        <c:grouping val="clustered"/>
        <c:ser>
          <c:idx val="0"/>
          <c:order val="0"/>
          <c:tx>
            <c:strRef>
              <c:f>DATA!$B$1</c:f>
              <c:strCache>
                <c:ptCount val="1"/>
                <c:pt idx="0">
                  <c:v>Oui</c:v>
                </c:pt>
              </c:strCache>
            </c:strRef>
          </c:tx>
          <c:spPr>
            <a:solidFill>
              <a:srgbClr val="25416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fr-F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DATA!$A$2:$A$8</c:f>
              <c:strCache>
                <c:ptCount val="7"/>
                <c:pt idx="0">
                  <c:v>Le prix des médicaments est trop élevé</c:v>
                </c:pt>
                <c:pt idx="1">
                  <c:v>La collectivité devrait limiter l'accès au marché des médicaments aux seuls produits innovants, qui apportent une avancée thérapeutique suffisante</c:v>
                </c:pt>
                <c:pt idx="2">
                  <c:v>Les médecins spécialistes devraient être les seuls à pouvoir prescrire dans un premier temps les nouveaux médicaments</c:v>
                </c:pt>
                <c:pt idx="3">
                  <c:v>La collectivité devrait soutenir financièrement la recherche menée par les laboratoires</c:v>
                </c:pt>
                <c:pt idx="4">
                  <c:v>Le coût supporté par les ménages pour leurs dépenses de santé est acceptable</c:v>
                </c:pt>
                <c:pt idx="5">
                  <c:v>La collectivité devrait limiter le droit de prescription des médecins</c:v>
                </c:pt>
                <c:pt idx="6">
                  <c:v>La majorité des maladies devrait être, dans un premier temps, traitée avec des génériques et seulement dans un second temps par des produits plus récents</c:v>
                </c:pt>
              </c:strCache>
            </c:strRef>
          </c:cat>
          <c:val>
            <c:numRef>
              <c:f>DATA!$B$2:$B$8</c:f>
              <c:numCache>
                <c:formatCode>0%</c:formatCode>
                <c:ptCount val="7"/>
                <c:pt idx="0">
                  <c:v>0.79</c:v>
                </c:pt>
                <c:pt idx="1">
                  <c:v>0.58000000000000007</c:v>
                </c:pt>
                <c:pt idx="2">
                  <c:v>0.51</c:v>
                </c:pt>
                <c:pt idx="3">
                  <c:v>0.45</c:v>
                </c:pt>
                <c:pt idx="4">
                  <c:v>0.4</c:v>
                </c:pt>
                <c:pt idx="5">
                  <c:v>0.29000000000000004</c:v>
                </c:pt>
                <c:pt idx="6">
                  <c:v>0.27</c:v>
                </c:pt>
              </c:numCache>
            </c:numRef>
          </c:val>
        </c:ser>
        <c:dLbls/>
        <c:gapWidth val="36"/>
        <c:axId val="130955136"/>
        <c:axId val="130956672"/>
      </c:barChart>
      <c:catAx>
        <c:axId val="130955136"/>
        <c:scaling>
          <c:orientation val="maxMin"/>
        </c:scaling>
        <c:axPos val="l"/>
        <c:numFmt formatCode="General" sourceLinked="0"/>
        <c:tickLblPos val="nextTo"/>
        <c:spPr>
          <a:ln>
            <a:noFill/>
          </a:ln>
        </c:spPr>
        <c:txPr>
          <a:bodyPr/>
          <a:lstStyle/>
          <a:p>
            <a:pPr algn="r">
              <a:defRPr sz="10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fr-FR"/>
          </a:p>
        </c:txPr>
        <c:crossAx val="130956672"/>
        <c:crosses val="autoZero"/>
        <c:auto val="1"/>
        <c:lblAlgn val="ctr"/>
        <c:lblOffset val="100"/>
      </c:catAx>
      <c:valAx>
        <c:axId val="130956672"/>
        <c:scaling>
          <c:orientation val="minMax"/>
          <c:max val="1"/>
          <c:min val="0"/>
        </c:scaling>
        <c:axPos val="t"/>
        <c:numFmt formatCode="0%" sourceLinked="1"/>
        <c:tickLblPos val="none"/>
        <c:spPr>
          <a:ln>
            <a:noFill/>
          </a:ln>
        </c:spPr>
        <c:crossAx val="1309551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0.28565</cdr:x>
      <cdr:y>0.87245</cdr:y>
    </cdr:from>
    <cdr:to>
      <cdr:x>0.98315</cdr:x>
      <cdr:y>0.97055</cdr:y>
    </cdr:to>
    <cdr:grpSp>
      <cdr:nvGrpSpPr>
        <cdr:cNvPr id="2" name="Groupe 1"/>
        <cdr:cNvGrpSpPr/>
      </cdr:nvGrpSpPr>
      <cdr:grpSpPr>
        <a:xfrm xmlns:a="http://schemas.openxmlformats.org/drawingml/2006/main">
          <a:off x="2272269" y="3203992"/>
          <a:ext cx="5548427" cy="360264"/>
          <a:chOff x="2893729" y="5882447"/>
          <a:chExt cx="5548436" cy="436839"/>
        </a:xfrm>
      </cdr:grpSpPr>
      <cdr:sp macro="" textlink="">
        <cdr:nvSpPr>
          <cdr:cNvPr id="3" name="AutoShape 4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2893729" y="5882447"/>
            <a:ext cx="5548436" cy="436839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chemeClr val="bg1">
              <a:lumMod val="95000"/>
            </a:schemeClr>
          </a:solidFill>
          <a:ln xmlns:a="http://schemas.openxmlformats.org/drawingml/2006/main" w="6350">
            <a:noFill/>
            <a:miter lim="800000"/>
            <a:headEnd/>
            <a:tailEnd/>
          </a:ln>
        </cdr:spPr>
        <cdr:txBody>
          <a:bodyPr xmlns:a="http://schemas.openxmlformats.org/drawingml/2006/main" wrap="none" anchor="ctr"/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itchFamily="34" charset="0"/>
            </a:endParaRPr>
          </a:p>
        </cdr:txBody>
      </cdr:sp>
      <cdr:sp macro="" textlink="">
        <cdr:nvSpPr>
          <cdr:cNvPr id="4" name="ZoneTexte 17"/>
          <cdr:cNvSpPr txBox="1"/>
        </cdr:nvSpPr>
        <cdr:spPr>
          <a:xfrm xmlns:a="http://schemas.openxmlformats.org/drawingml/2006/main">
            <a:off x="6703991" y="5985450"/>
            <a:ext cx="580270" cy="2308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7 à 8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5" name="ZoneTexte 18"/>
          <cdr:cNvSpPr txBox="1"/>
        </cdr:nvSpPr>
        <cdr:spPr>
          <a:xfrm xmlns:a="http://schemas.openxmlformats.org/drawingml/2006/main">
            <a:off x="7701369" y="5985450"/>
            <a:ext cx="730817" cy="2308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9 à 10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6" name="ZoneTexte 19"/>
          <cdr:cNvSpPr txBox="1"/>
        </cdr:nvSpPr>
        <cdr:spPr>
          <a:xfrm xmlns:a="http://schemas.openxmlformats.org/drawingml/2006/main">
            <a:off x="4615756" y="5985450"/>
            <a:ext cx="602608" cy="2308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1 à 4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7" name="ZoneTexte 20"/>
          <cdr:cNvSpPr txBox="1"/>
        </cdr:nvSpPr>
        <cdr:spPr>
          <a:xfrm xmlns:a="http://schemas.openxmlformats.org/drawingml/2006/main">
            <a:off x="5695878" y="5985450"/>
            <a:ext cx="632107" cy="2308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5 à 6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8" name="Rectangle 7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4347631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960000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9" name="Rectangle 8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5425714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4B4B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10" name="Rectangle 9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418628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82B4A2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11" name="Rectangle 10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7414366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87867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12" name="ZoneTexte 19"/>
          <cdr:cNvSpPr txBox="1"/>
        </cdr:nvSpPr>
        <cdr:spPr>
          <a:xfrm xmlns:a="http://schemas.openxmlformats.org/drawingml/2006/main">
            <a:off x="3299702" y="5916205"/>
            <a:ext cx="1028022" cy="36932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Ne se prononce pas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13" name="Rectangle 12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031577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>
              <a:lumMod val="50000"/>
            </a:schemeClr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</cdr:grp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0.08333</cdr:x>
      <cdr:y>0.35253</cdr:y>
    </cdr:from>
    <cdr:to>
      <cdr:x>0.39532</cdr:x>
      <cdr:y>0.35253</cdr:y>
    </cdr:to>
    <cdr:cxnSp macro="">
      <cdr:nvCxnSpPr>
        <cdr:cNvPr id="17" name="Connecteur droit 16"/>
        <cdr:cNvCxnSpPr/>
      </cdr:nvCxnSpPr>
      <cdr:spPr bwMode="auto">
        <a:xfrm xmlns:a="http://schemas.openxmlformats.org/drawingml/2006/main">
          <a:off x="359986" y="1421546"/>
          <a:ext cx="1347796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487867"/>
          </a:solidFill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0.42795</cdr:x>
      <cdr:y>0.35253</cdr:y>
    </cdr:from>
    <cdr:to>
      <cdr:x>0.73025</cdr:x>
      <cdr:y>0.35253</cdr:y>
    </cdr:to>
    <cdr:cxnSp macro="">
      <cdr:nvCxnSpPr>
        <cdr:cNvPr id="16" name="Connecteur droit 15"/>
        <cdr:cNvCxnSpPr/>
      </cdr:nvCxnSpPr>
      <cdr:spPr bwMode="auto">
        <a:xfrm xmlns:a="http://schemas.openxmlformats.org/drawingml/2006/main">
          <a:off x="1848744" y="1421546"/>
          <a:ext cx="1305936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C00000"/>
          </a:solidFill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0.09218</cdr:x>
      <cdr:y>0.17753</cdr:y>
    </cdr:from>
    <cdr:to>
      <cdr:x>0.39743</cdr:x>
      <cdr:y>0.26149</cdr:y>
    </cdr:to>
    <cdr:sp macro="" textlink="">
      <cdr:nvSpPr>
        <cdr:cNvPr id="12" name="Rectangle 11"/>
        <cdr:cNvSpPr/>
      </cdr:nvSpPr>
      <cdr:spPr>
        <a:xfrm xmlns:a="http://schemas.openxmlformats.org/drawingml/2006/main">
          <a:off x="398210" y="715885"/>
          <a:ext cx="1318694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pPr algn="ctr"/>
          <a:r>
            <a:rPr lang="fr-FR" sz="1600" b="0" dirty="0" smtClean="0">
              <a:solidFill>
                <a:srgbClr val="487867"/>
              </a:solidFill>
              <a:latin typeface="Tahoma" panose="020B0604030504040204" pitchFamily="34" charset="0"/>
              <a:ea typeface="Tahoma" panose="020B0604030504040204" pitchFamily="34" charset="0"/>
            </a:rPr>
            <a:t>Satisfaisante</a:t>
          </a:r>
          <a:endParaRPr lang="fr-FR" sz="1600" b="0" dirty="0" smtClean="0">
            <a:solidFill>
              <a:srgbClr val="487867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0.42169</cdr:x>
      <cdr:y>0.17753</cdr:y>
    </cdr:from>
    <cdr:to>
      <cdr:x>0.76649</cdr:x>
      <cdr:y>0.26149</cdr:y>
    </cdr:to>
    <cdr:sp macro="" textlink="">
      <cdr:nvSpPr>
        <cdr:cNvPr id="13" name="Rectangle 12"/>
        <cdr:cNvSpPr/>
      </cdr:nvSpPr>
      <cdr:spPr>
        <a:xfrm xmlns:a="http://schemas.openxmlformats.org/drawingml/2006/main">
          <a:off x="1821714" y="715885"/>
          <a:ext cx="1489510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pPr algn="ctr"/>
          <a:r>
            <a:rPr lang="fr-FR" sz="1600" b="0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+mn-cs"/>
            </a:rPr>
            <a:t>Insatisfaisante</a:t>
          </a:r>
          <a:endParaRPr lang="fr-FR" sz="1100" b="0" dirty="0" smtClean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0.19744</cdr:x>
      <cdr:y>0.27548</cdr:y>
    </cdr:from>
    <cdr:to>
      <cdr:x>0.28284</cdr:x>
      <cdr:y>0.37358</cdr:y>
    </cdr:to>
    <cdr:sp macro="" textlink="">
      <cdr:nvSpPr>
        <cdr:cNvPr id="20" name="Ellipse 19"/>
        <cdr:cNvSpPr/>
      </cdr:nvSpPr>
      <cdr:spPr bwMode="auto">
        <a:xfrm xmlns:a="http://schemas.openxmlformats.org/drawingml/2006/main" rot="20520000">
          <a:off x="852941" y="1110846"/>
          <a:ext cx="368928" cy="395583"/>
        </a:xfrm>
        <a:prstGeom xmlns:a="http://schemas.openxmlformats.org/drawingml/2006/main" prst="ellipse">
          <a:avLst/>
        </a:prstGeom>
        <a:solidFill xmlns:a="http://schemas.openxmlformats.org/drawingml/2006/main">
          <a:srgbClr val="487867"/>
        </a:solidFill>
        <a:ln xmlns:a="http://schemas.openxmlformats.org/drawingml/2006/main" w="952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pPr algn="r" eaLnBrk="0" hangingPunct="0"/>
          <a:endParaRPr lang="fr-FR" dirty="0" smtClean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0.18335</cdr:x>
      <cdr:y>0.28361</cdr:y>
    </cdr:from>
    <cdr:to>
      <cdr:x>0.2751</cdr:x>
      <cdr:y>0.35994</cdr:y>
    </cdr:to>
    <cdr:sp macro="" textlink="">
      <cdr:nvSpPr>
        <cdr:cNvPr id="21" name="=satisfait"/>
        <cdr:cNvSpPr/>
      </cdr:nvSpPr>
      <cdr:spPr>
        <a:xfrm xmlns:a="http://schemas.openxmlformats.org/drawingml/2006/main">
          <a:off x="792088" y="1143630"/>
          <a:ext cx="396360" cy="307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r>
            <a:rPr lang="fr-FR" sz="1400" b="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72%</a:t>
          </a:r>
          <a:endParaRPr lang="fr-FR" sz="1400" b="0" dirty="0">
            <a:solidFill>
              <a:srgbClr val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0.54233</cdr:x>
      <cdr:y>0.28068</cdr:y>
    </cdr:from>
    <cdr:to>
      <cdr:x>0.62803</cdr:x>
      <cdr:y>0.37888</cdr:y>
    </cdr:to>
    <cdr:sp macro="" textlink="">
      <cdr:nvSpPr>
        <cdr:cNvPr id="18" name="Ellipse 17"/>
        <cdr:cNvSpPr/>
      </cdr:nvSpPr>
      <cdr:spPr bwMode="auto">
        <a:xfrm xmlns:a="http://schemas.openxmlformats.org/drawingml/2006/main" rot="20520000">
          <a:off x="2342866" y="1131815"/>
          <a:ext cx="370224" cy="395986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ln xmlns:a="http://schemas.openxmlformats.org/drawingml/2006/main" w="952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pPr algn="r" eaLnBrk="0" hangingPunct="0"/>
          <a:endParaRPr lang="fr-FR" dirty="0" smtClean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0.53339</cdr:x>
      <cdr:y>0.28467</cdr:y>
    </cdr:from>
    <cdr:to>
      <cdr:x>0.7381</cdr:x>
      <cdr:y>0.36099</cdr:y>
    </cdr:to>
    <cdr:sp macro="" textlink="">
      <cdr:nvSpPr>
        <cdr:cNvPr id="19" name="=pas_satisfait"/>
        <cdr:cNvSpPr/>
      </cdr:nvSpPr>
      <cdr:spPr>
        <a:xfrm xmlns:a="http://schemas.openxmlformats.org/drawingml/2006/main">
          <a:off x="2304256" y="1147904"/>
          <a:ext cx="884348" cy="307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r>
            <a:rPr lang="fr-FR" sz="1400" b="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28%</a:t>
          </a:r>
          <a:endParaRPr lang="fr-FR" sz="1400" b="0" dirty="0">
            <a:solidFill>
              <a:srgbClr val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0.08995</cdr:x>
      <cdr:y>0.82143</cdr:y>
    </cdr:from>
    <cdr:to>
      <cdr:x>0.76523</cdr:x>
      <cdr:y>0.94927</cdr:y>
    </cdr:to>
    <cdr:grpSp>
      <cdr:nvGrpSpPr>
        <cdr:cNvPr id="11" name="Groupe 10"/>
        <cdr:cNvGrpSpPr/>
      </cdr:nvGrpSpPr>
      <cdr:grpSpPr>
        <a:xfrm xmlns:a="http://schemas.openxmlformats.org/drawingml/2006/main">
          <a:off x="388584" y="3312374"/>
          <a:ext cx="2917210" cy="515508"/>
          <a:chOff x="2428874" y="5385187"/>
          <a:chExt cx="4181817" cy="552426"/>
        </a:xfrm>
      </cdr:grpSpPr>
      <cdr:sp macro="" textlink="">
        <cdr:nvSpPr>
          <cdr:cNvPr id="14" name="=label1"/>
          <cdr:cNvSpPr/>
        </cdr:nvSpPr>
        <cdr:spPr>
          <a:xfrm xmlns:a="http://schemas.openxmlformats.org/drawingml/2006/main">
            <a:off x="2428874" y="5385187"/>
            <a:ext cx="939949" cy="55242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anchor="t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ctr">
              <a:lnSpc>
                <a:spcPts val="1100"/>
              </a:lnSpc>
            </a:pP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Tahoma"/>
              </a:rPr>
              <a:t>Très satisfaisantes</a:t>
            </a:r>
            <a:endParaRPr lang="fr-FR" sz="900" dirty="0">
              <a:solidFill>
                <a:schemeClr val="bg1">
                  <a:lumMod val="50000"/>
                </a:schemeClr>
              </a:solidFill>
              <a:latin typeface="Tahoma"/>
            </a:endParaRPr>
          </a:p>
        </cdr:txBody>
      </cdr:sp>
      <cdr:sp macro="" textlink="">
        <cdr:nvSpPr>
          <cdr:cNvPr id="15" name="=label2"/>
          <cdr:cNvSpPr/>
        </cdr:nvSpPr>
        <cdr:spPr>
          <a:xfrm xmlns:a="http://schemas.openxmlformats.org/drawingml/2006/main">
            <a:off x="3420522" y="5385187"/>
            <a:ext cx="939949" cy="55242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anchor="t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ctr">
              <a:lnSpc>
                <a:spcPts val="1100"/>
              </a:lnSpc>
            </a:pP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Tahoma"/>
              </a:rPr>
              <a:t>Assez satisfais-antes</a:t>
            </a:r>
            <a:endParaRPr lang="fr-FR" sz="900" dirty="0">
              <a:solidFill>
                <a:schemeClr val="bg1">
                  <a:lumMod val="50000"/>
                </a:schemeClr>
              </a:solidFill>
              <a:latin typeface="Tahoma"/>
            </a:endParaRPr>
          </a:p>
        </cdr:txBody>
      </cdr:sp>
      <cdr:sp macro="" textlink="">
        <cdr:nvSpPr>
          <cdr:cNvPr id="22" name="=label3"/>
          <cdr:cNvSpPr/>
        </cdr:nvSpPr>
        <cdr:spPr>
          <a:xfrm xmlns:a="http://schemas.openxmlformats.org/drawingml/2006/main">
            <a:off x="4412170" y="5385187"/>
            <a:ext cx="939949" cy="55242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anchor="t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ctr">
              <a:lnSpc>
                <a:spcPts val="1100"/>
              </a:lnSpc>
            </a:pP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Tahoma"/>
              </a:rPr>
              <a:t>Peu satisfais-antes</a:t>
            </a:r>
            <a:endParaRPr lang="fr-FR" sz="900" dirty="0">
              <a:solidFill>
                <a:schemeClr val="bg1">
                  <a:lumMod val="50000"/>
                </a:schemeClr>
              </a:solidFill>
              <a:latin typeface="Tahoma"/>
            </a:endParaRPr>
          </a:p>
        </cdr:txBody>
      </cdr:sp>
      <cdr:sp macro="" textlink="">
        <cdr:nvSpPr>
          <cdr:cNvPr id="23" name="=label4"/>
          <cdr:cNvSpPr/>
        </cdr:nvSpPr>
        <cdr:spPr>
          <a:xfrm xmlns:a="http://schemas.openxmlformats.org/drawingml/2006/main">
            <a:off x="5336300" y="5385187"/>
            <a:ext cx="1274391" cy="40126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anchor="t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ctr">
              <a:lnSpc>
                <a:spcPts val="1100"/>
              </a:lnSpc>
            </a:pP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Tahoma"/>
              </a:rPr>
              <a:t>Pas du tout satisfaisantes</a:t>
            </a:r>
            <a:endParaRPr lang="fr-FR" sz="900" dirty="0">
              <a:solidFill>
                <a:schemeClr val="bg1">
                  <a:lumMod val="50000"/>
                </a:schemeClr>
              </a:solidFill>
              <a:latin typeface="Tahoma"/>
            </a:endParaRPr>
          </a:p>
        </cdr:txBody>
      </cdr:sp>
    </cdr:grp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0.08333</cdr:x>
      <cdr:y>0.37038</cdr:y>
    </cdr:from>
    <cdr:to>
      <cdr:x>0.39532</cdr:x>
      <cdr:y>0.37038</cdr:y>
    </cdr:to>
    <cdr:cxnSp macro="">
      <cdr:nvCxnSpPr>
        <cdr:cNvPr id="17" name="Connecteur droit 16"/>
        <cdr:cNvCxnSpPr/>
      </cdr:nvCxnSpPr>
      <cdr:spPr bwMode="auto">
        <a:xfrm xmlns:a="http://schemas.openxmlformats.org/drawingml/2006/main">
          <a:off x="359986" y="1493554"/>
          <a:ext cx="1347796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487867"/>
          </a:solidFill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0.42795</cdr:x>
      <cdr:y>0.37038</cdr:y>
    </cdr:from>
    <cdr:to>
      <cdr:x>0.73025</cdr:x>
      <cdr:y>0.37038</cdr:y>
    </cdr:to>
    <cdr:cxnSp macro="">
      <cdr:nvCxnSpPr>
        <cdr:cNvPr id="16" name="Connecteur droit 15"/>
        <cdr:cNvCxnSpPr/>
      </cdr:nvCxnSpPr>
      <cdr:spPr bwMode="auto">
        <a:xfrm xmlns:a="http://schemas.openxmlformats.org/drawingml/2006/main">
          <a:off x="1848744" y="1493554"/>
          <a:ext cx="1305936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C00000"/>
          </a:solidFill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0.09218</cdr:x>
      <cdr:y>0.19539</cdr:y>
    </cdr:from>
    <cdr:to>
      <cdr:x>0.39743</cdr:x>
      <cdr:y>0.27935</cdr:y>
    </cdr:to>
    <cdr:sp macro="" textlink="">
      <cdr:nvSpPr>
        <cdr:cNvPr id="12" name="Rectangle 11"/>
        <cdr:cNvSpPr/>
      </cdr:nvSpPr>
      <cdr:spPr>
        <a:xfrm xmlns:a="http://schemas.openxmlformats.org/drawingml/2006/main">
          <a:off x="398210" y="787893"/>
          <a:ext cx="1318694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pPr algn="ctr"/>
          <a:r>
            <a:rPr lang="fr-FR" sz="1600" b="0" dirty="0" smtClean="0">
              <a:solidFill>
                <a:srgbClr val="487867"/>
              </a:solidFill>
              <a:latin typeface="Tahoma" panose="020B0604030504040204" pitchFamily="34" charset="0"/>
              <a:ea typeface="Tahoma" panose="020B0604030504040204" pitchFamily="34" charset="0"/>
            </a:rPr>
            <a:t>Satisfaisante</a:t>
          </a:r>
          <a:endParaRPr lang="fr-FR" sz="1600" b="0" dirty="0" smtClean="0">
            <a:solidFill>
              <a:srgbClr val="487867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0.42169</cdr:x>
      <cdr:y>0.19539</cdr:y>
    </cdr:from>
    <cdr:to>
      <cdr:x>0.76649</cdr:x>
      <cdr:y>0.27935</cdr:y>
    </cdr:to>
    <cdr:sp macro="" textlink="">
      <cdr:nvSpPr>
        <cdr:cNvPr id="13" name="Rectangle 12"/>
        <cdr:cNvSpPr/>
      </cdr:nvSpPr>
      <cdr:spPr>
        <a:xfrm xmlns:a="http://schemas.openxmlformats.org/drawingml/2006/main">
          <a:off x="1821714" y="787893"/>
          <a:ext cx="1489510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pPr algn="ctr"/>
          <a:r>
            <a:rPr lang="fr-FR" sz="1600" b="0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+mn-cs"/>
            </a:rPr>
            <a:t>Insatisfaisante</a:t>
          </a:r>
          <a:endParaRPr lang="fr-FR" sz="1100" b="0" dirty="0" smtClean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0.19744</cdr:x>
      <cdr:y>0.29333</cdr:y>
    </cdr:from>
    <cdr:to>
      <cdr:x>0.28284</cdr:x>
      <cdr:y>0.39143</cdr:y>
    </cdr:to>
    <cdr:sp macro="" textlink="">
      <cdr:nvSpPr>
        <cdr:cNvPr id="20" name="Ellipse 19"/>
        <cdr:cNvSpPr/>
      </cdr:nvSpPr>
      <cdr:spPr bwMode="auto">
        <a:xfrm xmlns:a="http://schemas.openxmlformats.org/drawingml/2006/main" rot="20520000">
          <a:off x="852941" y="1182854"/>
          <a:ext cx="368928" cy="395583"/>
        </a:xfrm>
        <a:prstGeom xmlns:a="http://schemas.openxmlformats.org/drawingml/2006/main" prst="ellipse">
          <a:avLst/>
        </a:prstGeom>
        <a:solidFill xmlns:a="http://schemas.openxmlformats.org/drawingml/2006/main">
          <a:srgbClr val="487867"/>
        </a:solidFill>
        <a:ln xmlns:a="http://schemas.openxmlformats.org/drawingml/2006/main" w="952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pPr algn="r" eaLnBrk="0" hangingPunct="0"/>
          <a:endParaRPr lang="fr-FR" dirty="0" smtClean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0.18335</cdr:x>
      <cdr:y>0.30253</cdr:y>
    </cdr:from>
    <cdr:to>
      <cdr:x>0.2751</cdr:x>
      <cdr:y>0.37886</cdr:y>
    </cdr:to>
    <cdr:sp macro="" textlink="">
      <cdr:nvSpPr>
        <cdr:cNvPr id="21" name="=satisfait"/>
        <cdr:cNvSpPr/>
      </cdr:nvSpPr>
      <cdr:spPr>
        <a:xfrm xmlns:a="http://schemas.openxmlformats.org/drawingml/2006/main">
          <a:off x="792088" y="1219924"/>
          <a:ext cx="396360" cy="307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r>
            <a:rPr lang="fr-FR" sz="1400" b="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45%</a:t>
          </a:r>
          <a:endParaRPr lang="fr-FR" sz="1400" b="0" dirty="0">
            <a:solidFill>
              <a:srgbClr val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0.54233</cdr:x>
      <cdr:y>0.29853</cdr:y>
    </cdr:from>
    <cdr:to>
      <cdr:x>0.62803</cdr:x>
      <cdr:y>0.39673</cdr:y>
    </cdr:to>
    <cdr:sp macro="" textlink="">
      <cdr:nvSpPr>
        <cdr:cNvPr id="18" name="Ellipse 17"/>
        <cdr:cNvSpPr/>
      </cdr:nvSpPr>
      <cdr:spPr bwMode="auto">
        <a:xfrm xmlns:a="http://schemas.openxmlformats.org/drawingml/2006/main" rot="20520000">
          <a:off x="2342866" y="1203823"/>
          <a:ext cx="370224" cy="395986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ln xmlns:a="http://schemas.openxmlformats.org/drawingml/2006/main" w="952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pPr algn="r" eaLnBrk="0" hangingPunct="0"/>
          <a:endParaRPr lang="fr-FR" dirty="0" smtClean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0.53339</cdr:x>
      <cdr:y>0.30252</cdr:y>
    </cdr:from>
    <cdr:to>
      <cdr:x>0.7381</cdr:x>
      <cdr:y>0.37884</cdr:y>
    </cdr:to>
    <cdr:sp macro="" textlink="">
      <cdr:nvSpPr>
        <cdr:cNvPr id="19" name="=pas_satisfait"/>
        <cdr:cNvSpPr/>
      </cdr:nvSpPr>
      <cdr:spPr>
        <a:xfrm xmlns:a="http://schemas.openxmlformats.org/drawingml/2006/main">
          <a:off x="2304256" y="1219912"/>
          <a:ext cx="884348" cy="307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r>
            <a:rPr lang="fr-FR" sz="1400" b="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41%</a:t>
          </a:r>
          <a:endParaRPr lang="fr-FR" sz="1400" b="0" dirty="0">
            <a:solidFill>
              <a:srgbClr val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0.08333</cdr:x>
      <cdr:y>0.35253</cdr:y>
    </cdr:from>
    <cdr:to>
      <cdr:x>0.39532</cdr:x>
      <cdr:y>0.35253</cdr:y>
    </cdr:to>
    <cdr:cxnSp macro="">
      <cdr:nvCxnSpPr>
        <cdr:cNvPr id="17" name="Connecteur droit 16"/>
        <cdr:cNvCxnSpPr/>
      </cdr:nvCxnSpPr>
      <cdr:spPr bwMode="auto">
        <a:xfrm xmlns:a="http://schemas.openxmlformats.org/drawingml/2006/main">
          <a:off x="359986" y="1421546"/>
          <a:ext cx="1347796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487867"/>
          </a:solidFill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0.42795</cdr:x>
      <cdr:y>0.35253</cdr:y>
    </cdr:from>
    <cdr:to>
      <cdr:x>0.73025</cdr:x>
      <cdr:y>0.35253</cdr:y>
    </cdr:to>
    <cdr:cxnSp macro="">
      <cdr:nvCxnSpPr>
        <cdr:cNvPr id="16" name="Connecteur droit 15"/>
        <cdr:cNvCxnSpPr/>
      </cdr:nvCxnSpPr>
      <cdr:spPr bwMode="auto">
        <a:xfrm xmlns:a="http://schemas.openxmlformats.org/drawingml/2006/main">
          <a:off x="1848744" y="1421546"/>
          <a:ext cx="1305936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C00000"/>
          </a:solidFill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0.09218</cdr:x>
      <cdr:y>0.17753</cdr:y>
    </cdr:from>
    <cdr:to>
      <cdr:x>0.39743</cdr:x>
      <cdr:y>0.26149</cdr:y>
    </cdr:to>
    <cdr:sp macro="" textlink="">
      <cdr:nvSpPr>
        <cdr:cNvPr id="12" name="Rectangle 11"/>
        <cdr:cNvSpPr/>
      </cdr:nvSpPr>
      <cdr:spPr>
        <a:xfrm xmlns:a="http://schemas.openxmlformats.org/drawingml/2006/main">
          <a:off x="398210" y="715885"/>
          <a:ext cx="1318694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pPr algn="ctr"/>
          <a:r>
            <a:rPr lang="fr-FR" sz="1600" b="0" dirty="0" smtClean="0">
              <a:solidFill>
                <a:srgbClr val="487867"/>
              </a:solidFill>
              <a:latin typeface="Tahoma" panose="020B0604030504040204" pitchFamily="34" charset="0"/>
              <a:ea typeface="Tahoma" panose="020B0604030504040204" pitchFamily="34" charset="0"/>
            </a:rPr>
            <a:t>Satisfaisante</a:t>
          </a:r>
          <a:endParaRPr lang="fr-FR" sz="1600" b="0" dirty="0" smtClean="0">
            <a:solidFill>
              <a:srgbClr val="487867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0.42169</cdr:x>
      <cdr:y>0.17753</cdr:y>
    </cdr:from>
    <cdr:to>
      <cdr:x>0.76649</cdr:x>
      <cdr:y>0.26149</cdr:y>
    </cdr:to>
    <cdr:sp macro="" textlink="">
      <cdr:nvSpPr>
        <cdr:cNvPr id="13" name="Rectangle 12"/>
        <cdr:cNvSpPr/>
      </cdr:nvSpPr>
      <cdr:spPr>
        <a:xfrm xmlns:a="http://schemas.openxmlformats.org/drawingml/2006/main">
          <a:off x="1821714" y="715885"/>
          <a:ext cx="1489510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pPr algn="ctr"/>
          <a:r>
            <a:rPr lang="fr-FR" sz="1600" b="0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+mn-cs"/>
            </a:rPr>
            <a:t>Insatisfaisante</a:t>
          </a:r>
          <a:endParaRPr lang="fr-FR" sz="1100" b="0" dirty="0" smtClean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0.19744</cdr:x>
      <cdr:y>0.27548</cdr:y>
    </cdr:from>
    <cdr:to>
      <cdr:x>0.28284</cdr:x>
      <cdr:y>0.37358</cdr:y>
    </cdr:to>
    <cdr:sp macro="" textlink="">
      <cdr:nvSpPr>
        <cdr:cNvPr id="20" name="Ellipse 19"/>
        <cdr:cNvSpPr/>
      </cdr:nvSpPr>
      <cdr:spPr bwMode="auto">
        <a:xfrm xmlns:a="http://schemas.openxmlformats.org/drawingml/2006/main" rot="20520000">
          <a:off x="852941" y="1110846"/>
          <a:ext cx="368928" cy="395583"/>
        </a:xfrm>
        <a:prstGeom xmlns:a="http://schemas.openxmlformats.org/drawingml/2006/main" prst="ellipse">
          <a:avLst/>
        </a:prstGeom>
        <a:solidFill xmlns:a="http://schemas.openxmlformats.org/drawingml/2006/main">
          <a:srgbClr val="487867"/>
        </a:solidFill>
        <a:ln xmlns:a="http://schemas.openxmlformats.org/drawingml/2006/main" w="952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pPr algn="r" eaLnBrk="0" hangingPunct="0"/>
          <a:endParaRPr lang="fr-FR" dirty="0" smtClean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0.18335</cdr:x>
      <cdr:y>0.28361</cdr:y>
    </cdr:from>
    <cdr:to>
      <cdr:x>0.2751</cdr:x>
      <cdr:y>0.35994</cdr:y>
    </cdr:to>
    <cdr:sp macro="" textlink="">
      <cdr:nvSpPr>
        <cdr:cNvPr id="21" name="=satisfait"/>
        <cdr:cNvSpPr/>
      </cdr:nvSpPr>
      <cdr:spPr>
        <a:xfrm xmlns:a="http://schemas.openxmlformats.org/drawingml/2006/main">
          <a:off x="792088" y="1143630"/>
          <a:ext cx="396360" cy="307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r>
            <a:rPr lang="fr-FR" sz="1400" b="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72%</a:t>
          </a:r>
          <a:endParaRPr lang="fr-FR" sz="1400" b="0" dirty="0">
            <a:solidFill>
              <a:srgbClr val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0.54233</cdr:x>
      <cdr:y>0.28068</cdr:y>
    </cdr:from>
    <cdr:to>
      <cdr:x>0.62803</cdr:x>
      <cdr:y>0.37888</cdr:y>
    </cdr:to>
    <cdr:sp macro="" textlink="">
      <cdr:nvSpPr>
        <cdr:cNvPr id="18" name="Ellipse 17"/>
        <cdr:cNvSpPr/>
      </cdr:nvSpPr>
      <cdr:spPr bwMode="auto">
        <a:xfrm xmlns:a="http://schemas.openxmlformats.org/drawingml/2006/main" rot="20520000">
          <a:off x="2342866" y="1131815"/>
          <a:ext cx="370224" cy="395986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ln xmlns:a="http://schemas.openxmlformats.org/drawingml/2006/main" w="952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pPr algn="r" eaLnBrk="0" hangingPunct="0"/>
          <a:endParaRPr lang="fr-FR" dirty="0" smtClean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0.53339</cdr:x>
      <cdr:y>0.28467</cdr:y>
    </cdr:from>
    <cdr:to>
      <cdr:x>0.7381</cdr:x>
      <cdr:y>0.36099</cdr:y>
    </cdr:to>
    <cdr:sp macro="" textlink="">
      <cdr:nvSpPr>
        <cdr:cNvPr id="19" name="=pas_satisfait"/>
        <cdr:cNvSpPr/>
      </cdr:nvSpPr>
      <cdr:spPr>
        <a:xfrm xmlns:a="http://schemas.openxmlformats.org/drawingml/2006/main">
          <a:off x="2304256" y="1147904"/>
          <a:ext cx="884348" cy="307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r>
            <a:rPr lang="fr-FR" sz="1400" b="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28%</a:t>
          </a:r>
          <a:endParaRPr lang="fr-FR" sz="1400" b="0" dirty="0">
            <a:solidFill>
              <a:srgbClr val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0.08995</cdr:x>
      <cdr:y>0.82143</cdr:y>
    </cdr:from>
    <cdr:to>
      <cdr:x>0.76523</cdr:x>
      <cdr:y>0.94927</cdr:y>
    </cdr:to>
    <cdr:grpSp>
      <cdr:nvGrpSpPr>
        <cdr:cNvPr id="11" name="Groupe 10"/>
        <cdr:cNvGrpSpPr/>
      </cdr:nvGrpSpPr>
      <cdr:grpSpPr>
        <a:xfrm xmlns:a="http://schemas.openxmlformats.org/drawingml/2006/main">
          <a:off x="388584" y="3312374"/>
          <a:ext cx="2917210" cy="515508"/>
          <a:chOff x="2428874" y="5385187"/>
          <a:chExt cx="4181817" cy="552426"/>
        </a:xfrm>
      </cdr:grpSpPr>
      <cdr:sp macro="" textlink="">
        <cdr:nvSpPr>
          <cdr:cNvPr id="14" name="=label1"/>
          <cdr:cNvSpPr/>
        </cdr:nvSpPr>
        <cdr:spPr>
          <a:xfrm xmlns:a="http://schemas.openxmlformats.org/drawingml/2006/main">
            <a:off x="2428874" y="5385187"/>
            <a:ext cx="939949" cy="55242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anchor="t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ctr">
              <a:lnSpc>
                <a:spcPts val="1100"/>
              </a:lnSpc>
            </a:pP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Tahoma"/>
              </a:rPr>
              <a:t>Très satisfaisantes</a:t>
            </a:r>
            <a:endParaRPr lang="fr-FR" sz="900" dirty="0">
              <a:solidFill>
                <a:schemeClr val="bg1">
                  <a:lumMod val="50000"/>
                </a:schemeClr>
              </a:solidFill>
              <a:latin typeface="Tahoma"/>
            </a:endParaRPr>
          </a:p>
        </cdr:txBody>
      </cdr:sp>
      <cdr:sp macro="" textlink="">
        <cdr:nvSpPr>
          <cdr:cNvPr id="15" name="=label2"/>
          <cdr:cNvSpPr/>
        </cdr:nvSpPr>
        <cdr:spPr>
          <a:xfrm xmlns:a="http://schemas.openxmlformats.org/drawingml/2006/main">
            <a:off x="3420522" y="5385187"/>
            <a:ext cx="939949" cy="55242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anchor="t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ctr">
              <a:lnSpc>
                <a:spcPts val="1100"/>
              </a:lnSpc>
            </a:pP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Tahoma"/>
              </a:rPr>
              <a:t>Assez satisfais-antes</a:t>
            </a:r>
            <a:endParaRPr lang="fr-FR" sz="900" dirty="0">
              <a:solidFill>
                <a:schemeClr val="bg1">
                  <a:lumMod val="50000"/>
                </a:schemeClr>
              </a:solidFill>
              <a:latin typeface="Tahoma"/>
            </a:endParaRPr>
          </a:p>
        </cdr:txBody>
      </cdr:sp>
      <cdr:sp macro="" textlink="">
        <cdr:nvSpPr>
          <cdr:cNvPr id="22" name="=label3"/>
          <cdr:cNvSpPr/>
        </cdr:nvSpPr>
        <cdr:spPr>
          <a:xfrm xmlns:a="http://schemas.openxmlformats.org/drawingml/2006/main">
            <a:off x="4412170" y="5385187"/>
            <a:ext cx="939949" cy="552426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anchor="t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ctr">
              <a:lnSpc>
                <a:spcPts val="1100"/>
              </a:lnSpc>
            </a:pP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Tahoma"/>
              </a:rPr>
              <a:t>Peu satisfais-antes</a:t>
            </a:r>
            <a:endParaRPr lang="fr-FR" sz="900" dirty="0">
              <a:solidFill>
                <a:schemeClr val="bg1">
                  <a:lumMod val="50000"/>
                </a:schemeClr>
              </a:solidFill>
              <a:latin typeface="Tahoma"/>
            </a:endParaRPr>
          </a:p>
        </cdr:txBody>
      </cdr:sp>
      <cdr:sp macro="" textlink="">
        <cdr:nvSpPr>
          <cdr:cNvPr id="23" name="=label4"/>
          <cdr:cNvSpPr/>
        </cdr:nvSpPr>
        <cdr:spPr>
          <a:xfrm xmlns:a="http://schemas.openxmlformats.org/drawingml/2006/main">
            <a:off x="5336300" y="5385187"/>
            <a:ext cx="1274391" cy="40126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anchor="t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ctr">
              <a:lnSpc>
                <a:spcPts val="1100"/>
              </a:lnSpc>
            </a:pP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Tahoma"/>
              </a:rPr>
              <a:t>Pas du tout satisfaisantes</a:t>
            </a:r>
            <a:endParaRPr lang="fr-FR" sz="900" dirty="0">
              <a:solidFill>
                <a:schemeClr val="bg1">
                  <a:lumMod val="50000"/>
                </a:schemeClr>
              </a:solidFill>
              <a:latin typeface="Tahoma"/>
            </a:endParaRPr>
          </a:p>
        </cdr:txBody>
      </cdr:sp>
    </cdr:grp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0.02806</cdr:x>
      <cdr:y>0.88085</cdr:y>
    </cdr:from>
    <cdr:to>
      <cdr:x>0.86533</cdr:x>
      <cdr:y>0.98056</cdr:y>
    </cdr:to>
    <cdr:grpSp>
      <cdr:nvGrpSpPr>
        <cdr:cNvPr id="2" name="Groupe 1"/>
        <cdr:cNvGrpSpPr/>
      </cdr:nvGrpSpPr>
      <cdr:grpSpPr>
        <a:xfrm xmlns:a="http://schemas.openxmlformats.org/drawingml/2006/main">
          <a:off x="261164" y="3298269"/>
          <a:ext cx="7792750" cy="373356"/>
          <a:chOff x="1897638" y="5859305"/>
          <a:chExt cx="7792674" cy="436839"/>
        </a:xfrm>
      </cdr:grpSpPr>
      <cdr:sp macro="" textlink="">
        <cdr:nvSpPr>
          <cdr:cNvPr id="3" name="AutoShape 4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4273916" y="5859305"/>
            <a:ext cx="5416396" cy="436839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rgbClr val="F2F2F2"/>
          </a:solidFill>
          <a:ln xmlns:a="http://schemas.openxmlformats.org/drawingml/2006/main" w="6350">
            <a:noFill/>
            <a:miter lim="800000"/>
            <a:headEnd/>
            <a:tailEnd/>
          </a:ln>
        </cdr:spPr>
        <cdr:txBody>
          <a:bodyPr xmlns:a="http://schemas.openxmlformats.org/drawingml/2006/main" wrap="none" anchor="ctr"/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cs typeface="Tahoma" pitchFamily="34" charset="0"/>
            </a:endParaRPr>
          </a:p>
        </cdr:txBody>
      </cdr:sp>
      <cdr:sp macro="" textlink="">
        <cdr:nvSpPr>
          <cdr:cNvPr id="5" name="=label2"/>
          <cdr:cNvSpPr txBox="1"/>
        </cdr:nvSpPr>
        <cdr:spPr>
          <a:xfrm xmlns:a="http://schemas.openxmlformats.org/drawingml/2006/main">
            <a:off x="7375852" y="5962308"/>
            <a:ext cx="971998" cy="2308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 smtClean="0">
                <a:solidFill>
                  <a:srgbClr val="000000"/>
                </a:solidFill>
                <a:latin typeface="Tahoma"/>
                <a:cs typeface="Tahoma" pitchFamily="34" charset="0"/>
              </a:rPr>
              <a:t>Oui, plutôt</a:t>
            </a:r>
            <a:endParaRPr lang="fr-FR" sz="900" b="1" dirty="0">
              <a:solidFill>
                <a:srgbClr val="000000"/>
              </a:solidFill>
              <a:latin typeface="Tahoma"/>
              <a:cs typeface="Tahoma" pitchFamily="34" charset="0"/>
            </a:endParaRPr>
          </a:p>
        </cdr:txBody>
      </cdr:sp>
      <cdr:sp macro="" textlink="">
        <cdr:nvSpPr>
          <cdr:cNvPr id="6" name="=label4"/>
          <cdr:cNvSpPr txBox="1"/>
        </cdr:nvSpPr>
        <cdr:spPr>
          <a:xfrm xmlns:a="http://schemas.openxmlformats.org/drawingml/2006/main">
            <a:off x="4743923" y="5893058"/>
            <a:ext cx="971998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 smtClean="0">
                <a:solidFill>
                  <a:srgbClr val="000000"/>
                </a:solidFill>
                <a:latin typeface="Tahoma"/>
                <a:cs typeface="Tahoma" pitchFamily="34" charset="0"/>
              </a:rPr>
              <a:t>Non, pas du tout</a:t>
            </a:r>
            <a:endParaRPr lang="fr-FR" sz="900" b="1" dirty="0">
              <a:solidFill>
                <a:srgbClr val="000000"/>
              </a:solidFill>
              <a:latin typeface="Tahoma"/>
              <a:cs typeface="Tahoma" pitchFamily="34" charset="0"/>
            </a:endParaRPr>
          </a:p>
        </cdr:txBody>
      </cdr:sp>
      <cdr:sp macro="" textlink="">
        <cdr:nvSpPr>
          <cdr:cNvPr id="7" name="=label3"/>
          <cdr:cNvSpPr txBox="1"/>
        </cdr:nvSpPr>
        <cdr:spPr>
          <a:xfrm xmlns:a="http://schemas.openxmlformats.org/drawingml/2006/main">
            <a:off x="6059888" y="5893058"/>
            <a:ext cx="971998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 smtClean="0">
                <a:solidFill>
                  <a:srgbClr val="000000"/>
                </a:solidFill>
                <a:latin typeface="Tahoma"/>
                <a:cs typeface="Tahoma" pitchFamily="34" charset="0"/>
              </a:rPr>
              <a:t>Non, plutôt pas</a:t>
            </a:r>
            <a:endParaRPr lang="fr-FR" sz="900" b="1" dirty="0">
              <a:solidFill>
                <a:srgbClr val="000000"/>
              </a:solidFill>
              <a:latin typeface="Tahoma"/>
              <a:cs typeface="Tahoma" pitchFamily="34" charset="0"/>
            </a:endParaRPr>
          </a:p>
        </cdr:txBody>
      </cdr:sp>
      <cdr:sp macro="" textlink="">
        <cdr:nvSpPr>
          <cdr:cNvPr id="9" name="=affich4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4511801" y="5962308"/>
            <a:ext cx="241200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>
              <a:lumMod val="50000"/>
            </a:schemeClr>
          </a:solidFill>
          <a:ln xmlns:a="http://schemas.openxmlformats.org/drawingml/2006/main">
            <a:noFill/>
            <a:headEnd/>
            <a:tailEnd/>
          </a:ln>
          <a:effectLst xmlns:a="http://schemas.openxmlformats.org/drawingml/2006/main">
            <a:outerShdw blurRad="40000" dist="23000" dir="5400000" rotWithShape="0">
              <a:srgbClr val="000000">
                <a:alpha val="35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eaLnBrk="0" hangingPunct="0">
              <a:defRPr/>
            </a:pPr>
            <a:endParaRPr kumimoji="0" lang="fr-FR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10" name="=affich3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5818882" y="5962308"/>
            <a:ext cx="241200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>
              <a:lumMod val="75000"/>
            </a:schemeClr>
          </a:solidFill>
          <a:ln xmlns:a="http://schemas.openxmlformats.org/drawingml/2006/main">
            <a:noFill/>
            <a:headEnd/>
            <a:tailEnd/>
          </a:ln>
          <a:effectLst xmlns:a="http://schemas.openxmlformats.org/drawingml/2006/main">
            <a:outerShdw blurRad="40000" dist="23000" dir="5400000" rotWithShape="0">
              <a:srgbClr val="000000">
                <a:alpha val="35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eaLnBrk="0" hangingPunct="0">
              <a:defRPr/>
            </a:pPr>
            <a:endParaRPr kumimoji="0" lang="fr-FR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11" name="=affich2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7125964" y="5962308"/>
            <a:ext cx="241200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7FC6E0"/>
          </a:solidFill>
          <a:ln xmlns:a="http://schemas.openxmlformats.org/drawingml/2006/main">
            <a:noFill/>
            <a:headEnd/>
            <a:tailEnd/>
          </a:ln>
          <a:effectLst xmlns:a="http://schemas.openxmlformats.org/drawingml/2006/main">
            <a:outerShdw blurRad="40000" dist="23000" dir="5400000" rotWithShape="0">
              <a:srgbClr val="000000">
                <a:alpha val="35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eaLnBrk="0" hangingPunct="0">
              <a:defRPr/>
            </a:pPr>
            <a:endParaRPr kumimoji="0" lang="fr-FR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12" name="=affich1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8433046" y="5962308"/>
            <a:ext cx="241200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7779A"/>
          </a:solidFill>
          <a:ln xmlns:a="http://schemas.openxmlformats.org/drawingml/2006/main">
            <a:noFill/>
            <a:headEnd/>
            <a:tailEnd/>
          </a:ln>
          <a:effectLst xmlns:a="http://schemas.openxmlformats.org/drawingml/2006/main">
            <a:outerShdw blurRad="40000" dist="23000" dir="5400000" rotWithShape="0">
              <a:srgbClr val="000000">
                <a:alpha val="35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eaLnBrk="0" hangingPunct="0">
              <a:defRPr/>
            </a:pPr>
            <a:endParaRPr kumimoji="0" lang="fr-FR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13" name="=label1"/>
          <cdr:cNvSpPr txBox="1"/>
        </cdr:nvSpPr>
        <cdr:spPr>
          <a:xfrm xmlns:a="http://schemas.openxmlformats.org/drawingml/2006/main">
            <a:off x="8691816" y="5893058"/>
            <a:ext cx="971998" cy="3693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 smtClean="0">
                <a:solidFill>
                  <a:srgbClr val="000000"/>
                </a:solidFill>
                <a:latin typeface="Tahoma"/>
                <a:cs typeface="Tahoma" pitchFamily="34" charset="0"/>
              </a:rPr>
              <a:t>Oui, tout à fait</a:t>
            </a:r>
            <a:endParaRPr lang="fr-FR" sz="900" b="1" dirty="0">
              <a:solidFill>
                <a:srgbClr val="000000"/>
              </a:solidFill>
              <a:latin typeface="Tahoma"/>
              <a:cs typeface="Tahoma" pitchFamily="34" charset="0"/>
            </a:endParaRPr>
          </a:p>
        </cdr:txBody>
      </cdr:sp>
      <cdr:sp macro="" textlink="">
        <cdr:nvSpPr>
          <cdr:cNvPr id="15" name="=label6"/>
          <cdr:cNvSpPr txBox="1"/>
        </cdr:nvSpPr>
        <cdr:spPr>
          <a:xfrm xmlns:a="http://schemas.openxmlformats.org/drawingml/2006/main">
            <a:off x="2111994" y="5962308"/>
            <a:ext cx="971998" cy="2308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fontAlgn="base">
              <a:spcBef>
                <a:spcPct val="0"/>
              </a:spcBef>
              <a:spcAft>
                <a:spcPct val="0"/>
              </a:spcAft>
            </a:pPr>
            <a:endParaRPr lang="fr-FR" sz="900" b="1" dirty="0">
              <a:solidFill>
                <a:srgbClr val="000000"/>
              </a:solidFill>
              <a:latin typeface="Tahoma"/>
              <a:cs typeface="Tahoma" pitchFamily="34" charset="0"/>
            </a:endParaRPr>
          </a:p>
        </cdr:txBody>
      </cdr:sp>
      <cdr:sp macro="" textlink="">
        <cdr:nvSpPr>
          <cdr:cNvPr id="16" name="=affich6" hidden="1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1897638" y="5962308"/>
            <a:ext cx="241200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1">
              <a:lumMod val="75000"/>
              <a:lumOff val="25000"/>
            </a:schemeClr>
          </a:solidFill>
          <a:ln xmlns:a="http://schemas.openxmlformats.org/drawingml/2006/main">
            <a:noFill/>
            <a:headEnd/>
            <a:tailEnd/>
          </a:ln>
          <a:effectLst xmlns:a="http://schemas.openxmlformats.org/drawingml/2006/main">
            <a:outerShdw blurRad="40000" dist="23000" dir="5400000" rotWithShape="0">
              <a:srgbClr val="000000">
                <a:alpha val="35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ahoma" pitchFamily="34" charset="0"/>
                <a:cs typeface="Tahoma" pitchFamily="34" charset="0"/>
              </a:rPr>
              <a:t>!hide</a:t>
            </a:r>
            <a:endParaRPr kumimoji="0" lang="fr-FR" sz="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ahoma" pitchFamily="34" charset="0"/>
              <a:cs typeface="Tahoma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0.75575</cdr:x>
      <cdr:y>0.03881</cdr:y>
    </cdr:from>
    <cdr:to>
      <cdr:x>0.78551</cdr:x>
      <cdr:y>0.77943</cdr:y>
    </cdr:to>
    <cdr:sp macro="" textlink="">
      <cdr:nvSpPr>
        <cdr:cNvPr id="14" name="ZoneTexte 21"/>
        <cdr:cNvSpPr txBox="1"/>
      </cdr:nvSpPr>
      <cdr:spPr>
        <a:xfrm xmlns:a="http://schemas.openxmlformats.org/drawingml/2006/main" rot="5400000">
          <a:off x="5550149" y="1653891"/>
          <a:ext cx="3244721" cy="276999"/>
        </a:xfrm>
        <a:prstGeom xmlns:a="http://schemas.openxmlformats.org/drawingml/2006/main" prst="rect">
          <a:avLst/>
        </a:prstGeom>
        <a:solidFill xmlns:a="http://schemas.openxmlformats.org/drawingml/2006/main">
          <a:srgbClr val="1C8AB2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base">
            <a:spcBef>
              <a:spcPct val="0"/>
            </a:spcBef>
            <a:spcAft>
              <a:spcPct val="0"/>
            </a:spcAft>
          </a:pPr>
          <a:r>
            <a:rPr lang="fr-FR" sz="1200" b="1" spc="60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% OUI</a:t>
          </a:r>
          <a:endParaRPr lang="fr-FR" sz="1200" b="1" spc="600" dirty="0">
            <a:solidFill>
              <a:srgbClr val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0.20278</cdr:x>
      <cdr:y>0.84547</cdr:y>
    </cdr:from>
    <cdr:to>
      <cdr:x>0.82564</cdr:x>
      <cdr:y>0.94357</cdr:y>
    </cdr:to>
    <cdr:grpSp>
      <cdr:nvGrpSpPr>
        <cdr:cNvPr id="2" name="Groupe 1"/>
        <cdr:cNvGrpSpPr/>
      </cdr:nvGrpSpPr>
      <cdr:grpSpPr>
        <a:xfrm xmlns:a="http://schemas.openxmlformats.org/drawingml/2006/main">
          <a:off x="2234073" y="3789291"/>
          <a:ext cx="6862188" cy="439672"/>
          <a:chOff x="2893729" y="5882447"/>
          <a:chExt cx="4954720" cy="436839"/>
        </a:xfrm>
      </cdr:grpSpPr>
      <cdr:sp macro="" textlink="">
        <cdr:nvSpPr>
          <cdr:cNvPr id="3" name="AutoShape 4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2893729" y="5882447"/>
            <a:ext cx="4791293" cy="436839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chemeClr val="bg1">
              <a:lumMod val="95000"/>
            </a:schemeClr>
          </a:solidFill>
          <a:ln xmlns:a="http://schemas.openxmlformats.org/drawingml/2006/main" w="6350">
            <a:noFill/>
            <a:miter lim="800000"/>
            <a:headEnd/>
            <a:tailEnd/>
          </a:ln>
        </cdr:spPr>
        <cdr:txBody>
          <a:bodyPr xmlns:a="http://schemas.openxmlformats.org/drawingml/2006/main" wrap="none" anchor="ctr"/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itchFamily="34" charset="0"/>
            </a:endParaRPr>
          </a:p>
        </cdr:txBody>
      </cdr:sp>
      <cdr:sp macro="" textlink="">
        <cdr:nvSpPr>
          <cdr:cNvPr id="4" name="ZoneTexte 17"/>
          <cdr:cNvSpPr txBox="1"/>
        </cdr:nvSpPr>
        <cdr:spPr>
          <a:xfrm xmlns:a="http://schemas.openxmlformats.org/drawingml/2006/main">
            <a:off x="6298069" y="5985450"/>
            <a:ext cx="580270" cy="2308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7 à 8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5" name="ZoneTexte 18"/>
          <cdr:cNvSpPr txBox="1"/>
        </cdr:nvSpPr>
        <cdr:spPr>
          <a:xfrm xmlns:a="http://schemas.openxmlformats.org/drawingml/2006/main">
            <a:off x="7117632" y="5985450"/>
            <a:ext cx="730817" cy="2308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9 à 10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6" name="ZoneTexte 19"/>
          <cdr:cNvSpPr txBox="1"/>
        </cdr:nvSpPr>
        <cdr:spPr>
          <a:xfrm xmlns:a="http://schemas.openxmlformats.org/drawingml/2006/main">
            <a:off x="4615756" y="5985451"/>
            <a:ext cx="602608" cy="2308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1 à 4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7" name="ZoneTexte 20"/>
          <cdr:cNvSpPr txBox="1"/>
        </cdr:nvSpPr>
        <cdr:spPr>
          <a:xfrm xmlns:a="http://schemas.openxmlformats.org/drawingml/2006/main">
            <a:off x="5437543" y="5985450"/>
            <a:ext cx="632107" cy="2308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5 à 6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8" name="Rectangle 7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4347631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960000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9" name="Rectangle 8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5167379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4B4B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10" name="Rectangle 9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012706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82B4A2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11" name="Rectangle 10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830628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87867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12" name="ZoneTexte 19"/>
          <cdr:cNvSpPr txBox="1"/>
        </cdr:nvSpPr>
        <cdr:spPr>
          <a:xfrm xmlns:a="http://schemas.openxmlformats.org/drawingml/2006/main">
            <a:off x="3299702" y="5916204"/>
            <a:ext cx="1028022" cy="36932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Ne se prononce pas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13" name="Rectangle 12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031577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>
              <a:lumMod val="50000"/>
            </a:schemeClr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0.28565</cdr:x>
      <cdr:y>0.87245</cdr:y>
    </cdr:from>
    <cdr:to>
      <cdr:x>0.98315</cdr:x>
      <cdr:y>0.97055</cdr:y>
    </cdr:to>
    <cdr:grpSp>
      <cdr:nvGrpSpPr>
        <cdr:cNvPr id="2" name="Groupe 1"/>
        <cdr:cNvGrpSpPr/>
      </cdr:nvGrpSpPr>
      <cdr:grpSpPr>
        <a:xfrm xmlns:a="http://schemas.openxmlformats.org/drawingml/2006/main">
          <a:off x="2272269" y="3157299"/>
          <a:ext cx="5548427" cy="355013"/>
          <a:chOff x="2893729" y="5882447"/>
          <a:chExt cx="5548436" cy="436839"/>
        </a:xfrm>
      </cdr:grpSpPr>
      <cdr:sp macro="" textlink="">
        <cdr:nvSpPr>
          <cdr:cNvPr id="3" name="AutoShape 4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2893729" y="5882447"/>
            <a:ext cx="5548436" cy="436839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chemeClr val="bg1">
              <a:lumMod val="95000"/>
            </a:schemeClr>
          </a:solidFill>
          <a:ln xmlns:a="http://schemas.openxmlformats.org/drawingml/2006/main" w="6350">
            <a:noFill/>
            <a:miter lim="800000"/>
            <a:headEnd/>
            <a:tailEnd/>
          </a:ln>
        </cdr:spPr>
        <cdr:txBody>
          <a:bodyPr xmlns:a="http://schemas.openxmlformats.org/drawingml/2006/main" wrap="none" anchor="ctr"/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itchFamily="34" charset="0"/>
            </a:endParaRPr>
          </a:p>
        </cdr:txBody>
      </cdr:sp>
      <cdr:sp macro="" textlink="">
        <cdr:nvSpPr>
          <cdr:cNvPr id="4" name="ZoneTexte 17"/>
          <cdr:cNvSpPr txBox="1"/>
        </cdr:nvSpPr>
        <cdr:spPr>
          <a:xfrm xmlns:a="http://schemas.openxmlformats.org/drawingml/2006/main">
            <a:off x="6703991" y="5985450"/>
            <a:ext cx="580270" cy="2308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7 à 8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5" name="ZoneTexte 18"/>
          <cdr:cNvSpPr txBox="1"/>
        </cdr:nvSpPr>
        <cdr:spPr>
          <a:xfrm xmlns:a="http://schemas.openxmlformats.org/drawingml/2006/main">
            <a:off x="7701369" y="5985450"/>
            <a:ext cx="730817" cy="2308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9 à 10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6" name="ZoneTexte 19"/>
          <cdr:cNvSpPr txBox="1"/>
        </cdr:nvSpPr>
        <cdr:spPr>
          <a:xfrm xmlns:a="http://schemas.openxmlformats.org/drawingml/2006/main">
            <a:off x="4615756" y="5985450"/>
            <a:ext cx="602608" cy="2308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1 à 4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7" name="ZoneTexte 20"/>
          <cdr:cNvSpPr txBox="1"/>
        </cdr:nvSpPr>
        <cdr:spPr>
          <a:xfrm xmlns:a="http://schemas.openxmlformats.org/drawingml/2006/main">
            <a:off x="5695878" y="5985450"/>
            <a:ext cx="632107" cy="230832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5 à 6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8" name="Rectangle 7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4347631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960000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9" name="Rectangle 8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5425714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4B4B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10" name="Rectangle 9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418628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82B4A2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11" name="Rectangle 10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7414366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87867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12" name="ZoneTexte 19"/>
          <cdr:cNvSpPr txBox="1"/>
        </cdr:nvSpPr>
        <cdr:spPr>
          <a:xfrm xmlns:a="http://schemas.openxmlformats.org/drawingml/2006/main">
            <a:off x="3299702" y="5916205"/>
            <a:ext cx="1028022" cy="369325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Ne se prononce pas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13" name="Rectangle 12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031577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>
              <a:lumMod val="50000"/>
            </a:schemeClr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0.37276</cdr:x>
      <cdr:y>0.82092</cdr:y>
    </cdr:from>
    <cdr:to>
      <cdr:x>0.76201</cdr:x>
      <cdr:y>0.91902</cdr:y>
    </cdr:to>
    <cdr:grpSp>
      <cdr:nvGrpSpPr>
        <cdr:cNvPr id="2" name="Groupe 1"/>
        <cdr:cNvGrpSpPr/>
      </cdr:nvGrpSpPr>
      <cdr:grpSpPr>
        <a:xfrm xmlns:a="http://schemas.openxmlformats.org/drawingml/2006/main">
          <a:off x="2965206" y="2970818"/>
          <a:ext cx="3096380" cy="355012"/>
          <a:chOff x="4234756" y="5882447"/>
          <a:chExt cx="3096349" cy="436839"/>
        </a:xfrm>
      </cdr:grpSpPr>
      <cdr:sp macro="" textlink="">
        <cdr:nvSpPr>
          <cdr:cNvPr id="3" name="AutoShape 4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4234756" y="5882447"/>
            <a:ext cx="3096349" cy="436839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chemeClr val="bg1">
              <a:lumMod val="95000"/>
            </a:schemeClr>
          </a:solidFill>
          <a:ln xmlns:a="http://schemas.openxmlformats.org/drawingml/2006/main" w="6350">
            <a:noFill/>
            <a:miter lim="800000"/>
            <a:headEnd/>
            <a:tailEnd/>
          </a:ln>
        </cdr:spPr>
        <cdr:txBody>
          <a:bodyPr xmlns:a="http://schemas.openxmlformats.org/drawingml/2006/main" wrap="none" anchor="ctr"/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itchFamily="34" charset="0"/>
            </a:endParaRPr>
          </a:p>
        </cdr:txBody>
      </cdr:sp>
      <cdr:sp macro="" textlink="">
        <cdr:nvSpPr>
          <cdr:cNvPr id="5" name="ZoneTexte 18"/>
          <cdr:cNvSpPr txBox="1"/>
        </cdr:nvSpPr>
        <cdr:spPr>
          <a:xfrm xmlns:a="http://schemas.openxmlformats.org/drawingml/2006/main">
            <a:off x="6554836" y="5958848"/>
            <a:ext cx="730817" cy="28403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5 à 6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6" name="ZoneTexte 19"/>
          <cdr:cNvSpPr txBox="1"/>
        </cdr:nvSpPr>
        <cdr:spPr>
          <a:xfrm xmlns:a="http://schemas.openxmlformats.org/drawingml/2006/main">
            <a:off x="4615756" y="5958848"/>
            <a:ext cx="602608" cy="28403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1 à 2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7" name="ZoneTexte 20"/>
          <cdr:cNvSpPr txBox="1"/>
        </cdr:nvSpPr>
        <cdr:spPr>
          <a:xfrm xmlns:a="http://schemas.openxmlformats.org/drawingml/2006/main">
            <a:off x="5695878" y="5958848"/>
            <a:ext cx="632107" cy="28403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>
                <a:latin typeface="Tahoma"/>
              </a:rPr>
              <a:t>3</a:t>
            </a:r>
            <a:r>
              <a:rPr lang="fr-FR" sz="900" b="1" dirty="0" smtClean="0">
                <a:latin typeface="Tahoma"/>
              </a:rPr>
              <a:t> à 4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8" name="Rectangle 7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4347631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960000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9" name="Rectangle 8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5425714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4B4B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11" name="Rectangle 10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267833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87867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0.36371</cdr:x>
      <cdr:y>0.80241</cdr:y>
    </cdr:from>
    <cdr:to>
      <cdr:x>0.75295</cdr:x>
      <cdr:y>0.90051</cdr:y>
    </cdr:to>
    <cdr:grpSp>
      <cdr:nvGrpSpPr>
        <cdr:cNvPr id="2" name="Groupe 1"/>
        <cdr:cNvGrpSpPr/>
      </cdr:nvGrpSpPr>
      <cdr:grpSpPr>
        <a:xfrm xmlns:a="http://schemas.openxmlformats.org/drawingml/2006/main">
          <a:off x="2893216" y="2903832"/>
          <a:ext cx="3096300" cy="355013"/>
          <a:chOff x="4234756" y="5882447"/>
          <a:chExt cx="3096349" cy="436839"/>
        </a:xfrm>
      </cdr:grpSpPr>
      <cdr:sp macro="" textlink="">
        <cdr:nvSpPr>
          <cdr:cNvPr id="3" name="AutoShape 4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4234756" y="5882447"/>
            <a:ext cx="3096349" cy="436839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chemeClr val="bg1">
              <a:lumMod val="95000"/>
            </a:schemeClr>
          </a:solidFill>
          <a:ln xmlns:a="http://schemas.openxmlformats.org/drawingml/2006/main" w="6350">
            <a:noFill/>
            <a:miter lim="800000"/>
            <a:headEnd/>
            <a:tailEnd/>
          </a:ln>
        </cdr:spPr>
        <cdr:txBody>
          <a:bodyPr xmlns:a="http://schemas.openxmlformats.org/drawingml/2006/main" wrap="none" anchor="ctr"/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itchFamily="34" charset="0"/>
            </a:endParaRPr>
          </a:p>
        </cdr:txBody>
      </cdr:sp>
      <cdr:sp macro="" textlink="">
        <cdr:nvSpPr>
          <cdr:cNvPr id="5" name="ZoneTexte 18"/>
          <cdr:cNvSpPr txBox="1"/>
        </cdr:nvSpPr>
        <cdr:spPr>
          <a:xfrm xmlns:a="http://schemas.openxmlformats.org/drawingml/2006/main">
            <a:off x="6554836" y="5958848"/>
            <a:ext cx="730817" cy="28403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5 à 6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6" name="ZoneTexte 19"/>
          <cdr:cNvSpPr txBox="1"/>
        </cdr:nvSpPr>
        <cdr:spPr>
          <a:xfrm xmlns:a="http://schemas.openxmlformats.org/drawingml/2006/main">
            <a:off x="4615756" y="5958848"/>
            <a:ext cx="602608" cy="28403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1 à 2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7" name="ZoneTexte 20"/>
          <cdr:cNvSpPr txBox="1"/>
        </cdr:nvSpPr>
        <cdr:spPr>
          <a:xfrm xmlns:a="http://schemas.openxmlformats.org/drawingml/2006/main">
            <a:off x="5695878" y="5958848"/>
            <a:ext cx="632107" cy="28403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>
                <a:latin typeface="Tahoma"/>
              </a:rPr>
              <a:t>3</a:t>
            </a:r>
            <a:r>
              <a:rPr lang="fr-FR" sz="900" b="1" dirty="0" smtClean="0">
                <a:latin typeface="Tahoma"/>
              </a:rPr>
              <a:t> à 4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8" name="Rectangle 7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4347631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960000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9" name="Rectangle 8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5425714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4B4B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11" name="Rectangle 10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267833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87867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0.37276</cdr:x>
      <cdr:y>0.82092</cdr:y>
    </cdr:from>
    <cdr:to>
      <cdr:x>0.76201</cdr:x>
      <cdr:y>0.91902</cdr:y>
    </cdr:to>
    <cdr:grpSp>
      <cdr:nvGrpSpPr>
        <cdr:cNvPr id="2" name="Groupe 1"/>
        <cdr:cNvGrpSpPr/>
      </cdr:nvGrpSpPr>
      <cdr:grpSpPr>
        <a:xfrm xmlns:a="http://schemas.openxmlformats.org/drawingml/2006/main">
          <a:off x="2965206" y="2970818"/>
          <a:ext cx="3096380" cy="355012"/>
          <a:chOff x="4234756" y="5882447"/>
          <a:chExt cx="3096349" cy="436839"/>
        </a:xfrm>
      </cdr:grpSpPr>
      <cdr:sp macro="" textlink="">
        <cdr:nvSpPr>
          <cdr:cNvPr id="3" name="AutoShape 4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4234756" y="5882447"/>
            <a:ext cx="3096349" cy="436839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chemeClr val="bg1">
              <a:lumMod val="95000"/>
            </a:schemeClr>
          </a:solidFill>
          <a:ln xmlns:a="http://schemas.openxmlformats.org/drawingml/2006/main" w="6350">
            <a:noFill/>
            <a:miter lim="800000"/>
            <a:headEnd/>
            <a:tailEnd/>
          </a:ln>
        </cdr:spPr>
        <cdr:txBody>
          <a:bodyPr xmlns:a="http://schemas.openxmlformats.org/drawingml/2006/main" wrap="none" anchor="ctr"/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itchFamily="34" charset="0"/>
            </a:endParaRPr>
          </a:p>
        </cdr:txBody>
      </cdr:sp>
      <cdr:sp macro="" textlink="">
        <cdr:nvSpPr>
          <cdr:cNvPr id="5" name="ZoneTexte 18"/>
          <cdr:cNvSpPr txBox="1"/>
        </cdr:nvSpPr>
        <cdr:spPr>
          <a:xfrm xmlns:a="http://schemas.openxmlformats.org/drawingml/2006/main">
            <a:off x="6554836" y="5958848"/>
            <a:ext cx="730817" cy="28403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5 à 6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6" name="ZoneTexte 19"/>
          <cdr:cNvSpPr txBox="1"/>
        </cdr:nvSpPr>
        <cdr:spPr>
          <a:xfrm xmlns:a="http://schemas.openxmlformats.org/drawingml/2006/main">
            <a:off x="4615756" y="5958848"/>
            <a:ext cx="602608" cy="28403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1 à 2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7" name="ZoneTexte 20"/>
          <cdr:cNvSpPr txBox="1"/>
        </cdr:nvSpPr>
        <cdr:spPr>
          <a:xfrm xmlns:a="http://schemas.openxmlformats.org/drawingml/2006/main">
            <a:off x="5695878" y="5958848"/>
            <a:ext cx="632107" cy="28403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>
                <a:latin typeface="Tahoma"/>
              </a:rPr>
              <a:t>3</a:t>
            </a:r>
            <a:r>
              <a:rPr lang="fr-FR" sz="900" b="1" dirty="0" smtClean="0">
                <a:latin typeface="Tahoma"/>
              </a:rPr>
              <a:t> à 4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8" name="Rectangle 7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4347631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960000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9" name="Rectangle 8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5425714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4B4B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11" name="Rectangle 10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267833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87867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</cdr:grp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0.37276</cdr:x>
      <cdr:y>0.82092</cdr:y>
    </cdr:from>
    <cdr:to>
      <cdr:x>0.76201</cdr:x>
      <cdr:y>0.91902</cdr:y>
    </cdr:to>
    <cdr:grpSp>
      <cdr:nvGrpSpPr>
        <cdr:cNvPr id="2" name="Groupe 1"/>
        <cdr:cNvGrpSpPr/>
      </cdr:nvGrpSpPr>
      <cdr:grpSpPr>
        <a:xfrm xmlns:a="http://schemas.openxmlformats.org/drawingml/2006/main">
          <a:off x="2965206" y="2970818"/>
          <a:ext cx="3096380" cy="355012"/>
          <a:chOff x="4234756" y="5882447"/>
          <a:chExt cx="3096349" cy="436839"/>
        </a:xfrm>
      </cdr:grpSpPr>
      <cdr:sp macro="" textlink="">
        <cdr:nvSpPr>
          <cdr:cNvPr id="3" name="AutoShape 4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4234756" y="5882447"/>
            <a:ext cx="3096349" cy="436839"/>
          </a:xfrm>
          <a:prstGeom xmlns:a="http://schemas.openxmlformats.org/drawingml/2006/main" prst="roundRect">
            <a:avLst>
              <a:gd name="adj" fmla="val 16667"/>
            </a:avLst>
          </a:prstGeom>
          <a:solidFill xmlns:a="http://schemas.openxmlformats.org/drawingml/2006/main">
            <a:schemeClr val="bg1">
              <a:lumMod val="95000"/>
            </a:schemeClr>
          </a:solidFill>
          <a:ln xmlns:a="http://schemas.openxmlformats.org/drawingml/2006/main" w="6350">
            <a:noFill/>
            <a:miter lim="800000"/>
            <a:headEnd/>
            <a:tailEnd/>
          </a:ln>
        </cdr:spPr>
        <cdr:txBody>
          <a:bodyPr xmlns:a="http://schemas.openxmlformats.org/drawingml/2006/main" wrap="none" anchor="ctr"/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itchFamily="34" charset="0"/>
            </a:endParaRPr>
          </a:p>
        </cdr:txBody>
      </cdr:sp>
      <cdr:sp macro="" textlink="">
        <cdr:nvSpPr>
          <cdr:cNvPr id="5" name="ZoneTexte 18"/>
          <cdr:cNvSpPr txBox="1"/>
        </cdr:nvSpPr>
        <cdr:spPr>
          <a:xfrm xmlns:a="http://schemas.openxmlformats.org/drawingml/2006/main">
            <a:off x="6554836" y="5958848"/>
            <a:ext cx="730817" cy="28403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5 à 6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6" name="ZoneTexte 19"/>
          <cdr:cNvSpPr txBox="1"/>
        </cdr:nvSpPr>
        <cdr:spPr>
          <a:xfrm xmlns:a="http://schemas.openxmlformats.org/drawingml/2006/main">
            <a:off x="4615756" y="5958848"/>
            <a:ext cx="602608" cy="28403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 smtClean="0">
                <a:latin typeface="Tahoma"/>
              </a:rPr>
              <a:t>1 à 2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7" name="ZoneTexte 20"/>
          <cdr:cNvSpPr txBox="1"/>
        </cdr:nvSpPr>
        <cdr:spPr>
          <a:xfrm xmlns:a="http://schemas.openxmlformats.org/drawingml/2006/main">
            <a:off x="5695878" y="5958848"/>
            <a:ext cx="632107" cy="28403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 anchor="ctr">
            <a:sp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fr-FR" sz="900" b="1" dirty="0">
                <a:latin typeface="Tahoma"/>
              </a:rPr>
              <a:t>3</a:t>
            </a:r>
            <a:r>
              <a:rPr lang="fr-FR" sz="900" b="1" dirty="0" smtClean="0">
                <a:latin typeface="Tahoma"/>
              </a:rPr>
              <a:t> à 4</a:t>
            </a:r>
            <a:endParaRPr lang="fr-FR" sz="900" b="1" dirty="0">
              <a:latin typeface="Tahoma"/>
            </a:endParaRPr>
          </a:p>
        </cdr:txBody>
      </cdr:sp>
      <cdr:sp macro="" textlink="">
        <cdr:nvSpPr>
          <cdr:cNvPr id="8" name="Rectangle 7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4347631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960000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9" name="Rectangle 8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5425714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F4B4B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  <cdr:sp macro="" textlink="">
        <cdr:nvSpPr>
          <cdr:cNvPr id="11" name="Rectangle 10"/>
          <cdr:cNvSpPr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267833" y="5985450"/>
            <a:ext cx="242591" cy="23083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487867"/>
          </a:solidFill>
          <a:ln xmlns:a="http://schemas.openxmlformats.org/drawingml/2006/main">
            <a:headEnd/>
            <a:tailEnd/>
          </a:ln>
          <a:scene3d xmlns:a="http://schemas.openxmlformats.org/drawingml/2006/main"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xmlns:a="http://schemas.openxmlformats.org/drawingml/2006/main"/>
        </cdr:spPr>
        <cdr:style>
          <a:lnRef xmlns:a="http://schemas.openxmlformats.org/drawingml/2006/main" idx="0">
            <a:schemeClr val="dk1"/>
          </a:lnRef>
          <a:fillRef xmlns:a="http://schemas.openxmlformats.org/drawingml/2006/main" idx="3">
            <a:schemeClr val="dk1"/>
          </a:fillRef>
          <a:effectRef xmlns:a="http://schemas.openxmlformats.org/drawingml/2006/main" idx="3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none" anchor="ctr">
            <a:noAutofit/>
          </a:bodyPr>
          <a:lstStyle xmlns:a="http://schemas.openxmlformats.org/drawingml/2006/main"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900" i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cdr:txBody>
      </cdr:sp>
    </cdr:grp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0.50892</cdr:x>
      <cdr:y>0.84314</cdr:y>
    </cdr:from>
    <cdr:to>
      <cdr:x>0.60307</cdr:x>
      <cdr:y>0.94371</cdr:y>
    </cdr:to>
    <cdr:sp macro="" textlink="">
      <cdr:nvSpPr>
        <cdr:cNvPr id="3" name="=label2"/>
        <cdr:cNvSpPr txBox="1"/>
      </cdr:nvSpPr>
      <cdr:spPr>
        <a:xfrm xmlns:a="http://schemas.openxmlformats.org/drawingml/2006/main">
          <a:off x="3528392" y="3096344"/>
          <a:ext cx="652758" cy="369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r"/>
          <a:r>
            <a:rPr lang="fr-FR" sz="18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Non</a:t>
          </a:r>
          <a:endParaRPr lang="fr-FR" sz="18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0.17656</cdr:x>
      <cdr:y>0.4902</cdr:y>
    </cdr:from>
    <cdr:to>
      <cdr:x>0.32527</cdr:x>
      <cdr:y>0.56563</cdr:y>
    </cdr:to>
    <cdr:sp macro="" textlink="">
      <cdr:nvSpPr>
        <cdr:cNvPr id="4" name="=label3"/>
        <cdr:cNvSpPr txBox="1"/>
      </cdr:nvSpPr>
      <cdr:spPr>
        <a:xfrm xmlns:a="http://schemas.openxmlformats.org/drawingml/2006/main">
          <a:off x="1224136" y="1800200"/>
          <a:ext cx="1031031" cy="277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fr-FR" sz="1200" b="1" dirty="0" smtClean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Ne sait pas</a:t>
          </a:r>
          <a:endParaRPr lang="fr-FR" sz="1200" b="1" dirty="0">
            <a:solidFill>
              <a:schemeClr val="bg1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0.24142</cdr:x>
      <cdr:y>0.65306</cdr:y>
    </cdr:from>
    <cdr:to>
      <cdr:x>0.33171</cdr:x>
      <cdr:y>0.74901</cdr:y>
    </cdr:to>
    <cdr:sp macro="" textlink="">
      <cdr:nvSpPr>
        <cdr:cNvPr id="3" name="=label2"/>
        <cdr:cNvSpPr txBox="1"/>
      </cdr:nvSpPr>
      <cdr:spPr>
        <a:xfrm xmlns:a="http://schemas.openxmlformats.org/drawingml/2006/main">
          <a:off x="1608143" y="2304256"/>
          <a:ext cx="601447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r"/>
          <a:r>
            <a:rPr lang="fr-FR" sz="1600" b="1" dirty="0" smtClean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Non</a:t>
          </a:r>
          <a:endParaRPr lang="fr-FR" sz="1200" b="1" dirty="0">
            <a:solidFill>
              <a:srgbClr val="595959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0.37471</cdr:x>
      <cdr:y>0.04878</cdr:y>
    </cdr:from>
    <cdr:to>
      <cdr:x>0.40785</cdr:x>
      <cdr:y>0.1426</cdr:y>
    </cdr:to>
    <cdr:sp macro="" textlink="">
      <cdr:nvSpPr>
        <cdr:cNvPr id="4" name="=label3"/>
        <cdr:cNvSpPr txBox="1"/>
      </cdr:nvSpPr>
      <cdr:spPr>
        <a:xfrm xmlns:a="http://schemas.openxmlformats.org/drawingml/2006/main">
          <a:off x="2088511" y="144015"/>
          <a:ext cx="184731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endParaRPr lang="fr-FR" sz="1200" b="1" dirty="0">
            <a:solidFill>
              <a:srgbClr val="595959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0.08333</cdr:x>
      <cdr:y>0.37038</cdr:y>
    </cdr:from>
    <cdr:to>
      <cdr:x>0.39532</cdr:x>
      <cdr:y>0.37038</cdr:y>
    </cdr:to>
    <cdr:cxnSp macro="">
      <cdr:nvCxnSpPr>
        <cdr:cNvPr id="17" name="Connecteur droit 16"/>
        <cdr:cNvCxnSpPr/>
      </cdr:nvCxnSpPr>
      <cdr:spPr bwMode="auto">
        <a:xfrm xmlns:a="http://schemas.openxmlformats.org/drawingml/2006/main">
          <a:off x="359986" y="1493554"/>
          <a:ext cx="1347796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487867"/>
          </a:solidFill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0.42795</cdr:x>
      <cdr:y>0.37038</cdr:y>
    </cdr:from>
    <cdr:to>
      <cdr:x>0.73025</cdr:x>
      <cdr:y>0.37038</cdr:y>
    </cdr:to>
    <cdr:cxnSp macro="">
      <cdr:nvCxnSpPr>
        <cdr:cNvPr id="16" name="Connecteur droit 15"/>
        <cdr:cNvCxnSpPr/>
      </cdr:nvCxnSpPr>
      <cdr:spPr bwMode="auto">
        <a:xfrm xmlns:a="http://schemas.openxmlformats.org/drawingml/2006/main">
          <a:off x="1848744" y="1493554"/>
          <a:ext cx="1305936" cy="0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C00000"/>
          </a:solidFill>
          <a:prstDash val="solid"/>
          <a:miter lim="800000"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0.09218</cdr:x>
      <cdr:y>0.19539</cdr:y>
    </cdr:from>
    <cdr:to>
      <cdr:x>0.39743</cdr:x>
      <cdr:y>0.27935</cdr:y>
    </cdr:to>
    <cdr:sp macro="" textlink="">
      <cdr:nvSpPr>
        <cdr:cNvPr id="12" name="Rectangle 11"/>
        <cdr:cNvSpPr/>
      </cdr:nvSpPr>
      <cdr:spPr>
        <a:xfrm xmlns:a="http://schemas.openxmlformats.org/drawingml/2006/main">
          <a:off x="398210" y="787893"/>
          <a:ext cx="1318694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pPr algn="ctr"/>
          <a:r>
            <a:rPr lang="fr-FR" sz="1600" b="0" dirty="0" smtClean="0">
              <a:solidFill>
                <a:srgbClr val="487867"/>
              </a:solidFill>
              <a:latin typeface="Tahoma" panose="020B0604030504040204" pitchFamily="34" charset="0"/>
              <a:ea typeface="Tahoma" panose="020B0604030504040204" pitchFamily="34" charset="0"/>
            </a:rPr>
            <a:t>Satisfaisante</a:t>
          </a:r>
          <a:endParaRPr lang="fr-FR" sz="1600" b="0" dirty="0" smtClean="0">
            <a:solidFill>
              <a:srgbClr val="487867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0.42169</cdr:x>
      <cdr:y>0.19539</cdr:y>
    </cdr:from>
    <cdr:to>
      <cdr:x>0.76649</cdr:x>
      <cdr:y>0.27935</cdr:y>
    </cdr:to>
    <cdr:sp macro="" textlink="">
      <cdr:nvSpPr>
        <cdr:cNvPr id="13" name="Rectangle 12"/>
        <cdr:cNvSpPr/>
      </cdr:nvSpPr>
      <cdr:spPr>
        <a:xfrm xmlns:a="http://schemas.openxmlformats.org/drawingml/2006/main">
          <a:off x="1821714" y="787893"/>
          <a:ext cx="1489510" cy="3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pPr algn="ctr"/>
          <a:r>
            <a:rPr lang="fr-FR" sz="1600" b="0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+mn-cs"/>
            </a:rPr>
            <a:t>Insatisfaisante</a:t>
          </a:r>
          <a:endParaRPr lang="fr-FR" sz="1100" b="0" dirty="0" smtClean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0.19744</cdr:x>
      <cdr:y>0.29333</cdr:y>
    </cdr:from>
    <cdr:to>
      <cdr:x>0.28284</cdr:x>
      <cdr:y>0.39143</cdr:y>
    </cdr:to>
    <cdr:sp macro="" textlink="">
      <cdr:nvSpPr>
        <cdr:cNvPr id="20" name="Ellipse 19"/>
        <cdr:cNvSpPr/>
      </cdr:nvSpPr>
      <cdr:spPr bwMode="auto">
        <a:xfrm xmlns:a="http://schemas.openxmlformats.org/drawingml/2006/main" rot="20520000">
          <a:off x="852941" y="1182854"/>
          <a:ext cx="368928" cy="395583"/>
        </a:xfrm>
        <a:prstGeom xmlns:a="http://schemas.openxmlformats.org/drawingml/2006/main" prst="ellipse">
          <a:avLst/>
        </a:prstGeom>
        <a:solidFill xmlns:a="http://schemas.openxmlformats.org/drawingml/2006/main">
          <a:srgbClr val="487867"/>
        </a:solidFill>
        <a:ln xmlns:a="http://schemas.openxmlformats.org/drawingml/2006/main" w="952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pPr algn="r" eaLnBrk="0" hangingPunct="0"/>
          <a:endParaRPr lang="fr-FR" dirty="0" smtClean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0.18335</cdr:x>
      <cdr:y>0.30253</cdr:y>
    </cdr:from>
    <cdr:to>
      <cdr:x>0.2751</cdr:x>
      <cdr:y>0.37886</cdr:y>
    </cdr:to>
    <cdr:sp macro="" textlink="">
      <cdr:nvSpPr>
        <cdr:cNvPr id="21" name="=satisfait"/>
        <cdr:cNvSpPr/>
      </cdr:nvSpPr>
      <cdr:spPr>
        <a:xfrm xmlns:a="http://schemas.openxmlformats.org/drawingml/2006/main">
          <a:off x="792088" y="1219924"/>
          <a:ext cx="396360" cy="307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r>
            <a:rPr lang="fr-FR" sz="1400" b="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45%</a:t>
          </a:r>
          <a:endParaRPr lang="fr-FR" sz="1400" b="0" dirty="0">
            <a:solidFill>
              <a:srgbClr val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0.54233</cdr:x>
      <cdr:y>0.29853</cdr:y>
    </cdr:from>
    <cdr:to>
      <cdr:x>0.62803</cdr:x>
      <cdr:y>0.39673</cdr:y>
    </cdr:to>
    <cdr:sp macro="" textlink="">
      <cdr:nvSpPr>
        <cdr:cNvPr id="18" name="Ellipse 17"/>
        <cdr:cNvSpPr/>
      </cdr:nvSpPr>
      <cdr:spPr bwMode="auto">
        <a:xfrm xmlns:a="http://schemas.openxmlformats.org/drawingml/2006/main" rot="20520000">
          <a:off x="2342866" y="1203823"/>
          <a:ext cx="370224" cy="395986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  <a:ln xmlns:a="http://schemas.openxmlformats.org/drawingml/2006/main" w="9525" cap="flat" cmpd="sng" algn="ctr">
          <a:noFill/>
          <a:prstDash val="solid"/>
          <a:miter lim="800000"/>
          <a:headEnd type="none" w="med" len="med"/>
          <a:tailEnd type="none" w="med" len="me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pPr algn="r" eaLnBrk="0" hangingPunct="0"/>
          <a:endParaRPr lang="fr-FR" dirty="0" smtClean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0.53339</cdr:x>
      <cdr:y>0.30252</cdr:y>
    </cdr:from>
    <cdr:to>
      <cdr:x>0.7381</cdr:x>
      <cdr:y>0.37884</cdr:y>
    </cdr:to>
    <cdr:sp macro="" textlink="">
      <cdr:nvSpPr>
        <cdr:cNvPr id="19" name="=pas_satisfait"/>
        <cdr:cNvSpPr/>
      </cdr:nvSpPr>
      <cdr:spPr>
        <a:xfrm xmlns:a="http://schemas.openxmlformats.org/drawingml/2006/main">
          <a:off x="2304256" y="1219912"/>
          <a:ext cx="884348" cy="307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fr-FR"/>
          </a:defPPr>
          <a:lvl1pPr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5pPr>
          <a:lvl6pPr marL="22860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6pPr>
          <a:lvl7pPr marL="27432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7pPr>
          <a:lvl8pPr marL="32004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8pPr>
          <a:lvl9pPr marL="3657600" algn="l" defTabSz="914400" rtl="0" eaLnBrk="1" latinLnBrk="0" hangingPunct="1">
            <a:defRPr sz="1400" kern="1200">
              <a:solidFill>
                <a:schemeClr val="tx1"/>
              </a:solidFill>
              <a:latin typeface="RotisSemiSans Light"/>
              <a:ea typeface="+mn-ea"/>
              <a:cs typeface="Tahoma" pitchFamily="34" charset="0"/>
            </a:defRPr>
          </a:lvl9pPr>
        </a:lstStyle>
        <a:p xmlns:a="http://schemas.openxmlformats.org/drawingml/2006/main">
          <a:r>
            <a:rPr lang="fr-FR" sz="1400" b="0" dirty="0" smtClean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41%</a:t>
          </a:r>
          <a:endParaRPr lang="fr-FR" sz="1400" b="0" dirty="0">
            <a:solidFill>
              <a:srgbClr val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0.06667</cdr:x>
      <cdr:y>0.82143</cdr:y>
    </cdr:from>
    <cdr:to>
      <cdr:x>0.2667</cdr:x>
      <cdr:y>0.91429</cdr:y>
    </cdr:to>
    <cdr:sp macro="" textlink="">
      <cdr:nvSpPr>
        <cdr:cNvPr id="14" name="=label1"/>
        <cdr:cNvSpPr/>
      </cdr:nvSpPr>
      <cdr:spPr>
        <a:xfrm xmlns:a="http://schemas.openxmlformats.org/drawingml/2006/main">
          <a:off x="288032" y="3312374"/>
          <a:ext cx="864096" cy="374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anchor="t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 fontAlgn="ctr">
            <a:lnSpc>
              <a:spcPts val="1100"/>
            </a:lnSpc>
          </a:pPr>
          <a:r>
            <a:rPr lang="fr-FR" sz="900" dirty="0" smtClean="0">
              <a:solidFill>
                <a:schemeClr val="bg1">
                  <a:lumMod val="50000"/>
                </a:schemeClr>
              </a:solidFill>
              <a:latin typeface="Tahoma"/>
            </a:rPr>
            <a:t>Très satisfaisantes</a:t>
          </a:r>
          <a:endParaRPr lang="fr-FR" sz="900" dirty="0">
            <a:solidFill>
              <a:schemeClr val="bg1">
                <a:lumMod val="50000"/>
              </a:schemeClr>
            </a:solidFill>
            <a:latin typeface="Tahoma"/>
          </a:endParaRPr>
        </a:p>
      </cdr:txBody>
    </cdr:sp>
  </cdr:relSizeAnchor>
  <cdr:relSizeAnchor xmlns:cdr="http://schemas.openxmlformats.org/drawingml/2006/chartDrawing">
    <cdr:from>
      <cdr:x>0.25008</cdr:x>
      <cdr:y>0.82143</cdr:y>
    </cdr:from>
    <cdr:to>
      <cdr:x>0.40186</cdr:x>
      <cdr:y>0.94927</cdr:y>
    </cdr:to>
    <cdr:sp macro="" textlink="">
      <cdr:nvSpPr>
        <cdr:cNvPr id="15" name="=label2"/>
        <cdr:cNvSpPr/>
      </cdr:nvSpPr>
      <cdr:spPr>
        <a:xfrm xmlns:a="http://schemas.openxmlformats.org/drawingml/2006/main">
          <a:off x="1080346" y="3312374"/>
          <a:ext cx="655689" cy="5155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anchor="t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 fontAlgn="ctr">
            <a:lnSpc>
              <a:spcPts val="1100"/>
            </a:lnSpc>
          </a:pPr>
          <a:r>
            <a:rPr lang="fr-FR" sz="900" dirty="0" smtClean="0">
              <a:solidFill>
                <a:schemeClr val="bg1">
                  <a:lumMod val="50000"/>
                </a:schemeClr>
              </a:solidFill>
              <a:latin typeface="Tahoma"/>
            </a:rPr>
            <a:t>Assez satisfais-antes</a:t>
          </a:r>
          <a:endParaRPr lang="fr-FR" sz="900" dirty="0">
            <a:solidFill>
              <a:schemeClr val="bg1">
                <a:lumMod val="50000"/>
              </a:schemeClr>
            </a:solidFill>
            <a:latin typeface="Tahoma"/>
          </a:endParaRPr>
        </a:p>
      </cdr:txBody>
    </cdr:sp>
  </cdr:relSizeAnchor>
  <cdr:relSizeAnchor xmlns:cdr="http://schemas.openxmlformats.org/drawingml/2006/chartDrawing">
    <cdr:from>
      <cdr:x>0.41021</cdr:x>
      <cdr:y>0.82143</cdr:y>
    </cdr:from>
    <cdr:to>
      <cdr:x>0.56199</cdr:x>
      <cdr:y>0.94927</cdr:y>
    </cdr:to>
    <cdr:sp macro="" textlink="">
      <cdr:nvSpPr>
        <cdr:cNvPr id="22" name="=label3"/>
        <cdr:cNvSpPr/>
      </cdr:nvSpPr>
      <cdr:spPr>
        <a:xfrm xmlns:a="http://schemas.openxmlformats.org/drawingml/2006/main">
          <a:off x="1772114" y="3312375"/>
          <a:ext cx="655700" cy="515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anchor="t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 fontAlgn="ctr">
            <a:lnSpc>
              <a:spcPts val="1100"/>
            </a:lnSpc>
          </a:pPr>
          <a:r>
            <a:rPr lang="fr-FR" sz="900" dirty="0" smtClean="0">
              <a:solidFill>
                <a:schemeClr val="bg1">
                  <a:lumMod val="50000"/>
                </a:schemeClr>
              </a:solidFill>
              <a:latin typeface="Tahoma"/>
            </a:rPr>
            <a:t>Peu satisfais-antes</a:t>
          </a:r>
          <a:endParaRPr lang="fr-FR" sz="900" dirty="0">
            <a:solidFill>
              <a:schemeClr val="bg1">
                <a:lumMod val="50000"/>
              </a:schemeClr>
            </a:solidFill>
            <a:latin typeface="Tahoma"/>
          </a:endParaRPr>
        </a:p>
      </cdr:txBody>
    </cdr:sp>
  </cdr:relSizeAnchor>
  <cdr:relSizeAnchor xmlns:cdr="http://schemas.openxmlformats.org/drawingml/2006/chartDrawing">
    <cdr:from>
      <cdr:x>0.55006</cdr:x>
      <cdr:y>0.82143</cdr:y>
    </cdr:from>
    <cdr:to>
      <cdr:x>0.76675</cdr:x>
      <cdr:y>0.91429</cdr:y>
    </cdr:to>
    <cdr:sp macro="" textlink="">
      <cdr:nvSpPr>
        <cdr:cNvPr id="23" name="=label4"/>
        <cdr:cNvSpPr/>
      </cdr:nvSpPr>
      <cdr:spPr>
        <a:xfrm xmlns:a="http://schemas.openxmlformats.org/drawingml/2006/main">
          <a:off x="2376265" y="3312375"/>
          <a:ext cx="936104" cy="374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anchor="t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 fontAlgn="ctr">
            <a:lnSpc>
              <a:spcPts val="1100"/>
            </a:lnSpc>
          </a:pPr>
          <a:r>
            <a:rPr lang="fr-FR" sz="900" dirty="0" smtClean="0">
              <a:solidFill>
                <a:schemeClr val="bg1">
                  <a:lumMod val="50000"/>
                </a:schemeClr>
              </a:solidFill>
              <a:latin typeface="Tahoma"/>
            </a:rPr>
            <a:t>Pas du tout satisfaisantes</a:t>
          </a:r>
          <a:endParaRPr lang="fr-FR" sz="900" dirty="0">
            <a:solidFill>
              <a:schemeClr val="bg1">
                <a:lumMod val="50000"/>
              </a:schemeClr>
            </a:solidFill>
            <a:latin typeface="Tahoma"/>
          </a:endParaRPr>
        </a:p>
      </cdr:txBody>
    </cdr:sp>
  </cdr:relSizeAnchor>
  <cdr:relSizeAnchor xmlns:cdr="http://schemas.openxmlformats.org/drawingml/2006/chartDrawing">
    <cdr:from>
      <cdr:x>0.74173</cdr:x>
      <cdr:y>0.82143</cdr:y>
    </cdr:from>
    <cdr:to>
      <cdr:x>0.89289</cdr:x>
      <cdr:y>0.91429</cdr:y>
    </cdr:to>
    <cdr:sp macro="" textlink="">
      <cdr:nvSpPr>
        <cdr:cNvPr id="24" name="=label5"/>
        <cdr:cNvSpPr/>
      </cdr:nvSpPr>
      <cdr:spPr>
        <a:xfrm xmlns:a="http://schemas.openxmlformats.org/drawingml/2006/main">
          <a:off x="3204267" y="3312375"/>
          <a:ext cx="653018" cy="3744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anchor="t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 fontAlgn="ctr">
            <a:lnSpc>
              <a:spcPts val="1100"/>
            </a:lnSpc>
          </a:pPr>
          <a:r>
            <a:rPr lang="fr-FR" sz="900" dirty="0" smtClean="0">
              <a:solidFill>
                <a:schemeClr val="bg1">
                  <a:lumMod val="50000"/>
                </a:schemeClr>
              </a:solidFill>
              <a:latin typeface="Tahoma"/>
            </a:rPr>
            <a:t>Ne sais pas</a:t>
          </a:r>
          <a:endParaRPr lang="fr-FR" sz="900" dirty="0">
            <a:solidFill>
              <a:schemeClr val="bg1">
                <a:lumMod val="50000"/>
              </a:schemeClr>
            </a:solidFill>
            <a:latin typeface="Tahom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8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87" y="0"/>
            <a:ext cx="294528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3005"/>
            <a:ext cx="294528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87" y="9433005"/>
            <a:ext cx="294528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20994991-F45D-48C4-B3C2-B48236553D0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7154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28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87" y="0"/>
            <a:ext cx="294528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7297"/>
            <a:ext cx="5439410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005"/>
            <a:ext cx="294528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87" y="9433005"/>
            <a:ext cx="2945288" cy="49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0C4F9DF4-B7CA-4EBD-91AD-1F5FAE7B5CF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61219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0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4133A18-5893-4791-A010-C807D9AB0F4E}" type="slidenum">
              <a:rPr lang="fr-FR">
                <a:solidFill>
                  <a:prstClr val="black"/>
                </a:solidFill>
              </a:rPr>
              <a:pPr eaLnBrk="1" hangingPunct="1"/>
              <a:t>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521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4F9DF4-B7CA-4EBD-91AD-1F5FAE7B5CF5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F686-6680-4418-8C4E-FE7D6CFEA9D0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E3ABE-C651-40AF-A059-D2133F4A0AB3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04813"/>
            <a:ext cx="2057400" cy="57213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19800" cy="572135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DA71-D592-4327-B240-09FDFFFA697A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33DB-4156-4075-B8D4-DE31F609928D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42754-7EA8-4DAA-843B-6616A2DE9B7E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7C930-9A01-4D2D-91B0-698B383485BC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E0F4A-BB95-440F-BF70-2D4062621523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401D5-2826-4E01-8851-2C10D7E0BCD7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278C0-947C-4B6E-A6D0-F5AB67925800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4B621-2873-4BC4-BD5F-778BAF93FFB7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8D307-9A56-406E-ABD2-27F8C1DD823D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3575" y="404813"/>
            <a:ext cx="48244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commission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endParaRPr lang="sv-SE" smtClean="0"/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21388"/>
            <a:ext cx="2133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57A359A-6AF7-4511-9821-606F7B83E320}" type="slidenum">
              <a:rPr lang="sv-SE"/>
              <a:pPr>
                <a:defRPr/>
              </a:pPr>
              <a:t>‹N°›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chart" Target="../charts/chart1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8.xml"/><Relationship Id="rId7" Type="http://schemas.openxmlformats.org/officeDocument/2006/relationships/chart" Target="../charts/chart2.xml"/><Relationship Id="rId12" Type="http://schemas.openxmlformats.org/officeDocument/2006/relationships/image" Target="../media/image1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13.png"/><Relationship Id="rId5" Type="http://schemas.openxmlformats.org/officeDocument/2006/relationships/tags" Target="../tags/tag10.xml"/><Relationship Id="rId10" Type="http://schemas.openxmlformats.org/officeDocument/2006/relationships/image" Target="../media/image12.png"/><Relationship Id="rId4" Type="http://schemas.openxmlformats.org/officeDocument/2006/relationships/tags" Target="../tags/tag9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chart" Target="../charts/chart3.xml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chart" Target="../charts/chart4.xml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0.png"/><Relationship Id="rId5" Type="http://schemas.openxmlformats.org/officeDocument/2006/relationships/chart" Target="../charts/chart5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1.png"/><Relationship Id="rId5" Type="http://schemas.openxmlformats.org/officeDocument/2006/relationships/chart" Target="../charts/chart6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2.png"/><Relationship Id="rId5" Type="http://schemas.openxmlformats.org/officeDocument/2006/relationships/chart" Target="../charts/chart7.xml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3.png"/><Relationship Id="rId5" Type="http://schemas.openxmlformats.org/officeDocument/2006/relationships/chart" Target="../charts/chart8.xml"/><Relationship Id="rId4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1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chart" Target="../charts/char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1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1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chart" Target="../charts/char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chart" Target="../charts/char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19.png"/><Relationship Id="rId4" Type="http://schemas.openxmlformats.org/officeDocument/2006/relationships/chart" Target="../charts/char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chart" Target="../charts/chart27.xml"/><Relationship Id="rId4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chart" Target="../charts/chart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0" y="2463031"/>
            <a:ext cx="9144000" cy="1470025"/>
          </a:xfrm>
        </p:spPr>
        <p:txBody>
          <a:bodyPr/>
          <a:lstStyle/>
          <a:p>
            <a:r>
              <a:rPr lang="fr-F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Image de l’industrie pharmaceutique</a:t>
            </a:r>
            <a:r>
              <a:rPr lang="fr-FR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r-FR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FR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fr-F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F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auprès des associations de patients</a:t>
            </a:r>
            <a:endParaRPr lang="fr-F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834704" y="5589240"/>
            <a:ext cx="5968752" cy="409600"/>
          </a:xfrm>
        </p:spPr>
        <p:txBody>
          <a:bodyPr/>
          <a:lstStyle/>
          <a:p>
            <a:pPr algn="l"/>
            <a:r>
              <a:rPr lang="fr-FR" sz="2000" dirty="0" smtClean="0">
                <a:solidFill>
                  <a:schemeClr val="bg2"/>
                </a:solidFill>
              </a:rPr>
              <a:t>Etude réalisée par</a:t>
            </a:r>
          </a:p>
          <a:p>
            <a:pPr algn="l"/>
            <a:r>
              <a:rPr lang="fr-FR" sz="2000" dirty="0" smtClean="0">
                <a:solidFill>
                  <a:schemeClr val="bg2"/>
                </a:solidFill>
              </a:rPr>
              <a:t>Mars 2015 </a:t>
            </a:r>
            <a:endParaRPr lang="fr-FR" sz="2000" dirty="0">
              <a:solidFill>
                <a:schemeClr val="bg2"/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3108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188640"/>
            <a:ext cx="1655837" cy="6480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5571692"/>
            <a:ext cx="2376264" cy="36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8096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Résultats</a:t>
            </a:r>
            <a:b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d’Etude</a:t>
            </a: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2989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1. L’industrie pharmaceutique :</a:t>
            </a:r>
            <a:br>
              <a:rPr lang="fr-FR" sz="3200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fr-FR" sz="3200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Une image ternie aux yeux des associations</a:t>
            </a:r>
            <a:endParaRPr lang="fr-FR" sz="3200" cap="non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1872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3200" y="6093296"/>
            <a:ext cx="8110800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Q1. Personnellement quelle image globale avez-vous de chacun des secteurs d'activité suivants ?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Espace réservé du text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95325" y="747714"/>
            <a:ext cx="9212400" cy="36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bg1"/>
                </a:solidFill>
                <a:latin typeface="Eras Medium ITC" panose="020B06020305040208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Eras Medium ITC" panose="020B06020305040208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7" name="Graphique 26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3076911589"/>
              </p:ext>
            </p:extLst>
          </p:nvPr>
        </p:nvGraphicFramePr>
        <p:xfrm>
          <a:off x="598667" y="2532086"/>
          <a:ext cx="7954733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4" name="Picture 2" descr="C:\Users\zotac\Downloads\noun_44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418"/>
            <a:ext cx="540393" cy="5403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zotac\Downloads\noun_12691_cc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22"/>
          <a:stretch/>
        </p:blipFill>
        <p:spPr bwMode="auto">
          <a:xfrm>
            <a:off x="208254" y="3755725"/>
            <a:ext cx="482909" cy="4804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zotac\Downloads\noun_17478_cc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84"/>
          <a:stretch/>
        </p:blipFill>
        <p:spPr bwMode="auto">
          <a:xfrm>
            <a:off x="179512" y="4895462"/>
            <a:ext cx="540393" cy="5410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C:\Users\zotac\Downloads\noun_28702_cc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07" b="15852"/>
          <a:stretch/>
        </p:blipFill>
        <p:spPr bwMode="auto">
          <a:xfrm>
            <a:off x="179512" y="4369822"/>
            <a:ext cx="540393" cy="4781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C:\Users\zotac\Downloads\noun_107448_cc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14"/>
          <a:stretch/>
        </p:blipFill>
        <p:spPr bwMode="auto">
          <a:xfrm>
            <a:off x="144158" y="2617919"/>
            <a:ext cx="611101" cy="5944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>
            <p:custDataLst>
              <p:tags r:id="rId4"/>
            </p:custDataLst>
          </p:nvPr>
        </p:nvSpPr>
        <p:spPr>
          <a:xfrm>
            <a:off x="6444208" y="2283192"/>
            <a:ext cx="10893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fr-FR" sz="1100" b="1" dirty="0" smtClean="0">
                <a:solidFill>
                  <a:prstClr val="black"/>
                </a:solidFill>
                <a:latin typeface="RotisSemiSans Light"/>
                <a:ea typeface="Tahoma" pitchFamily="34" charset="0"/>
                <a:cs typeface="Tahoma" pitchFamily="34" charset="0"/>
              </a:rPr>
              <a:t>Note</a:t>
            </a:r>
          </a:p>
          <a:p>
            <a:pPr algn="ctr" fontAlgn="t"/>
            <a:r>
              <a:rPr lang="fr-FR" sz="1100" b="1" dirty="0" smtClean="0">
                <a:solidFill>
                  <a:prstClr val="black"/>
                </a:solidFill>
                <a:latin typeface="RotisSemiSans Light"/>
                <a:ea typeface="Tahoma" pitchFamily="34" charset="0"/>
                <a:cs typeface="Tahoma" pitchFamily="34" charset="0"/>
              </a:rPr>
              <a:t>moyenne</a:t>
            </a:r>
            <a:endParaRPr lang="fr-FR" sz="1100" b="1" dirty="0">
              <a:solidFill>
                <a:prstClr val="black"/>
              </a:solidFill>
              <a:latin typeface="RotisSemiSans Light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72009" y="3731702"/>
            <a:ext cx="7524328" cy="52849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827584" y="126876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Les associations interrogées ont </a:t>
            </a:r>
            <a:r>
              <a:rPr lang="fr-FR" sz="1600" b="1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une image globalement moyenne </a:t>
            </a:r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 différents secteurs testés. L’industrie pharmaceutique se place en milieu de tableau avec une note d’opinion moyenne de 5,2/10</a:t>
            </a:r>
            <a:endParaRPr lang="fr-FR" sz="1600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956428" y="390874"/>
            <a:ext cx="572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Image des différents secteurs d’activité</a:t>
            </a:r>
            <a:endParaRPr lang="fr-FR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15758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668344" y="3663646"/>
            <a:ext cx="1475656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r-FR" sz="800" b="1" dirty="0" smtClean="0">
                <a:solidFill>
                  <a:srgbClr val="487867"/>
                </a:solidFill>
              </a:rPr>
              <a:t>Associations régionales/locales (6/10)</a:t>
            </a:r>
          </a:p>
          <a:p>
            <a:r>
              <a:rPr lang="fr-FR" sz="800" b="1" dirty="0" smtClean="0"/>
              <a:t>vs. </a:t>
            </a:r>
          </a:p>
          <a:p>
            <a:r>
              <a:rPr lang="fr-FR" sz="800" b="1" dirty="0">
                <a:solidFill>
                  <a:srgbClr val="C00000"/>
                </a:solidFill>
              </a:rPr>
              <a:t>Associations </a:t>
            </a:r>
            <a:endParaRPr lang="fr-FR" sz="800" b="1" dirty="0" smtClean="0">
              <a:solidFill>
                <a:srgbClr val="C00000"/>
              </a:solidFill>
            </a:endParaRPr>
          </a:p>
          <a:p>
            <a:r>
              <a:rPr lang="fr-FR" sz="800" b="1" dirty="0" smtClean="0">
                <a:solidFill>
                  <a:srgbClr val="C00000"/>
                </a:solidFill>
              </a:rPr>
              <a:t>nationales/internationales (4,5)</a:t>
            </a:r>
            <a:endParaRPr lang="fr-FR" sz="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281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3200" y="6093296"/>
            <a:ext cx="8110800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Q2. Personnellement recommanderiez-vous à l'un de vos proches de travailler dans chacun des secteurs d'activité suivants ?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Graphique 1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578325085"/>
              </p:ext>
            </p:extLst>
          </p:nvPr>
        </p:nvGraphicFramePr>
        <p:xfrm>
          <a:off x="598667" y="2536645"/>
          <a:ext cx="7954733" cy="361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Rectangle 14"/>
          <p:cNvSpPr/>
          <p:nvPr>
            <p:custDataLst>
              <p:tags r:id="rId3"/>
            </p:custDataLst>
          </p:nvPr>
        </p:nvSpPr>
        <p:spPr>
          <a:xfrm>
            <a:off x="6444208" y="2221515"/>
            <a:ext cx="10893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fr-FR" sz="1100" b="1" dirty="0" smtClean="0">
                <a:solidFill>
                  <a:prstClr val="black"/>
                </a:solidFill>
                <a:latin typeface="RotisSemiSans Light"/>
                <a:ea typeface="Tahoma" pitchFamily="34" charset="0"/>
                <a:cs typeface="Tahoma" pitchFamily="34" charset="0"/>
              </a:rPr>
              <a:t>Note</a:t>
            </a:r>
          </a:p>
          <a:p>
            <a:pPr algn="ctr" fontAlgn="t"/>
            <a:r>
              <a:rPr lang="fr-FR" sz="1100" b="1" dirty="0" smtClean="0">
                <a:solidFill>
                  <a:prstClr val="black"/>
                </a:solidFill>
                <a:latin typeface="RotisSemiSans Light"/>
                <a:ea typeface="Tahoma" pitchFamily="34" charset="0"/>
                <a:cs typeface="Tahoma" pitchFamily="34" charset="0"/>
              </a:rPr>
              <a:t>moyenne</a:t>
            </a:r>
            <a:endParaRPr lang="fr-FR" sz="1100" b="1" dirty="0">
              <a:solidFill>
                <a:prstClr val="black"/>
              </a:solidFill>
              <a:latin typeface="RotisSemiSans Ligh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 descr="C:\Users\zotac\Downloads\noun_44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59389"/>
            <a:ext cx="540393" cy="5403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zotac\Downloads\noun_12691_cc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22"/>
          <a:stretch/>
        </p:blipFill>
        <p:spPr bwMode="auto">
          <a:xfrm>
            <a:off x="208254" y="3193629"/>
            <a:ext cx="482909" cy="4804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zotac\Downloads\noun_17478_cc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84"/>
          <a:stretch/>
        </p:blipFill>
        <p:spPr bwMode="auto">
          <a:xfrm>
            <a:off x="179512" y="4282564"/>
            <a:ext cx="540393" cy="5410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zotac\Downloads\noun_28702_cc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07" b="15852"/>
          <a:stretch/>
        </p:blipFill>
        <p:spPr bwMode="auto">
          <a:xfrm>
            <a:off x="179512" y="3756924"/>
            <a:ext cx="540393" cy="4781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zotac\Downloads\noun_107448_cc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14"/>
          <a:stretch/>
        </p:blipFill>
        <p:spPr bwMode="auto">
          <a:xfrm>
            <a:off x="144158" y="2602826"/>
            <a:ext cx="611101" cy="5944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à coins arrondis 28"/>
          <p:cNvSpPr/>
          <p:nvPr/>
        </p:nvSpPr>
        <p:spPr>
          <a:xfrm>
            <a:off x="72008" y="3181966"/>
            <a:ext cx="8760749" cy="52849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>
            <p:custDataLst>
              <p:tags r:id="rId4"/>
            </p:custDataLst>
          </p:nvPr>
        </p:nvSpPr>
        <p:spPr>
          <a:xfrm>
            <a:off x="7743421" y="2306153"/>
            <a:ext cx="10893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fr-FR" sz="1100" b="1" dirty="0" smtClean="0">
                <a:solidFill>
                  <a:prstClr val="black"/>
                </a:solidFill>
                <a:latin typeface="RotisSemiSans Light"/>
                <a:ea typeface="Tahoma" pitchFamily="34" charset="0"/>
                <a:cs typeface="Tahoma" pitchFamily="34" charset="0"/>
              </a:rPr>
              <a:t>NPS*</a:t>
            </a:r>
            <a:endParaRPr lang="fr-FR" sz="1100" b="1" dirty="0">
              <a:solidFill>
                <a:prstClr val="black"/>
              </a:solidFill>
              <a:latin typeface="RotisSemiSans Light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10089" y="2701003"/>
            <a:ext cx="756000" cy="37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-19</a:t>
            </a:r>
            <a:endParaRPr lang="fr-FR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10089" y="3257213"/>
            <a:ext cx="756000" cy="37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-28</a:t>
            </a:r>
            <a:endParaRPr lang="fr-FR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10089" y="3811872"/>
            <a:ext cx="756000" cy="37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-42</a:t>
            </a:r>
            <a:endParaRPr lang="fr-FR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10089" y="4364082"/>
            <a:ext cx="756000" cy="37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-51</a:t>
            </a:r>
            <a:endParaRPr lang="fr-FR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10089" y="4906717"/>
            <a:ext cx="756000" cy="37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-51</a:t>
            </a:r>
            <a:endParaRPr lang="fr-FR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27584" y="126876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 secteurs qui obtiennent globalement peu d’adhésion de la part des associations : </a:t>
            </a:r>
            <a:r>
              <a:rPr lang="fr-FR" sz="1600" b="1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tous les scores NPS sont négatifs.</a:t>
            </a:r>
          </a:p>
          <a:p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L’industrie pharmaceutique se place en seconde place.</a:t>
            </a:r>
            <a:endParaRPr lang="fr-FR" sz="1600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956428" y="116632"/>
            <a:ext cx="572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Niveau de recommandation des différents secteurs d’activité</a:t>
            </a:r>
            <a:endParaRPr lang="fr-FR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15758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8" name="Rectangle 27"/>
          <p:cNvSpPr/>
          <p:nvPr>
            <p:custDataLst>
              <p:tags r:id="rId5"/>
            </p:custDataLst>
          </p:nvPr>
        </p:nvSpPr>
        <p:spPr>
          <a:xfrm>
            <a:off x="4103821" y="6445060"/>
            <a:ext cx="4975009" cy="369332"/>
          </a:xfrm>
          <a:prstGeom prst="rect">
            <a:avLst/>
          </a:prstGeom>
          <a:solidFill>
            <a:srgbClr val="8B8F94"/>
          </a:solidFill>
          <a:ln>
            <a:solidFill>
              <a:schemeClr val="bg1"/>
            </a:solidFill>
          </a:ln>
        </p:spPr>
        <p:txBody>
          <a:bodyPr wrap="square" lIns="36000" tIns="0" rIns="36000" bIns="0">
            <a:spAutoFit/>
          </a:bodyPr>
          <a:lstStyle/>
          <a:p>
            <a:pPr algn="ctr" fontAlgn="t"/>
            <a:r>
              <a:rPr lang="fr-FR" sz="800" dirty="0" smtClean="0">
                <a:solidFill>
                  <a:schemeClr val="bg1"/>
                </a:solidFill>
                <a:latin typeface="RotisSemiSans Light"/>
                <a:ea typeface="Tahoma" pitchFamily="34" charset="0"/>
                <a:cs typeface="Tahoma" pitchFamily="34" charset="0"/>
              </a:rPr>
              <a:t>*</a:t>
            </a:r>
            <a:r>
              <a:rPr lang="fr-FR" sz="800" b="1" dirty="0" smtClean="0">
                <a:solidFill>
                  <a:schemeClr val="bg1"/>
                </a:solidFill>
                <a:latin typeface="RotisSemiSans Light"/>
                <a:ea typeface="Tahoma" pitchFamily="34" charset="0"/>
                <a:cs typeface="Tahoma" pitchFamily="34" charset="0"/>
              </a:rPr>
              <a:t>NPS</a:t>
            </a:r>
            <a:r>
              <a:rPr lang="fr-FR" sz="800" dirty="0" smtClean="0">
                <a:solidFill>
                  <a:schemeClr val="bg1"/>
                </a:solidFill>
                <a:latin typeface="RotisSemiSans Light"/>
                <a:ea typeface="Tahoma" pitchFamily="34" charset="0"/>
                <a:cs typeface="Tahoma" pitchFamily="34" charset="0"/>
              </a:rPr>
              <a:t>=Net Promoter Score : mesure de satisfaction qui détermine le niveau de recommandation. Différence calculée entre le % de promoteurs (notes 9-10) et la % de détracteurs (notes 1-6). Un NPS négatif signifie qu’il y a davantage de détracteurs que de promoteurs</a:t>
            </a:r>
            <a:endParaRPr lang="fr-FR" sz="800" dirty="0">
              <a:solidFill>
                <a:schemeClr val="bg1"/>
              </a:solidFill>
              <a:latin typeface="RotisSemiSans Ligh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885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56428" y="188640"/>
            <a:ext cx="572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ea typeface="Tahoma" pitchFamily="34" charset="0"/>
                <a:cs typeface="Tahoma" pitchFamily="34" charset="0"/>
              </a:rPr>
              <a:t>Principales thématiques </a:t>
            </a:r>
            <a:r>
              <a:rPr lang="fr-FR" sz="2400" b="1" dirty="0" smtClean="0">
                <a:ea typeface="Tahoma" pitchFamily="34" charset="0"/>
                <a:cs typeface="Tahoma" pitchFamily="34" charset="0"/>
              </a:rPr>
              <a:t>positives </a:t>
            </a:r>
            <a:r>
              <a:rPr lang="fr-FR" sz="2400" dirty="0" smtClean="0">
                <a:ea typeface="Tahoma" pitchFamily="34" charset="0"/>
                <a:cs typeface="Tahoma" pitchFamily="34" charset="0"/>
              </a:rPr>
              <a:t>associées </a:t>
            </a:r>
            <a:r>
              <a:rPr lang="fr-FR" sz="2400" dirty="0">
                <a:ea typeface="Tahoma" pitchFamily="34" charset="0"/>
                <a:cs typeface="Tahoma" pitchFamily="34" charset="0"/>
              </a:rPr>
              <a:t>à l’industrie pharmaceutique</a:t>
            </a:r>
          </a:p>
        </p:txBody>
      </p:sp>
      <p:pic>
        <p:nvPicPr>
          <p:cNvPr id="4" name="Picture 4" descr="http://thepngproject.s3.amazonaws.com/1024_05eb1c/noun_project_330_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99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489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zotac\Desktop\wordle_p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" y="1366246"/>
            <a:ext cx="75438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zotac\Downloads\noun_12691_c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22"/>
          <a:stretch/>
        </p:blipFill>
        <p:spPr bwMode="auto">
          <a:xfrm>
            <a:off x="8109479" y="1124744"/>
            <a:ext cx="1007550" cy="10024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2562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56428" y="188640"/>
            <a:ext cx="572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Principales thématiques </a:t>
            </a:r>
            <a:r>
              <a:rPr lang="fr-FR" sz="2400" b="1" dirty="0" smtClean="0">
                <a:latin typeface="+mj-lt"/>
                <a:ea typeface="Tahoma" pitchFamily="34" charset="0"/>
                <a:cs typeface="Tahoma" pitchFamily="34" charset="0"/>
              </a:rPr>
              <a:t>négatives</a:t>
            </a:r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 associées à l’industrie pharmaceutique</a:t>
            </a:r>
            <a:endParaRPr lang="fr-FR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4" descr="http://thepngproject.s3.amazonaws.com/1024_05eb1c/noun_project_330_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9512" y="1268760"/>
            <a:ext cx="548858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zotac\Desktop\wordle_ne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" y="1379837"/>
            <a:ext cx="7543801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45810" y="5157269"/>
            <a:ext cx="118813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Picture 3" descr="C:\Users\zotac\Downloads\noun_12691_c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22"/>
          <a:stretch/>
        </p:blipFill>
        <p:spPr bwMode="auto">
          <a:xfrm>
            <a:off x="8109479" y="1124744"/>
            <a:ext cx="1007550" cy="10024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8076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60" descr="http://thepngproject.s3.amazonaws.com/1024_f5f5f5/noun_project_328_1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DAEDEF">
                <a:shade val="45000"/>
                <a:satMod val="135000"/>
              </a:srgb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360110" y="2993255"/>
            <a:ext cx="4340614" cy="2793421"/>
          </a:xfrm>
          <a:prstGeom prst="rect">
            <a:avLst/>
          </a:prstGeom>
          <a:noFill/>
          <a:extLst/>
        </p:spPr>
      </p:pic>
      <p:sp>
        <p:nvSpPr>
          <p:cNvPr id="3" name="Espace réservé du text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64672" y="6021288"/>
            <a:ext cx="8110800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fr-FR" sz="110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Q3 : Personnellement si vous deviez donner un adjectif positif et un adjectif négatif pour qualifier chacun des secteurs d’activité suivants, quels adjectifs utiliseriez-vous ? </a:t>
            </a:r>
            <a:r>
              <a:rPr lang="fr-FR" sz="110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(en spontané)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56428" y="188640"/>
            <a:ext cx="572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Principales thématiques associées à chaque industrie</a:t>
            </a:r>
            <a:endParaRPr lang="fr-FR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126876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L’industrie pharmaceutique : un secteur vital pour la société mais perçu comme vénal et profiteur.</a:t>
            </a:r>
            <a:endParaRPr lang="fr-FR" sz="1600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5758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3" name="Picture 4" descr="http://thepngproject.s3.amazonaws.com/1024_05eb1c/noun_project_330_2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3399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3075" y="2152046"/>
            <a:ext cx="5489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http://thepngproject.s3.amazonaws.com/1024_05eb1c/noun_project_330_2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76431" y="2152110"/>
            <a:ext cx="548858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zotac\Downloads\noun_44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452" y="5246283"/>
            <a:ext cx="540393" cy="5403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zotac\Downloads\noun_12691_cc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22"/>
          <a:stretch/>
        </p:blipFill>
        <p:spPr bwMode="auto">
          <a:xfrm>
            <a:off x="1260194" y="3556081"/>
            <a:ext cx="482909" cy="4804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zotac\Downloads\noun_17478_cc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84"/>
          <a:stretch/>
        </p:blipFill>
        <p:spPr bwMode="auto">
          <a:xfrm>
            <a:off x="1231452" y="4661951"/>
            <a:ext cx="540393" cy="5410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zotac\Downloads\noun_28702_cc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07" b="15852"/>
          <a:stretch/>
        </p:blipFill>
        <p:spPr bwMode="auto">
          <a:xfrm>
            <a:off x="1231452" y="4136311"/>
            <a:ext cx="540393" cy="4781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zotac\Downloads\noun_107448_cc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14"/>
          <a:stretch/>
        </p:blipFill>
        <p:spPr bwMode="auto">
          <a:xfrm>
            <a:off x="1196098" y="2924944"/>
            <a:ext cx="611101" cy="5944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5292080" y="2045675"/>
            <a:ext cx="0" cy="38623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85079" y="4236885"/>
            <a:ext cx="20249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rgbClr val="72A48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Nécessaire / Indispensable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63438" y="4793970"/>
            <a:ext cx="20681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rgbClr val="72A48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Nécessaire / Indispensable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56037" y="3657807"/>
            <a:ext cx="22829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>
                <a:solidFill>
                  <a:srgbClr val="72A48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Nécessaire / Indispensable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16525" y="3083694"/>
            <a:ext cx="17620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rgbClr val="72A48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Recherche / Innovation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16525" y="5377980"/>
            <a:ext cx="17620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rgbClr val="72A48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Recherche / Innovation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827584" y="3532059"/>
            <a:ext cx="8064895" cy="52849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6416845" y="4236885"/>
            <a:ext cx="1468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rgbClr val="AB474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Menteurs / Voleurs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75978" y="4793970"/>
            <a:ext cx="1949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rgbClr val="AB474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Pollueurs / Irresponsables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346794" y="3657807"/>
            <a:ext cx="16081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b="1" dirty="0">
                <a:solidFill>
                  <a:srgbClr val="AB474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Profit / Profiteurs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156581" y="3083694"/>
            <a:ext cx="1988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rgbClr val="AB474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Domination / Envahissants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75978" y="5377980"/>
            <a:ext cx="1949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>
                <a:solidFill>
                  <a:srgbClr val="AB474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Pollueurs / Irresponsables</a:t>
            </a:r>
          </a:p>
        </p:txBody>
      </p:sp>
    </p:spTree>
    <p:extLst>
      <p:ext uri="{BB962C8B-B14F-4D97-AF65-F5344CB8AC3E}">
        <p14:creationId xmlns:p14="http://schemas.microsoft.com/office/powerpoint/2010/main" xmlns="" val="3045723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56428" y="188640"/>
            <a:ext cx="572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Principales thématiques </a:t>
            </a:r>
            <a:r>
              <a:rPr lang="fr-FR" sz="2400" b="1" dirty="0" smtClean="0">
                <a:latin typeface="+mj-lt"/>
                <a:ea typeface="Tahoma" pitchFamily="34" charset="0"/>
                <a:cs typeface="Tahoma" pitchFamily="34" charset="0"/>
              </a:rPr>
              <a:t>positives</a:t>
            </a:r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 associées à chaque industrie</a:t>
            </a:r>
            <a:endParaRPr lang="fr-FR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1268760"/>
            <a:ext cx="5659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dépit d’une absence de différenciation par rapport aux autres secteurs, l’industrie pharmaceutique est tout de même perçue comme nécessaire et innovante</a:t>
            </a:r>
            <a:endParaRPr lang="fr-FR" sz="1600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5758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3" name="Picture 4" descr="http://thepngproject.s3.amazonaws.com/1024_05eb1c/noun_project_330_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2500205" cy="262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Graphique 35"/>
          <p:cNvGraphicFramePr/>
          <p:nvPr>
            <p:extLst>
              <p:ext uri="{D42A27DB-BD31-4B8C-83A1-F6EECF244321}">
                <p14:modId xmlns:p14="http://schemas.microsoft.com/office/powerpoint/2010/main" xmlns="" val="2239994286"/>
              </p:ext>
            </p:extLst>
          </p:nvPr>
        </p:nvGraphicFramePr>
        <p:xfrm>
          <a:off x="295113" y="1772816"/>
          <a:ext cx="84969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Espace réservé du text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64672" y="6021288"/>
            <a:ext cx="8110800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fr-FR" sz="110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Q3 : Personnellement si vous deviez donner un adjectif positif et un adjectif négatif pour qualifier chacun des secteurs d’activité suivants, quels adjectifs utiliseriez-vous ? </a:t>
            </a:r>
            <a:r>
              <a:rPr lang="fr-FR" sz="110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(en spontané)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" name="Picture 4" descr="C:\Users\zotac\Downloads\noun_17478_c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84"/>
          <a:stretch/>
        </p:blipFill>
        <p:spPr bwMode="auto">
          <a:xfrm>
            <a:off x="6487473" y="4869160"/>
            <a:ext cx="540393" cy="5410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zotac\Downloads\noun_44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36912"/>
            <a:ext cx="540393" cy="5403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zotac\Downloads\noun_12691_cc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22"/>
          <a:stretch/>
        </p:blipFill>
        <p:spPr bwMode="auto">
          <a:xfrm>
            <a:off x="6516216" y="3429000"/>
            <a:ext cx="482909" cy="4804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zotac\Downloads\noun_28702_cc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07" b="15852"/>
          <a:stretch/>
        </p:blipFill>
        <p:spPr bwMode="auto">
          <a:xfrm>
            <a:off x="6551569" y="4159739"/>
            <a:ext cx="540393" cy="4781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zotac\Downloads\noun_107448_cc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14"/>
          <a:stretch/>
        </p:blipFill>
        <p:spPr bwMode="auto">
          <a:xfrm>
            <a:off x="6516216" y="1802497"/>
            <a:ext cx="611101" cy="5944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à coins arrondis 25"/>
          <p:cNvSpPr/>
          <p:nvPr/>
        </p:nvSpPr>
        <p:spPr>
          <a:xfrm>
            <a:off x="6372200" y="3429000"/>
            <a:ext cx="2160240" cy="576064"/>
          </a:xfrm>
          <a:prstGeom prst="roundRect">
            <a:avLst>
              <a:gd name="adj" fmla="val 7113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32017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thepngproject.s3.amazonaws.com/1024_05eb1c/noun_project_330_2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40049" y="2204864"/>
            <a:ext cx="2419983" cy="253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956428" y="188640"/>
            <a:ext cx="572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Principales thématiques </a:t>
            </a:r>
            <a:r>
              <a:rPr lang="fr-FR" sz="2400" b="1" dirty="0" smtClean="0">
                <a:latin typeface="+mj-lt"/>
                <a:ea typeface="Tahoma" pitchFamily="34" charset="0"/>
                <a:cs typeface="Tahoma" pitchFamily="34" charset="0"/>
              </a:rPr>
              <a:t>négatives </a:t>
            </a:r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associées à chaque industrie</a:t>
            </a:r>
            <a:endParaRPr lang="fr-FR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126876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perception d’un secteur trop porté sur les profits dévalorise l’image de l’industrie pharmaceutique </a:t>
            </a:r>
            <a:endParaRPr lang="fr-FR" sz="1600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5758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36" name="Graphique 35"/>
          <p:cNvGraphicFramePr/>
          <p:nvPr>
            <p:extLst>
              <p:ext uri="{D42A27DB-BD31-4B8C-83A1-F6EECF244321}">
                <p14:modId xmlns:p14="http://schemas.microsoft.com/office/powerpoint/2010/main" xmlns="" val="1239971887"/>
              </p:ext>
            </p:extLst>
          </p:nvPr>
        </p:nvGraphicFramePr>
        <p:xfrm>
          <a:off x="295113" y="2173312"/>
          <a:ext cx="84969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Espace réservé du text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64672" y="6021288"/>
            <a:ext cx="8110800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fr-FR" sz="110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Q3 : Personnellement si vous deviez donner un adjectif positif et un adjectif négatif pour qualifier chacun des secteurs d’activité suivants, quels adjectifs utiliseriez-vous ? </a:t>
            </a:r>
            <a:r>
              <a:rPr lang="fr-FR" sz="110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(en spontané)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1" name="Picture 4" descr="C:\Users\zotac\Downloads\noun_17478_c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84"/>
          <a:stretch/>
        </p:blipFill>
        <p:spPr bwMode="auto">
          <a:xfrm>
            <a:off x="6693573" y="5269656"/>
            <a:ext cx="540393" cy="5410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zotac\Downloads\noun_44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2316" y="3037408"/>
            <a:ext cx="540393" cy="5403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zotac\Downloads\noun_12691_cc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22"/>
          <a:stretch/>
        </p:blipFill>
        <p:spPr bwMode="auto">
          <a:xfrm>
            <a:off x="6722316" y="3829496"/>
            <a:ext cx="482909" cy="4804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zotac\Downloads\noun_28702_cc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07" b="15852"/>
          <a:stretch/>
        </p:blipFill>
        <p:spPr bwMode="auto">
          <a:xfrm>
            <a:off x="6757669" y="4560235"/>
            <a:ext cx="540393" cy="4781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zotac\Downloads\noun_107448_cc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14"/>
          <a:stretch/>
        </p:blipFill>
        <p:spPr bwMode="auto">
          <a:xfrm>
            <a:off x="6722316" y="2202993"/>
            <a:ext cx="611101" cy="5944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à coins arrondis 25"/>
          <p:cNvSpPr/>
          <p:nvPr/>
        </p:nvSpPr>
        <p:spPr>
          <a:xfrm>
            <a:off x="6588224" y="3829496"/>
            <a:ext cx="1944216" cy="576064"/>
          </a:xfrm>
          <a:prstGeom prst="roundRect">
            <a:avLst>
              <a:gd name="adj" fmla="val 7113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2564501" y="3390097"/>
            <a:ext cx="441736" cy="413998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132893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56428" y="188640"/>
            <a:ext cx="572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Principales thématiques </a:t>
            </a:r>
            <a:r>
              <a:rPr lang="fr-FR" sz="2400" b="1" dirty="0" smtClean="0">
                <a:latin typeface="+mj-lt"/>
                <a:ea typeface="Tahoma" pitchFamily="34" charset="0"/>
                <a:cs typeface="Tahoma" pitchFamily="34" charset="0"/>
              </a:rPr>
              <a:t>positives </a:t>
            </a:r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associées à chaque industrie</a:t>
            </a:r>
            <a:endParaRPr lang="fr-FR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5758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8470067"/>
              </p:ext>
            </p:extLst>
          </p:nvPr>
        </p:nvGraphicFramePr>
        <p:xfrm>
          <a:off x="395536" y="2265858"/>
          <a:ext cx="8113055" cy="2032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000"/>
                <a:gridCol w="1133011"/>
                <a:gridCol w="1133011"/>
                <a:gridCol w="1133011"/>
                <a:gridCol w="1133011"/>
                <a:gridCol w="1133011"/>
              </a:tblGrid>
              <a:tr h="504000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Service au client : Serviable / Disponible / Proche / Lien / Accessible / Facilite la vie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Nécessaire / Indispensable / Utile / Pratique / Important / Vital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36%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Acteur économique : compétitif / Emploi / Dynamisme / Investissement / Rémunération / Riche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Recherche / Innovation / Technologie / Progrès / Evolution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38%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13%</a:t>
                      </a: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" name="Picture 4" descr="C:\Users\zotac\Downloads\noun_17478_c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84"/>
          <a:stretch/>
        </p:blipFill>
        <p:spPr bwMode="auto">
          <a:xfrm>
            <a:off x="7615088" y="1663901"/>
            <a:ext cx="540393" cy="5410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zotac\Downloads\noun_44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5632" y="1663901"/>
            <a:ext cx="540393" cy="5403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zotac\Downloads\noun_12691_c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22"/>
          <a:stretch/>
        </p:blipFill>
        <p:spPr bwMode="auto">
          <a:xfrm>
            <a:off x="5397956" y="1658473"/>
            <a:ext cx="482909" cy="4804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zotac\Downloads\noun_28702_c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07" b="15852"/>
          <a:stretch/>
        </p:blipFill>
        <p:spPr bwMode="auto">
          <a:xfrm>
            <a:off x="6491974" y="1729535"/>
            <a:ext cx="540393" cy="4781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zotac\Downloads\noun_107448_cc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14"/>
          <a:stretch/>
        </p:blipFill>
        <p:spPr bwMode="auto">
          <a:xfrm>
            <a:off x="3077340" y="1671359"/>
            <a:ext cx="611101" cy="5944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space réservé du text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64672" y="6021288"/>
            <a:ext cx="8110800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fr-FR" sz="110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Q3 : Personnellement si vous deviez donner un adjectif positif et un adjectif négatif pour qualifier chacun des secteurs d’activité suivants, quels adjectifs utiliseriez-vous ? </a:t>
            </a:r>
            <a:r>
              <a:rPr lang="fr-FR" sz="110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(en spontané)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099725" y="3894916"/>
            <a:ext cx="585690" cy="324605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5372555" y="2878337"/>
            <a:ext cx="585690" cy="324605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4215632" y="3894915"/>
            <a:ext cx="585690" cy="324605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6498152" y="2868434"/>
            <a:ext cx="585690" cy="324605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7615088" y="2878337"/>
            <a:ext cx="585690" cy="324605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/>
          <p:cNvSpPr/>
          <p:nvPr/>
        </p:nvSpPr>
        <p:spPr>
          <a:xfrm>
            <a:off x="5369088" y="3897456"/>
            <a:ext cx="585690" cy="324605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652116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467544" y="1484784"/>
            <a:ext cx="8229600" cy="456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 sz="1400">
                <a:solidFill>
                  <a:schemeClr val="tx1"/>
                </a:solidFill>
                <a:latin typeface="RotisSemiSans Light" charset="0"/>
                <a:cs typeface="Tahoma" pitchFamily="34" charset="0"/>
              </a:defRPr>
            </a:lvl1pPr>
            <a:lvl2pPr marL="727075" indent="-269875" eaLnBrk="0" hangingPunct="0">
              <a:defRPr sz="1400">
                <a:solidFill>
                  <a:schemeClr val="tx1"/>
                </a:solidFill>
                <a:latin typeface="RotisSemiSans Light" charset="0"/>
                <a:cs typeface="Tahoma" pitchFamily="34" charset="0"/>
              </a:defRPr>
            </a:lvl2pPr>
            <a:lvl3pPr marL="1184275" indent="-269875" eaLnBrk="0" hangingPunct="0">
              <a:defRPr sz="1400">
                <a:solidFill>
                  <a:schemeClr val="tx1"/>
                </a:solidFill>
                <a:latin typeface="RotisSemiSans Light" charset="0"/>
                <a:cs typeface="Tahom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RotisSemiSans Light" charset="0"/>
                <a:cs typeface="Tahom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RotisSemiSans Light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RotisSemiSans Light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RotisSemiSans Light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RotisSemiSans Light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RotisSemiSans Light" charset="0"/>
                <a:cs typeface="Tahoma" pitchFamily="34" charset="0"/>
              </a:defRPr>
            </a:lvl9pPr>
          </a:lstStyle>
          <a:p>
            <a:pPr algn="just" eaLnBrk="1" hangingPunct="1">
              <a:lnSpc>
                <a:spcPts val="2000"/>
              </a:lnSpc>
              <a:buClr>
                <a:srgbClr val="FF3300"/>
              </a:buClr>
              <a:buFont typeface="Webdings" pitchFamily="18" charset="2"/>
              <a:buChar char="4"/>
              <a:defRPr/>
            </a:pPr>
            <a:r>
              <a:rPr lang="fr-FR" sz="1600" b="1" dirty="0" smtClean="0">
                <a:latin typeface="Tahoma" pitchFamily="34" charset="0"/>
                <a:ea typeface="Tahoma" pitchFamily="34" charset="0"/>
              </a:rPr>
              <a:t>Les objectifs de l’étude étaient les suivants : </a:t>
            </a:r>
          </a:p>
          <a:p>
            <a:pPr algn="just" eaLnBrk="1" hangingPunct="1">
              <a:lnSpc>
                <a:spcPts val="2000"/>
              </a:lnSpc>
              <a:buClr>
                <a:srgbClr val="FF3300"/>
              </a:buClr>
              <a:buFont typeface="Webdings" pitchFamily="18" charset="2"/>
              <a:buChar char="4"/>
              <a:defRPr/>
            </a:pPr>
            <a:endParaRPr lang="fr-FR" sz="1600" dirty="0" smtClean="0">
              <a:latin typeface="Tahoma" pitchFamily="34" charset="0"/>
              <a:ea typeface="Tahoma" pitchFamily="34" charset="0"/>
            </a:endParaRPr>
          </a:p>
          <a:p>
            <a:pPr algn="just" eaLnBrk="1" hangingPunct="1">
              <a:lnSpc>
                <a:spcPts val="2000"/>
              </a:lnSpc>
              <a:buClr>
                <a:srgbClr val="FF3300"/>
              </a:buClr>
              <a:buFont typeface="Webdings" pitchFamily="18" charset="2"/>
              <a:buChar char="4"/>
              <a:defRPr/>
            </a:pPr>
            <a:endParaRPr lang="fr-FR" sz="1600" dirty="0" smtClean="0">
              <a:latin typeface="Tahoma" pitchFamily="34" charset="0"/>
              <a:ea typeface="Tahoma" pitchFamily="34" charset="0"/>
            </a:endParaRPr>
          </a:p>
          <a:p>
            <a:pPr lvl="1" algn="just" eaLnBrk="1" hangingPunct="1">
              <a:lnSpc>
                <a:spcPts val="2000"/>
              </a:lnSpc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fr-FR" sz="1600" b="1" dirty="0" smtClean="0">
                <a:latin typeface="Tahoma" pitchFamily="34" charset="0"/>
                <a:ea typeface="Tahoma" pitchFamily="34" charset="0"/>
              </a:rPr>
              <a:t>Evaluer </a:t>
            </a:r>
            <a:r>
              <a:rPr lang="fr-FR" sz="1600" b="1" dirty="0">
                <a:latin typeface="Tahoma" pitchFamily="34" charset="0"/>
                <a:ea typeface="Tahoma" pitchFamily="34" charset="0"/>
              </a:rPr>
              <a:t>l’image que les </a:t>
            </a:r>
            <a:r>
              <a:rPr lang="fr-FR" sz="1600" b="1" dirty="0" smtClean="0">
                <a:latin typeface="Tahoma" pitchFamily="34" charset="0"/>
                <a:ea typeface="Tahoma" pitchFamily="34" charset="0"/>
              </a:rPr>
              <a:t>associations de patients ont </a:t>
            </a:r>
            <a:r>
              <a:rPr lang="fr-FR" sz="1600" b="1" dirty="0">
                <a:latin typeface="Tahoma" pitchFamily="34" charset="0"/>
                <a:ea typeface="Tahoma" pitchFamily="34" charset="0"/>
              </a:rPr>
              <a:t>de l’industrie pharmaceutique </a:t>
            </a:r>
            <a:r>
              <a:rPr lang="fr-FR" sz="1600" dirty="0" smtClean="0">
                <a:latin typeface="Tahoma" pitchFamily="34" charset="0"/>
                <a:ea typeface="Tahoma" pitchFamily="34" charset="0"/>
              </a:rPr>
              <a:t>en la </a:t>
            </a:r>
            <a:r>
              <a:rPr lang="fr-FR" sz="1600" b="1" dirty="0" smtClean="0">
                <a:latin typeface="Tahoma" pitchFamily="34" charset="0"/>
                <a:ea typeface="Tahoma" pitchFamily="34" charset="0"/>
              </a:rPr>
              <a:t>comparant notamment à d’autres secteurs d’activité </a:t>
            </a:r>
            <a:r>
              <a:rPr lang="fr-FR" sz="1600" dirty="0" smtClean="0">
                <a:latin typeface="Tahoma" pitchFamily="34" charset="0"/>
                <a:ea typeface="Tahoma" pitchFamily="34" charset="0"/>
              </a:rPr>
              <a:t>(banque, industrie pétrolière, télécoms, industrie automobile et agro-alimentaire)</a:t>
            </a:r>
            <a:endParaRPr lang="fr-FR" dirty="0" smtClean="0">
              <a:latin typeface="Tahoma" pitchFamily="34" charset="0"/>
              <a:ea typeface="Tahoma" pitchFamily="34" charset="0"/>
            </a:endParaRPr>
          </a:p>
          <a:p>
            <a:pPr marL="914400" lvl="2" indent="0" algn="just" eaLnBrk="1" hangingPunct="1">
              <a:lnSpc>
                <a:spcPts val="2000"/>
              </a:lnSpc>
              <a:buClr>
                <a:srgbClr val="FF3300"/>
              </a:buClr>
              <a:defRPr/>
            </a:pPr>
            <a:endParaRPr lang="fr-FR" sz="1600" dirty="0">
              <a:latin typeface="Tahoma" pitchFamily="34" charset="0"/>
              <a:ea typeface="Tahoma" pitchFamily="34" charset="0"/>
            </a:endParaRPr>
          </a:p>
          <a:p>
            <a:pPr lvl="1" algn="just" eaLnBrk="1" hangingPunct="1">
              <a:lnSpc>
                <a:spcPts val="2000"/>
              </a:lnSpc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fr-FR" sz="1600" b="1" dirty="0" smtClean="0">
                <a:latin typeface="Tahoma" pitchFamily="34" charset="0"/>
                <a:ea typeface="Tahoma" pitchFamily="34" charset="0"/>
              </a:rPr>
              <a:t>Identifier quels sont les qualificatifs les plus associés à l’industrie pharmaceutique </a:t>
            </a:r>
            <a:r>
              <a:rPr lang="fr-FR" sz="1600" dirty="0" smtClean="0">
                <a:latin typeface="Tahoma" pitchFamily="34" charset="0"/>
                <a:ea typeface="Tahoma" pitchFamily="34" charset="0"/>
              </a:rPr>
              <a:t>(notamment sur les dimensions liées à la recherche, l’innovation et au dynamisme)</a:t>
            </a:r>
          </a:p>
          <a:p>
            <a:pPr lvl="1" algn="just" eaLnBrk="1" hangingPunct="1">
              <a:lnSpc>
                <a:spcPts val="2000"/>
              </a:lnSpc>
              <a:buClr>
                <a:srgbClr val="FF3300"/>
              </a:buClr>
              <a:buFont typeface="Wingdings" pitchFamily="2" charset="2"/>
              <a:buChar char="ü"/>
              <a:defRPr/>
            </a:pPr>
            <a:endParaRPr lang="fr-FR" sz="1600" dirty="0">
              <a:latin typeface="Tahoma" pitchFamily="34" charset="0"/>
              <a:ea typeface="Tahoma" pitchFamily="34" charset="0"/>
            </a:endParaRPr>
          </a:p>
          <a:p>
            <a:pPr lvl="1" algn="just" eaLnBrk="1" hangingPunct="1">
              <a:lnSpc>
                <a:spcPts val="2000"/>
              </a:lnSpc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fr-FR" sz="1600" b="1" dirty="0" smtClean="0">
                <a:latin typeface="Tahoma" pitchFamily="34" charset="0"/>
                <a:ea typeface="Tahoma" pitchFamily="34" charset="0"/>
              </a:rPr>
              <a:t>Identifier les besoins et attentes des associations de patients vis-à-vis de l’industrie pharmaceutique</a:t>
            </a:r>
            <a:r>
              <a:rPr lang="fr-FR" sz="1600" dirty="0" smtClean="0">
                <a:latin typeface="Tahoma" pitchFamily="34" charset="0"/>
                <a:ea typeface="Tahoma" pitchFamily="34" charset="0"/>
              </a:rPr>
              <a:t>, notamment en termes de partenariats et coopération souhaités et envisagés.</a:t>
            </a:r>
            <a:endParaRPr lang="fr-FR" sz="1600" dirty="0">
              <a:latin typeface="Tahoma" pitchFamily="34" charset="0"/>
              <a:ea typeface="Tahoma" pitchFamily="34" charset="0"/>
            </a:endParaRPr>
          </a:p>
          <a:p>
            <a:pPr marL="457200" lvl="1" indent="0" algn="just" eaLnBrk="1" hangingPunct="1">
              <a:lnSpc>
                <a:spcPts val="2000"/>
              </a:lnSpc>
              <a:buClr>
                <a:srgbClr val="FF3300"/>
              </a:buClr>
              <a:defRPr/>
            </a:pPr>
            <a:endParaRPr lang="fr-FR" sz="1600" dirty="0" smtClean="0">
              <a:latin typeface="Tahoma" pitchFamily="34" charset="0"/>
              <a:ea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30658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956428" y="188640"/>
            <a:ext cx="572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Principales thématiques </a:t>
            </a:r>
            <a:r>
              <a:rPr lang="fr-FR" sz="2400" b="1" dirty="0" smtClean="0">
                <a:latin typeface="+mj-lt"/>
                <a:ea typeface="Tahoma" pitchFamily="34" charset="0"/>
                <a:cs typeface="Tahoma" pitchFamily="34" charset="0"/>
              </a:rPr>
              <a:t>négatives</a:t>
            </a:r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 associées à chaque industrie</a:t>
            </a:r>
            <a:endParaRPr lang="fr-FR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5758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0919642"/>
              </p:ext>
            </p:extLst>
          </p:nvPr>
        </p:nvGraphicFramePr>
        <p:xfrm>
          <a:off x="395536" y="2265858"/>
          <a:ext cx="8113055" cy="352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000"/>
                <a:gridCol w="1133011"/>
                <a:gridCol w="1133011"/>
                <a:gridCol w="1133011"/>
                <a:gridCol w="1133011"/>
                <a:gridCol w="1133011"/>
              </a:tblGrid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Menteurs / Voleurs / Manipulateurs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Profit / Profiteurs / Affairistes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Peu soucieux des clients / Pas à l'écoute / Déshumanisés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Chers / Abusifs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Opaques / Complexes / Suspects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Domination / Envahissants / Monopole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18%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Pollueurs / Pas de prise en compte de l'environnement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49%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7" name="Picture 4" descr="C:\Users\zotac\Downloads\noun_17478_c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84"/>
          <a:stretch/>
        </p:blipFill>
        <p:spPr bwMode="auto">
          <a:xfrm>
            <a:off x="7615088" y="1663901"/>
            <a:ext cx="540393" cy="5410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zotac\Downloads\noun_44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5632" y="1663901"/>
            <a:ext cx="540393" cy="5403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zotac\Downloads\noun_12691_c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22"/>
          <a:stretch/>
        </p:blipFill>
        <p:spPr bwMode="auto">
          <a:xfrm>
            <a:off x="5397956" y="1658473"/>
            <a:ext cx="482909" cy="4804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zotac\Downloads\noun_28702_c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07" b="15852"/>
          <a:stretch/>
        </p:blipFill>
        <p:spPr bwMode="auto">
          <a:xfrm>
            <a:off x="6491974" y="1729535"/>
            <a:ext cx="540393" cy="4781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zotac\Downloads\noun_107448_cc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14"/>
          <a:stretch/>
        </p:blipFill>
        <p:spPr bwMode="auto">
          <a:xfrm>
            <a:off x="3077340" y="1671359"/>
            <a:ext cx="611101" cy="5944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space réservé du text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64672" y="6021288"/>
            <a:ext cx="8110800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fr-FR" sz="110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Q3 : Personnellement si vous deviez donner un adjectif positif et un adjectif négatif pour qualifier chacun des secteurs d’activité suivants, quels adjectifs utiliseriez-vous ? </a:t>
            </a:r>
            <a:r>
              <a:rPr lang="fr-FR" sz="110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1100" b="1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(en spontané)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3102751" y="4886094"/>
            <a:ext cx="585690" cy="324605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Ellipse 23"/>
          <p:cNvSpPr/>
          <p:nvPr/>
        </p:nvSpPr>
        <p:spPr>
          <a:xfrm>
            <a:off x="5372555" y="2878337"/>
            <a:ext cx="585690" cy="324605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/>
          <p:cNvSpPr/>
          <p:nvPr/>
        </p:nvSpPr>
        <p:spPr>
          <a:xfrm>
            <a:off x="4237007" y="5373216"/>
            <a:ext cx="585690" cy="324605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Ellipse 25"/>
          <p:cNvSpPr/>
          <p:nvPr/>
        </p:nvSpPr>
        <p:spPr>
          <a:xfrm>
            <a:off x="7615088" y="5384225"/>
            <a:ext cx="585690" cy="324605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Ellipse 26"/>
          <p:cNvSpPr/>
          <p:nvPr/>
        </p:nvSpPr>
        <p:spPr>
          <a:xfrm>
            <a:off x="6508908" y="2365814"/>
            <a:ext cx="585690" cy="324605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2047330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à coins arrondis 17"/>
          <p:cNvSpPr/>
          <p:nvPr/>
        </p:nvSpPr>
        <p:spPr>
          <a:xfrm>
            <a:off x="429500" y="2836002"/>
            <a:ext cx="7310852" cy="1008112"/>
          </a:xfrm>
          <a:prstGeom prst="roundRect">
            <a:avLst>
              <a:gd name="adj" fmla="val 3384"/>
            </a:avLst>
          </a:prstGeom>
          <a:solidFill>
            <a:srgbClr val="487867">
              <a:alpha val="14902"/>
            </a:srgbClr>
          </a:solidFill>
          <a:ln w="12700">
            <a:solidFill>
              <a:srgbClr val="4878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429500" y="5226536"/>
            <a:ext cx="7310852" cy="328154"/>
          </a:xfrm>
          <a:prstGeom prst="roundRect">
            <a:avLst>
              <a:gd name="adj" fmla="val 11507"/>
            </a:avLst>
          </a:prstGeom>
          <a:solidFill>
            <a:srgbClr val="C00000">
              <a:alpha val="14902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3200" y="6093296"/>
            <a:ext cx="8858146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Q4. Pour chacune d'elles, merci d'attribuer une note de 1 à 6 représentant votre niveau d'accord avec cette opinion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56428" y="137837"/>
            <a:ext cx="618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a typeface="Tahoma" pitchFamily="34" charset="0"/>
                <a:cs typeface="Tahoma" pitchFamily="34" charset="0"/>
              </a:rPr>
              <a:t>Image de l’industrie</a:t>
            </a:r>
          </a:p>
          <a:p>
            <a:r>
              <a:rPr lang="fr-FR" sz="2400" b="1" dirty="0">
                <a:ea typeface="Tahoma" pitchFamily="34" charset="0"/>
                <a:cs typeface="Tahoma" pitchFamily="34" charset="0"/>
              </a:rPr>
              <a:t>Recherche &amp; Innovation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15758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5113" y="1390518"/>
            <a:ext cx="6869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L’industrie pharmaceutique est bien évaluée sur une majorité des propositions liées au dynamisme du secteur et à l’innovation, </a:t>
            </a:r>
            <a:r>
              <a:rPr lang="fr-FR" sz="160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mais </a:t>
            </a:r>
            <a:r>
              <a:rPr lang="fr-FR" sz="160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fr-FR" sz="160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 </a:t>
            </a:r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investissements dans la recherche sont perçus comme insuffisants</a:t>
            </a:r>
            <a:endParaRPr lang="fr-FR" sz="1600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020272" y="1268760"/>
            <a:ext cx="1944216" cy="396000"/>
          </a:xfrm>
          <a:prstGeom prst="roundRect">
            <a:avLst/>
          </a:prstGeom>
          <a:solidFill>
            <a:srgbClr val="AB474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Recherche &amp; Innovation</a:t>
            </a:r>
            <a:endParaRPr kumimoji="0" lang="fr-FR" sz="13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graphicFrame>
        <p:nvGraphicFramePr>
          <p:cNvPr id="14" name="Graphique 1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418732402"/>
              </p:ext>
            </p:extLst>
          </p:nvPr>
        </p:nvGraphicFramePr>
        <p:xfrm>
          <a:off x="598667" y="2742456"/>
          <a:ext cx="7954733" cy="361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146" name="Picture 2" descr="C:\Users\zotac\Downloads\noun_114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7005" y="1726209"/>
            <a:ext cx="710749" cy="71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>
            <p:custDataLst>
              <p:tags r:id="rId3"/>
            </p:custDataLst>
          </p:nvPr>
        </p:nvSpPr>
        <p:spPr>
          <a:xfrm>
            <a:off x="6475604" y="2221515"/>
            <a:ext cx="10893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fr-FR" sz="1100" b="1" dirty="0" smtClean="0">
                <a:solidFill>
                  <a:prstClr val="black"/>
                </a:solidFill>
                <a:latin typeface="RotisSemiSans Light"/>
                <a:ea typeface="Tahoma" pitchFamily="34" charset="0"/>
                <a:cs typeface="Tahoma" pitchFamily="34" charset="0"/>
              </a:rPr>
              <a:t>Note</a:t>
            </a:r>
          </a:p>
          <a:p>
            <a:pPr algn="ctr" fontAlgn="t"/>
            <a:r>
              <a:rPr lang="fr-FR" sz="1100" b="1" dirty="0" smtClean="0">
                <a:solidFill>
                  <a:prstClr val="black"/>
                </a:solidFill>
                <a:latin typeface="RotisSemiSans Light"/>
                <a:ea typeface="Tahoma" pitchFamily="34" charset="0"/>
                <a:cs typeface="Tahoma" pitchFamily="34" charset="0"/>
              </a:rPr>
              <a:t>moyenne</a:t>
            </a:r>
            <a:endParaRPr lang="fr-FR" sz="1100" b="1" dirty="0">
              <a:solidFill>
                <a:prstClr val="black"/>
              </a:solidFill>
              <a:latin typeface="RotisSemiSans Ligh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60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429500" y="5085184"/>
            <a:ext cx="7310852" cy="469506"/>
          </a:xfrm>
          <a:prstGeom prst="roundRect">
            <a:avLst>
              <a:gd name="adj" fmla="val 11507"/>
            </a:avLst>
          </a:prstGeom>
          <a:solidFill>
            <a:srgbClr val="C00000">
              <a:alpha val="14902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3200" y="6093296"/>
            <a:ext cx="8858146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Q4. Pour chacune d'elles, merci d'attribuer une note de 1 à 6 représentant votre niveau d'accord avec cette opinion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15758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27584" y="126876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Une image d’une industrie peu soucieuse du bien public et moyennement impliquée dans la formation des professionnels de santé</a:t>
            </a:r>
            <a:endParaRPr lang="fr-FR" sz="1600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020272" y="1268760"/>
            <a:ext cx="1944216" cy="396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Formation &amp;</a:t>
            </a:r>
          </a:p>
          <a:p>
            <a:pPr marL="0" marR="0" indent="0" algn="ct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démarche citoyenne</a:t>
            </a:r>
            <a:endParaRPr kumimoji="0" lang="fr-FR" sz="13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graphicFrame>
        <p:nvGraphicFramePr>
          <p:cNvPr id="7" name="Graphique 6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918354420"/>
              </p:ext>
            </p:extLst>
          </p:nvPr>
        </p:nvGraphicFramePr>
        <p:xfrm>
          <a:off x="598667" y="2780928"/>
          <a:ext cx="7954733" cy="361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5" descr="C:\Users\zotac\Downloads\noun_1567_c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426"/>
          <a:stretch/>
        </p:blipFill>
        <p:spPr bwMode="auto">
          <a:xfrm>
            <a:off x="7554357" y="1706105"/>
            <a:ext cx="876046" cy="85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>
            <p:custDataLst>
              <p:tags r:id="rId3"/>
            </p:custDataLst>
          </p:nvPr>
        </p:nvSpPr>
        <p:spPr>
          <a:xfrm>
            <a:off x="6475604" y="2306943"/>
            <a:ext cx="10893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fr-FR" sz="1100" b="1" dirty="0" smtClean="0">
                <a:solidFill>
                  <a:prstClr val="black"/>
                </a:solidFill>
                <a:latin typeface="RotisSemiSans Light"/>
                <a:ea typeface="Tahoma" pitchFamily="34" charset="0"/>
                <a:cs typeface="Tahoma" pitchFamily="34" charset="0"/>
              </a:rPr>
              <a:t>Note</a:t>
            </a:r>
          </a:p>
          <a:p>
            <a:pPr algn="ctr" fontAlgn="t"/>
            <a:r>
              <a:rPr lang="fr-FR" sz="1100" b="1" dirty="0" smtClean="0">
                <a:solidFill>
                  <a:prstClr val="black"/>
                </a:solidFill>
                <a:latin typeface="RotisSemiSans Light"/>
                <a:ea typeface="Tahoma" pitchFamily="34" charset="0"/>
                <a:cs typeface="Tahoma" pitchFamily="34" charset="0"/>
              </a:rPr>
              <a:t>moyenne</a:t>
            </a:r>
            <a:endParaRPr lang="fr-FR" sz="1100" b="1" dirty="0">
              <a:solidFill>
                <a:prstClr val="black"/>
              </a:solidFill>
              <a:latin typeface="RotisSemiSans Light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56428" y="137837"/>
            <a:ext cx="618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a typeface="Tahoma" pitchFamily="34" charset="0"/>
                <a:cs typeface="Tahoma" pitchFamily="34" charset="0"/>
              </a:rPr>
              <a:t>Image de l’industrie</a:t>
            </a:r>
          </a:p>
          <a:p>
            <a:r>
              <a:rPr lang="fr-FR" sz="2400" b="1" dirty="0">
                <a:ea typeface="Tahoma" pitchFamily="34" charset="0"/>
                <a:cs typeface="Tahoma" pitchFamily="34" charset="0"/>
              </a:rPr>
              <a:t>Formation </a:t>
            </a:r>
            <a:r>
              <a:rPr lang="fr-FR" sz="2400" b="1" dirty="0" smtClean="0">
                <a:ea typeface="Tahoma" pitchFamily="34" charset="0"/>
                <a:cs typeface="Tahoma" pitchFamily="34" charset="0"/>
              </a:rPr>
              <a:t>&amp; démarche </a:t>
            </a:r>
            <a:r>
              <a:rPr lang="fr-FR" sz="2400" b="1" dirty="0">
                <a:ea typeface="Tahoma" pitchFamily="34" charset="0"/>
                <a:cs typeface="Tahoma" pitchFamily="34" charset="0"/>
              </a:rPr>
              <a:t>citoyenne</a:t>
            </a:r>
          </a:p>
        </p:txBody>
      </p:sp>
    </p:spTree>
    <p:extLst>
      <p:ext uri="{BB962C8B-B14F-4D97-AF65-F5344CB8AC3E}">
        <p14:creationId xmlns:p14="http://schemas.microsoft.com/office/powerpoint/2010/main" xmlns="" val="2874582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3200" y="6093296"/>
            <a:ext cx="8858146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Q4. Pour chacune d'elles, merci d'attribuer une note de 1 à 6 représentant votre niveau d'accord avec cette opinion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15758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27584" y="126876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Une industrie perçue comme mal règlementée et peu soucieuse</a:t>
            </a:r>
          </a:p>
          <a:p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 bon usage des médicaments mis sur le marché</a:t>
            </a:r>
            <a:endParaRPr lang="fr-FR" sz="1600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020272" y="1268760"/>
            <a:ext cx="1944216" cy="396000"/>
          </a:xfrm>
          <a:prstGeom prst="roundRect">
            <a:avLst/>
          </a:prstGeom>
          <a:solidFill>
            <a:srgbClr val="60497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Sécurité &amp;</a:t>
            </a:r>
          </a:p>
          <a:p>
            <a:pPr marL="0" marR="0" indent="0" algn="ct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réglementation</a:t>
            </a:r>
            <a:endParaRPr kumimoji="0" lang="fr-FR" sz="13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graphicFrame>
        <p:nvGraphicFramePr>
          <p:cNvPr id="7" name="Graphique 6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158295235"/>
              </p:ext>
            </p:extLst>
          </p:nvPr>
        </p:nvGraphicFramePr>
        <p:xfrm>
          <a:off x="598667" y="2742456"/>
          <a:ext cx="7954733" cy="361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2" descr="C:\Users\zotac\Downloads\noun_8353_c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663"/>
          <a:stretch/>
        </p:blipFill>
        <p:spPr bwMode="auto">
          <a:xfrm>
            <a:off x="7571906" y="1677256"/>
            <a:ext cx="840947" cy="83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>
            <p:custDataLst>
              <p:tags r:id="rId3"/>
            </p:custDataLst>
          </p:nvPr>
        </p:nvSpPr>
        <p:spPr>
          <a:xfrm>
            <a:off x="6475604" y="2306943"/>
            <a:ext cx="10893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fr-FR" sz="1100" b="1" dirty="0" smtClean="0">
                <a:solidFill>
                  <a:prstClr val="black"/>
                </a:solidFill>
                <a:latin typeface="RotisSemiSans Light"/>
                <a:ea typeface="Tahoma" pitchFamily="34" charset="0"/>
                <a:cs typeface="Tahoma" pitchFamily="34" charset="0"/>
              </a:rPr>
              <a:t>Note</a:t>
            </a:r>
          </a:p>
          <a:p>
            <a:pPr algn="ctr" fontAlgn="t"/>
            <a:r>
              <a:rPr lang="fr-FR" sz="1100" b="1" dirty="0" smtClean="0">
                <a:solidFill>
                  <a:prstClr val="black"/>
                </a:solidFill>
                <a:latin typeface="RotisSemiSans Light"/>
                <a:ea typeface="Tahoma" pitchFamily="34" charset="0"/>
                <a:cs typeface="Tahoma" pitchFamily="34" charset="0"/>
              </a:rPr>
              <a:t>moyenne</a:t>
            </a:r>
            <a:endParaRPr lang="fr-FR" sz="1100" b="1" dirty="0">
              <a:solidFill>
                <a:prstClr val="black"/>
              </a:solidFill>
              <a:latin typeface="RotisSemiSans Light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56428" y="137837"/>
            <a:ext cx="618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a typeface="Tahoma" pitchFamily="34" charset="0"/>
                <a:cs typeface="Tahoma" pitchFamily="34" charset="0"/>
              </a:rPr>
              <a:t>Image de l’industrie</a:t>
            </a:r>
          </a:p>
          <a:p>
            <a:r>
              <a:rPr lang="fr-FR" sz="2400" b="1" dirty="0">
                <a:ea typeface="Tahoma" pitchFamily="34" charset="0"/>
                <a:cs typeface="Tahoma" pitchFamily="34" charset="0"/>
              </a:rPr>
              <a:t>Sécurité </a:t>
            </a:r>
            <a:r>
              <a:rPr lang="fr-FR" sz="2400" b="1" dirty="0" smtClean="0">
                <a:ea typeface="Tahoma" pitchFamily="34" charset="0"/>
                <a:cs typeface="Tahoma" pitchFamily="34" charset="0"/>
              </a:rPr>
              <a:t>&amp; réglementation</a:t>
            </a:r>
            <a:endParaRPr lang="fr-FR" sz="2400" b="1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310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3200" y="6093296"/>
            <a:ext cx="8858146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Q4. Pour chacune d'elles, merci d'attribuer une note de 1 à 6 représentant votre niveau d'accord avec cette opinion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15758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53232" y="1340768"/>
            <a:ext cx="564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 souci du profit et le manque de transparence : une image qui lui colle à la peau...</a:t>
            </a:r>
            <a:endParaRPr lang="fr-FR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7020272" y="1268760"/>
            <a:ext cx="1944216" cy="3960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Autres thèmes</a:t>
            </a:r>
            <a:endParaRPr kumimoji="0" lang="fr-FR" sz="13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graphicFrame>
        <p:nvGraphicFramePr>
          <p:cNvPr id="7" name="Graphique 6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055862305"/>
              </p:ext>
            </p:extLst>
          </p:nvPr>
        </p:nvGraphicFramePr>
        <p:xfrm>
          <a:off x="598667" y="2742456"/>
          <a:ext cx="7954733" cy="361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26" name="Picture 6" descr="C:\Users\zotac\Downloads\noun_271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2380" y="166476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>
            <p:custDataLst>
              <p:tags r:id="rId3"/>
            </p:custDataLst>
          </p:nvPr>
        </p:nvSpPr>
        <p:spPr>
          <a:xfrm>
            <a:off x="6475604" y="2306943"/>
            <a:ext cx="10893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fr-FR" sz="1100" b="1" dirty="0" smtClean="0">
                <a:solidFill>
                  <a:prstClr val="black"/>
                </a:solidFill>
                <a:latin typeface="RotisSemiSans Light"/>
                <a:ea typeface="Tahoma" pitchFamily="34" charset="0"/>
                <a:cs typeface="Tahoma" pitchFamily="34" charset="0"/>
              </a:rPr>
              <a:t>Note</a:t>
            </a:r>
          </a:p>
          <a:p>
            <a:pPr algn="ctr" fontAlgn="t"/>
            <a:r>
              <a:rPr lang="fr-FR" sz="1100" b="1" dirty="0" smtClean="0">
                <a:solidFill>
                  <a:prstClr val="black"/>
                </a:solidFill>
                <a:latin typeface="RotisSemiSans Light"/>
                <a:ea typeface="Tahoma" pitchFamily="34" charset="0"/>
                <a:cs typeface="Tahoma" pitchFamily="34" charset="0"/>
              </a:rPr>
              <a:t>moyenne</a:t>
            </a:r>
            <a:endParaRPr lang="fr-FR" sz="1100" b="1" dirty="0">
              <a:solidFill>
                <a:prstClr val="black"/>
              </a:solidFill>
              <a:latin typeface="RotisSemiSans Light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956428" y="137837"/>
            <a:ext cx="618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a typeface="Tahoma" pitchFamily="34" charset="0"/>
                <a:cs typeface="Tahoma" pitchFamily="34" charset="0"/>
              </a:rPr>
              <a:t>Image de l’industrie</a:t>
            </a:r>
          </a:p>
          <a:p>
            <a:r>
              <a:rPr lang="fr-FR" sz="2400" b="1" dirty="0">
                <a:ea typeface="Tahoma" pitchFamily="34" charset="0"/>
                <a:cs typeface="Tahoma" pitchFamily="34" charset="0"/>
              </a:rPr>
              <a:t>Autres thèmes</a:t>
            </a:r>
          </a:p>
        </p:txBody>
      </p:sp>
    </p:spTree>
    <p:extLst>
      <p:ext uri="{BB962C8B-B14F-4D97-AF65-F5344CB8AC3E}">
        <p14:creationId xmlns:p14="http://schemas.microsoft.com/office/powerpoint/2010/main" xmlns="" val="3091636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429500" y="2622072"/>
            <a:ext cx="7310852" cy="469506"/>
          </a:xfrm>
          <a:prstGeom prst="roundRect">
            <a:avLst>
              <a:gd name="adj" fmla="val 11507"/>
            </a:avLst>
          </a:prstGeom>
          <a:solidFill>
            <a:srgbClr val="C00000">
              <a:alpha val="14902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29500" y="3091578"/>
            <a:ext cx="7310852" cy="420739"/>
          </a:xfrm>
          <a:prstGeom prst="roundRect">
            <a:avLst>
              <a:gd name="adj" fmla="val 15458"/>
            </a:avLst>
          </a:prstGeom>
          <a:solidFill>
            <a:srgbClr val="487867">
              <a:alpha val="14902"/>
            </a:srgbClr>
          </a:solidFill>
          <a:ln w="12700">
            <a:solidFill>
              <a:srgbClr val="4878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429500" y="4398972"/>
            <a:ext cx="7310852" cy="469506"/>
          </a:xfrm>
          <a:prstGeom prst="roundRect">
            <a:avLst>
              <a:gd name="adj" fmla="val 11507"/>
            </a:avLst>
          </a:prstGeom>
          <a:solidFill>
            <a:srgbClr val="C00000">
              <a:alpha val="14902"/>
            </a:srgb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3200" y="6110230"/>
            <a:ext cx="8858146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Q5. Pensez-vous que...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Graphique 4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269442162"/>
              </p:ext>
            </p:extLst>
          </p:nvPr>
        </p:nvGraphicFramePr>
        <p:xfrm>
          <a:off x="277697" y="2492896"/>
          <a:ext cx="10369151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40904" y="1268759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 associations qui estiment que le coût </a:t>
            </a:r>
            <a:r>
              <a:rPr lang="fr-FR" sz="1600" dirty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 dépenses de santé en </a:t>
            </a:r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France est trop élevé et qui souhaiteraient limiter la délivrance d’AMM seulement aux médicaments </a:t>
            </a:r>
            <a:r>
              <a:rPr lang="fr-FR" sz="1600" dirty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réellement innovants </a:t>
            </a:r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 utiles</a:t>
            </a:r>
          </a:p>
          <a:p>
            <a:endParaRPr lang="fr-FR" sz="1600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56428" y="390874"/>
            <a:ext cx="618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Opinion sur le système de santé Français</a:t>
            </a:r>
            <a:endParaRPr lang="fr-FR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15758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7792712"/>
              </p:ext>
            </p:extLst>
          </p:nvPr>
        </p:nvGraphicFramePr>
        <p:xfrm>
          <a:off x="8313204" y="2636912"/>
          <a:ext cx="762000" cy="3096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</a:tblGrid>
              <a:tr h="4423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fr-F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8%</a:t>
                      </a:r>
                      <a:endParaRPr lang="fr-F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fr-F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fr-F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fr-F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12%</a:t>
                      </a:r>
                      <a:endParaRPr lang="fr-F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fr-FR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0" name="=label1"/>
          <p:cNvSpPr txBox="1"/>
          <p:nvPr/>
        </p:nvSpPr>
        <p:spPr>
          <a:xfrm>
            <a:off x="4871119" y="2361506"/>
            <a:ext cx="909223" cy="276999"/>
          </a:xfrm>
          <a:prstGeom prst="rect">
            <a:avLst/>
          </a:prstGeom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200" b="1" dirty="0" smtClean="0">
                <a:solidFill>
                  <a:srgbClr val="25416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de Oui</a:t>
            </a:r>
            <a:endParaRPr lang="fr-FR" sz="1200" b="1" dirty="0">
              <a:solidFill>
                <a:srgbClr val="25416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49211" y="2368372"/>
            <a:ext cx="8899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Ne sait pas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910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3200" y="6093296"/>
            <a:ext cx="8858146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Q6. Pour vous la France fera-t-elle partie demain des </a:t>
            </a:r>
            <a:r>
              <a:rPr lang="fr-FR" sz="110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« 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découvreurs » de nouvelles molécules ?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Graphique 4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254514118"/>
              </p:ext>
            </p:extLst>
          </p:nvPr>
        </p:nvGraphicFramePr>
        <p:xfrm>
          <a:off x="395536" y="2348880"/>
          <a:ext cx="6933165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15758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=label1"/>
          <p:cNvSpPr txBox="1"/>
          <p:nvPr/>
        </p:nvSpPr>
        <p:spPr>
          <a:xfrm>
            <a:off x="5075312" y="2420888"/>
            <a:ext cx="4104456" cy="954107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dirty="0">
                <a:solidFill>
                  <a:srgbClr val="4878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60% des associations interrogées estiment que la France fera demain </a:t>
            </a:r>
            <a:r>
              <a:rPr lang="fr-FR" sz="1400" b="1" dirty="0" smtClean="0">
                <a:solidFill>
                  <a:srgbClr val="4878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partie des </a:t>
            </a:r>
            <a:r>
              <a:rPr lang="fr-FR" sz="1400" b="1" dirty="0">
                <a:solidFill>
                  <a:srgbClr val="4878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 découvreurs » de nouvelles </a:t>
            </a:r>
            <a:r>
              <a:rPr lang="fr-FR" sz="1400" b="1" dirty="0" smtClean="0">
                <a:solidFill>
                  <a:srgbClr val="4878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molécules</a:t>
            </a:r>
            <a:endParaRPr lang="fr-FR" sz="1400" b="1" dirty="0">
              <a:solidFill>
                <a:srgbClr val="4878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fr-FR" sz="1400" b="1" dirty="0">
              <a:solidFill>
                <a:srgbClr val="48786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56428" y="188640"/>
            <a:ext cx="618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Avenir de l’industrie pharmaceutique en France</a:t>
            </a:r>
            <a:endParaRPr lang="fr-FR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40904" y="1268759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 associations dans l’ensemble plutôt optimistes quant au potentiel de la France en matière de découvertes médicales.</a:t>
            </a:r>
            <a:endParaRPr lang="fr-FR" sz="1600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617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xmlns="" val="4200721729"/>
              </p:ext>
            </p:extLst>
          </p:nvPr>
        </p:nvGraphicFramePr>
        <p:xfrm>
          <a:off x="431540" y="-501459"/>
          <a:ext cx="84969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2" descr="C:\Users\zotac\Downloads\noun_44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0109" y="3696704"/>
            <a:ext cx="540393" cy="5403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zotac\Downloads\noun_12691_c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22"/>
          <a:stretch/>
        </p:blipFill>
        <p:spPr bwMode="auto">
          <a:xfrm>
            <a:off x="3327633" y="3699101"/>
            <a:ext cx="482909" cy="4804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zotac\Downloads\noun_17478_cc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84"/>
          <a:stretch/>
        </p:blipFill>
        <p:spPr bwMode="auto">
          <a:xfrm>
            <a:off x="5652120" y="3662194"/>
            <a:ext cx="540393" cy="5410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zotac\Downloads\noun_28702_cc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07" b="15852"/>
          <a:stretch/>
        </p:blipFill>
        <p:spPr bwMode="auto">
          <a:xfrm>
            <a:off x="4499992" y="3727828"/>
            <a:ext cx="540393" cy="4781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zotac\Downloads\noun_107448_cc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14"/>
          <a:stretch/>
        </p:blipFill>
        <p:spPr bwMode="auto">
          <a:xfrm>
            <a:off x="1002979" y="3669652"/>
            <a:ext cx="611101" cy="5944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à coins arrondis 23"/>
          <p:cNvSpPr/>
          <p:nvPr/>
        </p:nvSpPr>
        <p:spPr>
          <a:xfrm>
            <a:off x="2993087" y="1351533"/>
            <a:ext cx="1152000" cy="2885564"/>
          </a:xfrm>
          <a:prstGeom prst="roundRect">
            <a:avLst>
              <a:gd name="adj" fmla="val 7113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2956428" y="116632"/>
            <a:ext cx="572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Récapitulatif sur l’image et la recommandation des différents secteurs</a:t>
            </a:r>
            <a:endParaRPr lang="fr-FR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0529" y="3367758"/>
            <a:ext cx="756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-19</a:t>
            </a:r>
            <a:endParaRPr lang="fr-FR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1087" y="3367758"/>
            <a:ext cx="756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-28</a:t>
            </a:r>
            <a:endParaRPr lang="fr-FR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92188" y="3367758"/>
            <a:ext cx="756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-42</a:t>
            </a:r>
            <a:endParaRPr lang="fr-FR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52305" y="3367758"/>
            <a:ext cx="756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-51</a:t>
            </a:r>
            <a:endParaRPr lang="fr-FR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44316" y="3367758"/>
            <a:ext cx="756000" cy="2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-51</a:t>
            </a:r>
            <a:endParaRPr lang="fr-FR" sz="11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0759" y="3321869"/>
            <a:ext cx="6046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NPS</a:t>
            </a:r>
            <a:r>
              <a:rPr lang="fr-FR" sz="900" b="1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endParaRPr lang="fr-FR" sz="2400" b="1" baseline="30000" dirty="0" smtClean="0">
              <a:latin typeface="Calibri"/>
              <a:cs typeface="+mn-cs"/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2093072" y="4365104"/>
            <a:ext cx="5209176" cy="1903848"/>
            <a:chOff x="1785807" y="4365104"/>
            <a:chExt cx="5209176" cy="1903848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1785807" y="4365104"/>
              <a:ext cx="5209176" cy="1903848"/>
            </a:xfrm>
            <a:prstGeom prst="roundRect">
              <a:avLst>
                <a:gd name="adj" fmla="val 732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2" name="Picture 3" descr="C:\Users\zotac\Downloads\noun_12691_cc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4722"/>
            <a:stretch/>
          </p:blipFill>
          <p:spPr bwMode="auto">
            <a:xfrm>
              <a:off x="1937461" y="5009649"/>
              <a:ext cx="617904" cy="61475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://thepngproject.s3.amazonaws.com/1024_05eb1c/noun_project_330_2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33996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076" y="4568453"/>
              <a:ext cx="548920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" descr="http://thepngproject.s3.amazonaws.com/1024_05eb1c/noun_project_330_2.png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715076" y="5561640"/>
              <a:ext cx="548858" cy="5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835552" y="4515024"/>
              <a:ext cx="13724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 smtClean="0"/>
                <a:t>L’industrie</a:t>
              </a:r>
            </a:p>
            <a:p>
              <a:r>
                <a:rPr lang="fr-FR" sz="1200" b="1" dirty="0" smtClean="0"/>
                <a:t>pharmaceutique</a:t>
              </a:r>
              <a:endParaRPr lang="fr-FR" sz="1200" b="1" dirty="0"/>
            </a:p>
          </p:txBody>
        </p:sp>
        <p:cxnSp>
          <p:nvCxnSpPr>
            <p:cNvPr id="9" name="Connecteur droit 8"/>
            <p:cNvCxnSpPr/>
            <p:nvPr/>
          </p:nvCxnSpPr>
          <p:spPr>
            <a:xfrm>
              <a:off x="3133033" y="5317028"/>
              <a:ext cx="309634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468329" y="4557359"/>
              <a:ext cx="114165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fr-FR" sz="1200" b="1" dirty="0"/>
                <a:t>Utilité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fr-FR" sz="1200" b="1" dirty="0" smtClean="0"/>
                <a:t>Recherche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fr-FR" sz="1200" b="1" dirty="0" smtClean="0"/>
                <a:t>Innovation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468329" y="5451820"/>
              <a:ext cx="252665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fr-FR" sz="1200" b="1" dirty="0"/>
                <a:t>Profits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fr-FR" sz="1200" b="1" dirty="0" smtClean="0"/>
                <a:t>Opacité</a:t>
              </a:r>
              <a:endParaRPr lang="fr-FR" sz="1200" b="1" dirty="0"/>
            </a:p>
            <a:p>
              <a:pPr marL="171450" indent="-171450">
                <a:buFont typeface="Arial" pitchFamily="34" charset="0"/>
                <a:buChar char="•"/>
              </a:pPr>
              <a:r>
                <a:rPr lang="fr-FR" sz="1200" b="1" dirty="0" smtClean="0"/>
                <a:t>Peu soucieuse du </a:t>
              </a:r>
              <a:r>
                <a:rPr lang="fr-FR" sz="1200" b="1" dirty="0"/>
                <a:t>bien public</a:t>
              </a:r>
            </a:p>
          </p:txBody>
        </p:sp>
      </p:grpSp>
      <p:sp>
        <p:nvSpPr>
          <p:cNvPr id="25" name="Rectangle 24"/>
          <p:cNvSpPr/>
          <p:nvPr>
            <p:custDataLst>
              <p:tags r:id="rId1"/>
            </p:custDataLst>
          </p:nvPr>
        </p:nvSpPr>
        <p:spPr>
          <a:xfrm>
            <a:off x="4103821" y="6445060"/>
            <a:ext cx="4975009" cy="369332"/>
          </a:xfrm>
          <a:prstGeom prst="rect">
            <a:avLst/>
          </a:prstGeom>
          <a:solidFill>
            <a:srgbClr val="8B8F94"/>
          </a:solidFill>
          <a:ln>
            <a:solidFill>
              <a:schemeClr val="bg1"/>
            </a:solidFill>
          </a:ln>
        </p:spPr>
        <p:txBody>
          <a:bodyPr wrap="square" lIns="36000" tIns="0" rIns="36000" bIns="0">
            <a:spAutoFit/>
          </a:bodyPr>
          <a:lstStyle/>
          <a:p>
            <a:pPr algn="ctr" fontAlgn="t"/>
            <a:r>
              <a:rPr lang="fr-FR" sz="800" dirty="0" smtClean="0">
                <a:solidFill>
                  <a:schemeClr val="bg1"/>
                </a:solidFill>
                <a:latin typeface="RotisSemiSans Light"/>
                <a:ea typeface="Tahoma" pitchFamily="34" charset="0"/>
                <a:cs typeface="Tahoma" pitchFamily="34" charset="0"/>
              </a:rPr>
              <a:t>*</a:t>
            </a:r>
            <a:r>
              <a:rPr lang="fr-FR" sz="800" b="1" dirty="0" smtClean="0">
                <a:solidFill>
                  <a:schemeClr val="bg1"/>
                </a:solidFill>
                <a:latin typeface="RotisSemiSans Light"/>
                <a:ea typeface="Tahoma" pitchFamily="34" charset="0"/>
                <a:cs typeface="Tahoma" pitchFamily="34" charset="0"/>
              </a:rPr>
              <a:t>NPS</a:t>
            </a:r>
            <a:r>
              <a:rPr lang="fr-FR" sz="800" dirty="0" smtClean="0">
                <a:solidFill>
                  <a:schemeClr val="bg1"/>
                </a:solidFill>
                <a:latin typeface="RotisSemiSans Light"/>
                <a:ea typeface="Tahoma" pitchFamily="34" charset="0"/>
                <a:cs typeface="Tahoma" pitchFamily="34" charset="0"/>
              </a:rPr>
              <a:t>=Net Promoter Score : mesure de satisfaction qui détermine le niveau de recommandation. Différence calculée entre le % de promoteurs (notes 9-10) et la % de détracteurs (notes 1-6). Un NPS négatif signifie qu’il y a davantage de détracteurs que de promoteurs</a:t>
            </a:r>
            <a:endParaRPr lang="fr-FR" sz="800" dirty="0">
              <a:solidFill>
                <a:schemeClr val="bg1"/>
              </a:solidFill>
              <a:latin typeface="RotisSemiSans Ligh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597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 sz="3200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Comparatif de l’image de l’industrie pharmaceutique entre les différentes cibles</a:t>
            </a:r>
            <a:endParaRPr lang="fr-FR" sz="3200" cap="non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2839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xmlns="" val="2578293093"/>
              </p:ext>
            </p:extLst>
          </p:nvPr>
        </p:nvGraphicFramePr>
        <p:xfrm>
          <a:off x="431540" y="1916832"/>
          <a:ext cx="84969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2956428" y="116632"/>
            <a:ext cx="572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Comparatif des notes d’opinion entre les cibles</a:t>
            </a:r>
            <a:endParaRPr lang="fr-FR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" name="Picture 3" descr="C:\Users\zotac\Downloads\noun_12691_c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22"/>
          <a:stretch/>
        </p:blipFill>
        <p:spPr bwMode="auto">
          <a:xfrm>
            <a:off x="8100392" y="1277477"/>
            <a:ext cx="776866" cy="7729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521329" y="5766849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41776" y="5766849"/>
            <a:ext cx="66075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(n=400)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72710" y="5766849"/>
            <a:ext cx="66075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(n=500)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64995" y="5766849"/>
            <a:ext cx="66075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(n=540)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1520" y="134076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Quelle que soit la cible interrogée, la note d’opinion attribuée à l’industrie pharmaceutique est moyenne.</a:t>
            </a:r>
          </a:p>
          <a:p>
            <a:r>
              <a:rPr lang="fr-FR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Néanmoins, en tendance, les médecins lui attribuent une meilleure note</a:t>
            </a:r>
            <a:endParaRPr lang="fr-FR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711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documentaire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Aucune source informatique directement exploitable des associations n’existe…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1</a:t>
            </a:r>
            <a:r>
              <a:rPr lang="fr-FR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ère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étape de cette étude a donc été une recherche documentaire approfondie et laborieuse afin de répertorier les associations de patients…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834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/>
          <p:cNvSpPr txBox="1"/>
          <p:nvPr/>
        </p:nvSpPr>
        <p:spPr>
          <a:xfrm>
            <a:off x="2956428" y="116632"/>
            <a:ext cx="572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a typeface="Tahoma" pitchFamily="34" charset="0"/>
                <a:cs typeface="Tahoma" pitchFamily="34" charset="0"/>
              </a:rPr>
              <a:t>Comparatif de l’image </a:t>
            </a:r>
            <a:r>
              <a:rPr lang="fr-FR" sz="2400" dirty="0">
                <a:ea typeface="Tahoma" pitchFamily="34" charset="0"/>
                <a:cs typeface="Tahoma" pitchFamily="34" charset="0"/>
              </a:rPr>
              <a:t>de l’industrie</a:t>
            </a:r>
          </a:p>
          <a:p>
            <a:r>
              <a:rPr lang="fr-FR" sz="2400" b="1" dirty="0">
                <a:ea typeface="Tahoma" pitchFamily="34" charset="0"/>
                <a:cs typeface="Tahoma" pitchFamily="34" charset="0"/>
              </a:rPr>
              <a:t>Recherche &amp; Innovation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46077" y="5629089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46077" y="4725144"/>
            <a:ext cx="66075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(n=400)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46077" y="3789040"/>
            <a:ext cx="66075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(n=500)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46077" y="2852936"/>
            <a:ext cx="66075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(n=540)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xmlns="" val="3507427130"/>
              </p:ext>
            </p:extLst>
          </p:nvPr>
        </p:nvGraphicFramePr>
        <p:xfrm>
          <a:off x="0" y="2173312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à coins arrondis 12"/>
          <p:cNvSpPr/>
          <p:nvPr/>
        </p:nvSpPr>
        <p:spPr bwMode="auto">
          <a:xfrm>
            <a:off x="7020272" y="1268760"/>
            <a:ext cx="1944216" cy="396000"/>
          </a:xfrm>
          <a:prstGeom prst="roundRect">
            <a:avLst/>
          </a:prstGeom>
          <a:solidFill>
            <a:srgbClr val="AB474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Recherche &amp; Innovation</a:t>
            </a:r>
            <a:endParaRPr kumimoji="0" lang="fr-FR" sz="13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pic>
        <p:nvPicPr>
          <p:cNvPr id="14" name="Picture 2" descr="C:\Users\zotac\Downloads\noun_114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424" y="1730335"/>
            <a:ext cx="478655" cy="47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66419" y="1465020"/>
            <a:ext cx="694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Concernant la recherche, les associations sont un peu plus sévères dans leur appréciation, notamment sur les investissements</a:t>
            </a:r>
            <a:endParaRPr lang="fr-FR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7469" y="1154889"/>
            <a:ext cx="13580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Notes moyennes</a:t>
            </a:r>
            <a:endParaRPr lang="fr-FR" sz="1100" b="1" dirty="0">
              <a:solidFill>
                <a:srgbClr val="C0000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7106725" y="4140207"/>
            <a:ext cx="458233" cy="23804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88776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346077" y="5629089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46077" y="4725144"/>
            <a:ext cx="66075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(n=400)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46077" y="3789040"/>
            <a:ext cx="66075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(n=500)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46077" y="2852936"/>
            <a:ext cx="66075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(n=540)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xmlns="" val="3332705548"/>
              </p:ext>
            </p:extLst>
          </p:nvPr>
        </p:nvGraphicFramePr>
        <p:xfrm>
          <a:off x="0" y="2173312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à coins arrondis 10"/>
          <p:cNvSpPr/>
          <p:nvPr/>
        </p:nvSpPr>
        <p:spPr bwMode="auto">
          <a:xfrm>
            <a:off x="7020272" y="1268760"/>
            <a:ext cx="1944216" cy="396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Formation &amp;</a:t>
            </a:r>
          </a:p>
          <a:p>
            <a:pPr marL="0" marR="0" indent="0" algn="ct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démarche citoyenne</a:t>
            </a:r>
            <a:endParaRPr kumimoji="0" lang="fr-FR" sz="13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pic>
        <p:nvPicPr>
          <p:cNvPr id="15" name="Picture 5" descr="C:\Users\zotac\Downloads\noun_1567_c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426"/>
          <a:stretch/>
        </p:blipFill>
        <p:spPr bwMode="auto">
          <a:xfrm>
            <a:off x="8350924" y="1706105"/>
            <a:ext cx="585379" cy="5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853232" y="1480094"/>
            <a:ext cx="5648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Plus proches du sujet, les médecins attribuent davantage de meilleures notes sur l’aspect formation des professionnels de santé</a:t>
            </a:r>
            <a:endParaRPr lang="fr-FR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56428" y="116632"/>
            <a:ext cx="572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a typeface="Tahoma" pitchFamily="34" charset="0"/>
                <a:cs typeface="Tahoma" pitchFamily="34" charset="0"/>
              </a:rPr>
              <a:t>Comparatif de l’image </a:t>
            </a:r>
            <a:r>
              <a:rPr lang="fr-FR" sz="2400" dirty="0">
                <a:ea typeface="Tahoma" pitchFamily="34" charset="0"/>
                <a:cs typeface="Tahoma" pitchFamily="34" charset="0"/>
              </a:rPr>
              <a:t>de l’industrie</a:t>
            </a:r>
          </a:p>
          <a:p>
            <a:r>
              <a:rPr lang="fr-FR" sz="2400" b="1" dirty="0">
                <a:ea typeface="Tahoma" pitchFamily="34" charset="0"/>
                <a:cs typeface="Tahoma" pitchFamily="34" charset="0"/>
              </a:rPr>
              <a:t>Formation </a:t>
            </a:r>
            <a:r>
              <a:rPr lang="fr-FR" sz="2400" b="1" dirty="0" smtClean="0">
                <a:ea typeface="Tahoma" pitchFamily="34" charset="0"/>
                <a:cs typeface="Tahoma" pitchFamily="34" charset="0"/>
              </a:rPr>
              <a:t>&amp; démarche </a:t>
            </a:r>
            <a:r>
              <a:rPr lang="fr-FR" sz="2400" b="1" dirty="0">
                <a:ea typeface="Tahoma" pitchFamily="34" charset="0"/>
                <a:cs typeface="Tahoma" pitchFamily="34" charset="0"/>
              </a:rPr>
              <a:t>citoyenne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27469" y="1154889"/>
            <a:ext cx="13580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Notes moyennes</a:t>
            </a:r>
            <a:endParaRPr lang="fr-FR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105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346077" y="5629089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46077" y="4725144"/>
            <a:ext cx="66075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(n=400)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46077" y="3789040"/>
            <a:ext cx="66075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(n=500)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46077" y="2852936"/>
            <a:ext cx="66075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(n=540)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xmlns="" val="2151440355"/>
              </p:ext>
            </p:extLst>
          </p:nvPr>
        </p:nvGraphicFramePr>
        <p:xfrm>
          <a:off x="0" y="2173312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539552" y="146676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 médecins davantage satisfaits des mesures réglementaires et de sécurité de l’industrie pharmaceutique</a:t>
            </a:r>
            <a:endParaRPr lang="fr-FR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 bwMode="auto">
          <a:xfrm>
            <a:off x="7020272" y="1268760"/>
            <a:ext cx="1944216" cy="396000"/>
          </a:xfrm>
          <a:prstGeom prst="roundRect">
            <a:avLst/>
          </a:prstGeom>
          <a:solidFill>
            <a:srgbClr val="60497A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Sécurité &amp;</a:t>
            </a:r>
          </a:p>
          <a:p>
            <a:pPr marL="0" marR="0" indent="0" algn="ct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réglementation</a:t>
            </a:r>
            <a:endParaRPr kumimoji="0" lang="fr-FR" sz="13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pic>
        <p:nvPicPr>
          <p:cNvPr id="14" name="Picture 2" descr="C:\Users\zotac\Downloads\noun_8353_c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663"/>
          <a:stretch/>
        </p:blipFill>
        <p:spPr bwMode="auto">
          <a:xfrm>
            <a:off x="8310364" y="1710379"/>
            <a:ext cx="600494" cy="59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956428" y="116632"/>
            <a:ext cx="572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a typeface="Tahoma" pitchFamily="34" charset="0"/>
                <a:cs typeface="Tahoma" pitchFamily="34" charset="0"/>
              </a:rPr>
              <a:t>Comparatif de l’image </a:t>
            </a:r>
            <a:r>
              <a:rPr lang="fr-FR" sz="2400" dirty="0">
                <a:ea typeface="Tahoma" pitchFamily="34" charset="0"/>
                <a:cs typeface="Tahoma" pitchFamily="34" charset="0"/>
              </a:rPr>
              <a:t>de l’industrie</a:t>
            </a:r>
          </a:p>
          <a:p>
            <a:r>
              <a:rPr lang="fr-FR" sz="2400" b="1" dirty="0">
                <a:ea typeface="Tahoma" pitchFamily="34" charset="0"/>
                <a:cs typeface="Tahoma" pitchFamily="34" charset="0"/>
              </a:rPr>
              <a:t>Sécurité </a:t>
            </a:r>
            <a:r>
              <a:rPr lang="fr-FR" sz="2400" b="1" dirty="0" smtClean="0">
                <a:ea typeface="Tahoma" pitchFamily="34" charset="0"/>
                <a:cs typeface="Tahoma" pitchFamily="34" charset="0"/>
              </a:rPr>
              <a:t>&amp; réglementation</a:t>
            </a:r>
            <a:endParaRPr lang="fr-FR" sz="24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27469" y="1154889"/>
            <a:ext cx="13580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Notes moyennes</a:t>
            </a:r>
            <a:endParaRPr lang="fr-FR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3741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346077" y="5629089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46077" y="4725144"/>
            <a:ext cx="66075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(n=400)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46077" y="3789040"/>
            <a:ext cx="66075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(n=500)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46077" y="2852936"/>
            <a:ext cx="66075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(n=540)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xmlns="" val="2169742675"/>
              </p:ext>
            </p:extLst>
          </p:nvPr>
        </p:nvGraphicFramePr>
        <p:xfrm>
          <a:off x="0" y="2173312"/>
          <a:ext cx="914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539552" y="146676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Quelle que soit la cible, l’industrie pharmaceutique souffre toujours de son image profiteuse et opaque</a:t>
            </a:r>
            <a:endParaRPr lang="fr-FR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7020272" y="1268760"/>
            <a:ext cx="1944216" cy="3960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Autres thèmes</a:t>
            </a:r>
            <a:endParaRPr kumimoji="0" lang="fr-FR" sz="13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ahoma" pitchFamily="34" charset="0"/>
            </a:endParaRPr>
          </a:p>
        </p:txBody>
      </p:sp>
      <p:pic>
        <p:nvPicPr>
          <p:cNvPr id="15" name="Picture 6" descr="C:\Users\zotac\Downloads\noun_271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3544" y="166476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7544" y="461742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Item posé différemment aux médecins</a:t>
            </a:r>
          </a:p>
          <a:p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« Peu soucieuse de ses profits »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MG : 1,2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</a:rPr>
              <a:t>Spécialistes : 1,6</a:t>
            </a:r>
            <a:endParaRPr lang="fr-FR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56428" y="116632"/>
            <a:ext cx="572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a typeface="Tahoma" pitchFamily="34" charset="0"/>
                <a:cs typeface="Tahoma" pitchFamily="34" charset="0"/>
              </a:rPr>
              <a:t>Comparatif de l’image </a:t>
            </a:r>
            <a:r>
              <a:rPr lang="fr-FR" sz="2400" dirty="0">
                <a:ea typeface="Tahoma" pitchFamily="34" charset="0"/>
                <a:cs typeface="Tahoma" pitchFamily="34" charset="0"/>
              </a:rPr>
              <a:t>de l’industrie</a:t>
            </a:r>
          </a:p>
          <a:p>
            <a:r>
              <a:rPr lang="fr-FR" sz="2400" b="1" dirty="0">
                <a:ea typeface="Tahoma" pitchFamily="34" charset="0"/>
                <a:cs typeface="Tahoma" pitchFamily="34" charset="0"/>
              </a:rPr>
              <a:t>Autres thèmes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27469" y="1154889"/>
            <a:ext cx="13580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Notes moyennes</a:t>
            </a:r>
            <a:endParaRPr lang="fr-FR" sz="1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4162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3. Des associations de patients qui entretiennent de bonnes relations avec l’industrie pharmaceutique</a:t>
            </a:r>
            <a:endParaRPr lang="fr-FR" sz="3200" cap="non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9326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3200" y="6012821"/>
            <a:ext cx="7859280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RS14. A votre connaissance des échanges existent-ils aujourd'hui entre votre association et un (ou des) laboratoire(s) pharmaceutique(s) ?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Graphique 4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592435924"/>
              </p:ext>
            </p:extLst>
          </p:nvPr>
        </p:nvGraphicFramePr>
        <p:xfrm>
          <a:off x="992563" y="2492896"/>
          <a:ext cx="7920881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Parenthèse fermante 1"/>
          <p:cNvSpPr/>
          <p:nvPr/>
        </p:nvSpPr>
        <p:spPr>
          <a:xfrm>
            <a:off x="6300192" y="3187575"/>
            <a:ext cx="162302" cy="2088232"/>
          </a:xfrm>
          <a:prstGeom prst="rightBracket">
            <a:avLst/>
          </a:prstGeom>
          <a:ln>
            <a:solidFill>
              <a:srgbClr val="487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Flèche courbée vers la gauche 2"/>
          <p:cNvSpPr/>
          <p:nvPr/>
        </p:nvSpPr>
        <p:spPr>
          <a:xfrm>
            <a:off x="6588224" y="2882609"/>
            <a:ext cx="360040" cy="648072"/>
          </a:xfrm>
          <a:prstGeom prst="curvedLeftArrow">
            <a:avLst/>
          </a:prstGeom>
          <a:solidFill>
            <a:srgbClr val="4878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145361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Une majorité des associations interrogées entretiennent des relations avec l’industrie pharmaceutique, principalement sous forme de réunions</a:t>
            </a:r>
            <a:endParaRPr lang="fr-FR" sz="1600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71800" y="116632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Echanges entre les associations et l’industrie pharmaceutique</a:t>
            </a:r>
            <a:endParaRPr lang="fr-FR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15758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87507" y="1961981"/>
            <a:ext cx="1504973" cy="44203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800" b="1" dirty="0" smtClean="0">
                <a:solidFill>
                  <a:srgbClr val="487867"/>
                </a:solidFill>
              </a:rPr>
              <a:t>Budgets ≥50k€ ou plus (79%) </a:t>
            </a:r>
            <a:r>
              <a:rPr lang="fr-FR" sz="800" b="1" dirty="0" smtClean="0"/>
              <a:t>vs.</a:t>
            </a:r>
          </a:p>
          <a:p>
            <a:r>
              <a:rPr lang="fr-FR" sz="800" b="1" dirty="0">
                <a:solidFill>
                  <a:srgbClr val="C00000"/>
                </a:solidFill>
              </a:rPr>
              <a:t>Budgets </a:t>
            </a:r>
            <a:r>
              <a:rPr lang="fr-FR" sz="800" b="1" dirty="0" smtClean="0">
                <a:solidFill>
                  <a:srgbClr val="C00000"/>
                </a:solidFill>
              </a:rPr>
              <a:t>&lt;50k</a:t>
            </a:r>
            <a:r>
              <a:rPr lang="fr-FR" sz="800" b="1" dirty="0">
                <a:solidFill>
                  <a:srgbClr val="C00000"/>
                </a:solidFill>
              </a:rPr>
              <a:t>€ ou plus </a:t>
            </a:r>
            <a:r>
              <a:rPr lang="fr-FR" sz="800" b="1" dirty="0" smtClean="0">
                <a:solidFill>
                  <a:srgbClr val="C00000"/>
                </a:solidFill>
              </a:rPr>
              <a:t>(49%)</a:t>
            </a:r>
            <a:endParaRPr lang="fr-FR" sz="800" b="1" dirty="0">
              <a:solidFill>
                <a:srgbClr val="C00000"/>
              </a:solidFill>
            </a:endParaRPr>
          </a:p>
        </p:txBody>
      </p:sp>
      <p:cxnSp>
        <p:nvCxnSpPr>
          <p:cNvPr id="11" name="Connecteur droit 10"/>
          <p:cNvCxnSpPr>
            <a:stCxn id="10" idx="1"/>
          </p:cNvCxnSpPr>
          <p:nvPr/>
        </p:nvCxnSpPr>
        <p:spPr>
          <a:xfrm flipH="1">
            <a:off x="6588225" y="2182999"/>
            <a:ext cx="799282" cy="5979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20" idx="1"/>
          </p:cNvCxnSpPr>
          <p:nvPr/>
        </p:nvCxnSpPr>
        <p:spPr>
          <a:xfrm flipH="1">
            <a:off x="6588226" y="2641927"/>
            <a:ext cx="799280" cy="13900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387506" y="2420909"/>
            <a:ext cx="1504973" cy="44203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800" b="1" dirty="0" smtClean="0">
                <a:solidFill>
                  <a:srgbClr val="487867"/>
                </a:solidFill>
              </a:rPr>
              <a:t>Ile-de-France (78%)</a:t>
            </a:r>
          </a:p>
          <a:p>
            <a:r>
              <a:rPr lang="fr-FR" sz="800" b="1" dirty="0" smtClean="0"/>
              <a:t>vs.</a:t>
            </a:r>
          </a:p>
          <a:p>
            <a:r>
              <a:rPr lang="fr-FR" sz="800" b="1" dirty="0" smtClean="0">
                <a:solidFill>
                  <a:srgbClr val="C00000"/>
                </a:solidFill>
              </a:rPr>
              <a:t>Province (50%)</a:t>
            </a:r>
            <a:endParaRPr lang="fr-FR" sz="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1087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=label1"/>
          <p:cNvSpPr txBox="1"/>
          <p:nvPr/>
        </p:nvSpPr>
        <p:spPr>
          <a:xfrm>
            <a:off x="3707904" y="1988840"/>
            <a:ext cx="5544616" cy="923330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b="1" dirty="0" smtClean="0">
                <a:solidFill>
                  <a:srgbClr val="1777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44% des associations interrogées reçoivent un soutien de la part de l’industrie pharmaceutique, </a:t>
            </a:r>
            <a:r>
              <a:rPr lang="fr-FR" sz="1800" dirty="0" smtClean="0">
                <a:solidFill>
                  <a:srgbClr val="1777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principalement sous forme...</a:t>
            </a:r>
            <a:endParaRPr lang="fr-FR" sz="1800" dirty="0">
              <a:solidFill>
                <a:srgbClr val="17779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text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3200" y="5987420"/>
            <a:ext cx="8858146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RS10. Votre association de patients reçoit-elle un soutien de la part de l'industrie pharmaceutique ?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10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RS11. Sous quelle forme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Graphique 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956891396"/>
              </p:ext>
            </p:extLst>
          </p:nvPr>
        </p:nvGraphicFramePr>
        <p:xfrm>
          <a:off x="3131840" y="3212976"/>
          <a:ext cx="7920881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Graphique 4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892595420"/>
              </p:ext>
            </p:extLst>
          </p:nvPr>
        </p:nvGraphicFramePr>
        <p:xfrm>
          <a:off x="-1178539" y="1628800"/>
          <a:ext cx="666127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956428" y="377137"/>
            <a:ext cx="6187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Soutien reçu de l’industrie pharmaceutique</a:t>
            </a:r>
            <a:endParaRPr lang="fr-FR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15758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42553" y="2908603"/>
            <a:ext cx="2792752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Associations qui reçoivent un soutien </a:t>
            </a:r>
            <a:r>
              <a:rPr lang="fr-FR" sz="1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(n=32)*</a:t>
            </a:r>
            <a:endParaRPr lang="fr-FR" sz="1400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2" name="Flèche courbée vers la droite 1"/>
          <p:cNvSpPr/>
          <p:nvPr/>
        </p:nvSpPr>
        <p:spPr>
          <a:xfrm rot="20025961">
            <a:off x="4467577" y="3035280"/>
            <a:ext cx="360040" cy="588838"/>
          </a:xfrm>
          <a:prstGeom prst="curvedRightArrow">
            <a:avLst/>
          </a:prstGeom>
          <a:solidFill>
            <a:srgbClr val="1777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72605" y="5749365"/>
            <a:ext cx="8611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*base faible</a:t>
            </a:r>
            <a:endParaRPr lang="fr-FR" sz="1400" dirty="0">
              <a:solidFill>
                <a:srgbClr val="FF0000"/>
              </a:solidFill>
              <a:latin typeface="Calibri"/>
              <a:cs typeface="Arial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380312" y="1546805"/>
            <a:ext cx="1504973" cy="44203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800" b="1" dirty="0" smtClean="0">
                <a:solidFill>
                  <a:srgbClr val="487867"/>
                </a:solidFill>
              </a:rPr>
              <a:t>Ile-de-France (67%)</a:t>
            </a:r>
          </a:p>
          <a:p>
            <a:r>
              <a:rPr lang="fr-FR" sz="800" b="1" dirty="0" smtClean="0"/>
              <a:t>vs.</a:t>
            </a:r>
          </a:p>
          <a:p>
            <a:r>
              <a:rPr lang="fr-FR" sz="800" b="1" dirty="0" smtClean="0">
                <a:solidFill>
                  <a:srgbClr val="C00000"/>
                </a:solidFill>
              </a:rPr>
              <a:t>Province (30%)</a:t>
            </a:r>
            <a:endParaRPr lang="fr-FR" sz="800" b="1" dirty="0">
              <a:solidFill>
                <a:srgbClr val="C0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796136" y="1546804"/>
            <a:ext cx="1504973" cy="44203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800" b="1" dirty="0" smtClean="0">
                <a:solidFill>
                  <a:srgbClr val="487867"/>
                </a:solidFill>
              </a:rPr>
              <a:t>Budgets ≥50k€ ou plus (75%) </a:t>
            </a:r>
            <a:r>
              <a:rPr lang="fr-FR" sz="800" b="1" dirty="0" smtClean="0"/>
              <a:t>vs.</a:t>
            </a:r>
          </a:p>
          <a:p>
            <a:r>
              <a:rPr lang="fr-FR" sz="800" b="1" dirty="0">
                <a:solidFill>
                  <a:srgbClr val="C00000"/>
                </a:solidFill>
              </a:rPr>
              <a:t>Budgets </a:t>
            </a:r>
            <a:r>
              <a:rPr lang="fr-FR" sz="800" b="1" dirty="0" smtClean="0">
                <a:solidFill>
                  <a:srgbClr val="C00000"/>
                </a:solidFill>
              </a:rPr>
              <a:t>&lt;50k</a:t>
            </a:r>
            <a:r>
              <a:rPr lang="fr-FR" sz="800" b="1" dirty="0">
                <a:solidFill>
                  <a:srgbClr val="C00000"/>
                </a:solidFill>
              </a:rPr>
              <a:t>€ ou plus </a:t>
            </a:r>
            <a:r>
              <a:rPr lang="fr-FR" sz="800" b="1" dirty="0" smtClean="0">
                <a:solidFill>
                  <a:srgbClr val="C00000"/>
                </a:solidFill>
              </a:rPr>
              <a:t>(24%)</a:t>
            </a:r>
            <a:endParaRPr lang="fr-FR" sz="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9762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3200" y="5995586"/>
            <a:ext cx="8858146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Q8. Diriez-vous globalement que les relations entre les associations de patients et l'industrie pharmaceutique sont...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10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RS12. Votre association est-elle satisfaite de ses relations actuelles avec les laboratoires pharmaceutiques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Graphique 4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811446500"/>
              </p:ext>
            </p:extLst>
          </p:nvPr>
        </p:nvGraphicFramePr>
        <p:xfrm>
          <a:off x="107504" y="2065043"/>
          <a:ext cx="43200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27584" y="126876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 associations globalement satisfaites des relations qu’elles entretiennent avec l’industrie pharmaceutique</a:t>
            </a:r>
            <a:endParaRPr lang="fr-FR" sz="1600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11663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dirty="0" smtClean="0">
                <a:latin typeface="+mj-lt"/>
                <a:ea typeface="Tahoma" pitchFamily="34" charset="0"/>
                <a:cs typeface="Tahoma" pitchFamily="34" charset="0"/>
              </a:rPr>
              <a:t>Niveau de satisfaction vis-à-vis des relations entre les associations et l’industrie pharmaceutique</a:t>
            </a:r>
            <a:endParaRPr lang="fr-FR" sz="23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3474" y="2014265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9" name="Graphique 8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2428427701"/>
              </p:ext>
            </p:extLst>
          </p:nvPr>
        </p:nvGraphicFramePr>
        <p:xfrm>
          <a:off x="4891525" y="2137051"/>
          <a:ext cx="43200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17303" y="2137377"/>
            <a:ext cx="300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 avec les associations en général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173542" y="2137376"/>
            <a:ext cx="300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 avec leur propre association</a:t>
            </a:r>
            <a:endParaRPr lang="fr-FR" dirty="0"/>
          </a:p>
        </p:txBody>
      </p:sp>
      <p:pic>
        <p:nvPicPr>
          <p:cNvPr id="11" name="Picture 3" descr="C:\Users\zotac\Downloads\noun_12691_cc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22"/>
          <a:stretch/>
        </p:blipFill>
        <p:spPr bwMode="auto">
          <a:xfrm>
            <a:off x="3923928" y="2048354"/>
            <a:ext cx="828595" cy="8243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272605" y="5749365"/>
            <a:ext cx="8611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*base faible</a:t>
            </a:r>
            <a:endParaRPr lang="fr-FR" sz="1400" dirty="0">
              <a:solidFill>
                <a:srgbClr val="FF0000"/>
              </a:solidFill>
              <a:latin typeface="Calibri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36533" y="1848299"/>
            <a:ext cx="22765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Associations qui reçoivent un soutien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(n=32)*</a:t>
            </a:r>
            <a:endParaRPr lang="fr-FR" sz="1400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4323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3200" y="5995586"/>
            <a:ext cx="8858146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Q8. Diriez-vous globalement que les relations entre les associations de patients et l'industrie pharmaceutique sont...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10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RS12. Votre association est-elle satisfaite de ses relations actuelles avec les laboratoires pharmaceutiques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Graphique 4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275366067"/>
              </p:ext>
            </p:extLst>
          </p:nvPr>
        </p:nvGraphicFramePr>
        <p:xfrm>
          <a:off x="107504" y="2065043"/>
          <a:ext cx="43200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27584" y="126876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 associations globalement satisfaites des relations qu’elles entretiennent avec l’industrie pharmaceutique</a:t>
            </a:r>
            <a:endParaRPr lang="fr-FR" sz="1600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11663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dirty="0" smtClean="0">
                <a:latin typeface="+mj-lt"/>
                <a:ea typeface="Tahoma" pitchFamily="34" charset="0"/>
                <a:cs typeface="Tahoma" pitchFamily="34" charset="0"/>
              </a:rPr>
              <a:t>Niveau de satisfaction vis-à-vis des relations entre les associations et l’industrie pharmaceutique</a:t>
            </a:r>
            <a:endParaRPr lang="fr-FR" sz="23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3474" y="2014265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9" name="Graphique 8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2300892258"/>
              </p:ext>
            </p:extLst>
          </p:nvPr>
        </p:nvGraphicFramePr>
        <p:xfrm>
          <a:off x="4891525" y="2137051"/>
          <a:ext cx="43200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17303" y="2137377"/>
            <a:ext cx="300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 avec les associations en général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173542" y="2137376"/>
            <a:ext cx="3002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Relations avec leur propre association</a:t>
            </a:r>
            <a:endParaRPr lang="fr-FR" dirty="0"/>
          </a:p>
        </p:txBody>
      </p:sp>
      <p:pic>
        <p:nvPicPr>
          <p:cNvPr id="11" name="Picture 3" descr="C:\Users\zotac\Downloads\noun_12691_cc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22"/>
          <a:stretch/>
        </p:blipFill>
        <p:spPr bwMode="auto">
          <a:xfrm>
            <a:off x="3923928" y="2048354"/>
            <a:ext cx="828595" cy="8243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272605" y="5749365"/>
            <a:ext cx="8611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*base faible</a:t>
            </a:r>
            <a:endParaRPr lang="fr-FR" sz="1400" dirty="0">
              <a:solidFill>
                <a:srgbClr val="FF0000"/>
              </a:solidFill>
              <a:latin typeface="Calibri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36533" y="1848299"/>
            <a:ext cx="22765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Associations qui reçoivent un soutien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(n=32)*</a:t>
            </a:r>
            <a:endParaRPr lang="fr-FR" sz="1400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8930" y="3978184"/>
            <a:ext cx="2494878" cy="44203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800" b="1" dirty="0" smtClean="0">
                <a:solidFill>
                  <a:srgbClr val="487867"/>
                </a:solidFill>
              </a:rPr>
              <a:t>Reçoivent un soutien de l’industrie (69%)</a:t>
            </a:r>
          </a:p>
          <a:p>
            <a:r>
              <a:rPr lang="fr-FR" sz="800" b="1" dirty="0" smtClean="0"/>
              <a:t>vs.</a:t>
            </a:r>
          </a:p>
          <a:p>
            <a:r>
              <a:rPr lang="fr-FR" sz="800" b="1" dirty="0" smtClean="0">
                <a:solidFill>
                  <a:srgbClr val="C00000"/>
                </a:solidFill>
              </a:rPr>
              <a:t>Ne reçoivent aucun soutien </a:t>
            </a:r>
            <a:r>
              <a:rPr lang="fr-FR" sz="800" b="1" dirty="0">
                <a:solidFill>
                  <a:srgbClr val="C00000"/>
                </a:solidFill>
              </a:rPr>
              <a:t>de l’industrie </a:t>
            </a:r>
            <a:r>
              <a:rPr lang="fr-FR" sz="800" b="1" dirty="0" smtClean="0">
                <a:solidFill>
                  <a:srgbClr val="C00000"/>
                </a:solidFill>
              </a:rPr>
              <a:t>(27%)</a:t>
            </a:r>
            <a:endParaRPr lang="fr-FR" sz="800" b="1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48929" y="4437112"/>
            <a:ext cx="1504973" cy="44203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800" b="1" dirty="0" smtClean="0">
                <a:solidFill>
                  <a:srgbClr val="487867"/>
                </a:solidFill>
              </a:rPr>
              <a:t>Ile-de-France (59%)</a:t>
            </a:r>
          </a:p>
          <a:p>
            <a:r>
              <a:rPr lang="fr-FR" sz="800" b="1" dirty="0" smtClean="0"/>
              <a:t>vs.</a:t>
            </a:r>
          </a:p>
          <a:p>
            <a:r>
              <a:rPr lang="fr-FR" sz="800" b="1" dirty="0" smtClean="0">
                <a:solidFill>
                  <a:srgbClr val="C00000"/>
                </a:solidFill>
              </a:rPr>
              <a:t>Province (37%)</a:t>
            </a:r>
            <a:endParaRPr lang="fr-FR" sz="800" b="1" dirty="0">
              <a:solidFill>
                <a:srgbClr val="C00000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1101415" y="3645024"/>
            <a:ext cx="0" cy="3331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20280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347864" y="6093296"/>
            <a:ext cx="6543482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10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RS13. Pour quelle(s) raison(s) ?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83768" y="116632"/>
            <a:ext cx="66602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dirty="0" smtClean="0">
                <a:latin typeface="+mj-lt"/>
                <a:ea typeface="Tahoma" pitchFamily="34" charset="0"/>
                <a:cs typeface="Tahoma" pitchFamily="34" charset="0"/>
              </a:rPr>
              <a:t>Raisons de satisfaction concernant des relations entre l’association et l’industrie pharmaceutique</a:t>
            </a:r>
            <a:endParaRPr lang="fr-FR" sz="23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60" descr="http://thepngproject.s3.amazonaws.com/1024_f5f5f5/noun_project_328_1.pn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DAEDEF">
                <a:shade val="45000"/>
                <a:satMod val="135000"/>
              </a:srgb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868886" y="3068960"/>
            <a:ext cx="3056735" cy="1967175"/>
          </a:xfrm>
          <a:prstGeom prst="rect">
            <a:avLst/>
          </a:prstGeom>
          <a:noFill/>
          <a:extLst/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4079631"/>
              </p:ext>
            </p:extLst>
          </p:nvPr>
        </p:nvGraphicFramePr>
        <p:xfrm>
          <a:off x="323528" y="2492896"/>
          <a:ext cx="5111044" cy="1872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2637"/>
                <a:gridCol w="628407"/>
              </a:tblGrid>
              <a:tr h="312034"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b="1" u="none" strike="noStrike" dirty="0" smtClean="0">
                          <a:solidFill>
                            <a:srgbClr val="487867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 positif</a:t>
                      </a:r>
                      <a:endParaRPr lang="fr-FR" sz="1000" b="1" i="0" u="none" strike="noStrike" dirty="0">
                        <a:solidFill>
                          <a:srgbClr val="487867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solidFill>
                            <a:srgbClr val="487867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58%</a:t>
                      </a:r>
                      <a:endParaRPr lang="fr-FR" sz="1000" b="1" i="0" u="none" strike="noStrike" dirty="0">
                        <a:solidFill>
                          <a:srgbClr val="487867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Une bonne collaboration / Partenariat enrichissant / Ecoute / Bonnes relations / Bons résultats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145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39%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Autres éléments positifs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145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26%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 négatif</a:t>
                      </a:r>
                      <a:endParaRPr lang="fr-FR" sz="1000" b="1" i="0" u="none" strike="noStrike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000" b="1" u="none" strike="noStrike" dirty="0"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42%</a:t>
                      </a:r>
                      <a:endParaRPr lang="fr-FR" sz="1000" b="1" i="0" u="none" strike="noStrike" dirty="0">
                        <a:solidFill>
                          <a:srgbClr val="C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Pas suffisamment de communication, échanges / Pas assez importants, à approfondir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145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23%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t"/>
                      <a:r>
                        <a:rPr lang="fr-FR" sz="8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Autres éléments négatifs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7145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8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26%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624" y="5988062"/>
            <a:ext cx="22765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Associations qui reçoivent un soutien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(n=32) Base faible</a:t>
            </a:r>
            <a:endParaRPr lang="fr-FR" sz="1400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60109" y="1433572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50" i="1" dirty="0">
                <a:solidFill>
                  <a:srgbClr val="487867"/>
                </a:solidFill>
              </a:rPr>
              <a:t>B</a:t>
            </a:r>
            <a:r>
              <a:rPr lang="fr-FR" sz="1050" i="1" dirty="0" smtClean="0">
                <a:solidFill>
                  <a:srgbClr val="487867"/>
                </a:solidFill>
              </a:rPr>
              <a:t>on </a:t>
            </a:r>
            <a:r>
              <a:rPr lang="fr-FR" sz="1050" i="1" dirty="0">
                <a:solidFill>
                  <a:srgbClr val="487867"/>
                </a:solidFill>
              </a:rPr>
              <a:t>niveau de collaboration sur des projets avec le respect des intérêts de l'association - et donc des patients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11960" y="198884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50" i="1" dirty="0">
                <a:solidFill>
                  <a:srgbClr val="487867"/>
                </a:solidFill>
              </a:rPr>
              <a:t>Car ils participent financièrement et physiquement à la vie de </a:t>
            </a:r>
            <a:r>
              <a:rPr lang="fr-FR" sz="1050" i="1" dirty="0" smtClean="0">
                <a:solidFill>
                  <a:srgbClr val="487867"/>
                </a:solidFill>
              </a:rPr>
              <a:t>l’association</a:t>
            </a:r>
            <a:endParaRPr lang="fr-FR" sz="1050" i="1" dirty="0">
              <a:solidFill>
                <a:srgbClr val="487867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48767" y="4636078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50" i="1" dirty="0">
                <a:solidFill>
                  <a:srgbClr val="C00000"/>
                </a:solidFill>
              </a:rPr>
              <a:t>Manque de concertation et opacité des recherches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60032" y="5036135"/>
            <a:ext cx="2749471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50" i="1" dirty="0">
                <a:solidFill>
                  <a:srgbClr val="C00000"/>
                </a:solidFill>
              </a:rPr>
              <a:t>Relations très insuffisantes et très inégales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67312" y="5387897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50" i="1" dirty="0">
                <a:solidFill>
                  <a:srgbClr val="C00000"/>
                </a:solidFill>
              </a:rPr>
              <a:t>Trop </a:t>
            </a:r>
            <a:r>
              <a:rPr lang="fr-FR" sz="1050" i="1" dirty="0" smtClean="0">
                <a:solidFill>
                  <a:srgbClr val="C00000"/>
                </a:solidFill>
              </a:rPr>
              <a:t>intrusive, ingérence importante, recherche </a:t>
            </a:r>
            <a:r>
              <a:rPr lang="fr-FR" sz="1050" i="1" dirty="0">
                <a:solidFill>
                  <a:srgbClr val="C00000"/>
                </a:solidFill>
              </a:rPr>
              <a:t>de son intérêt en fonction de son actualité et non des préoccupations des patients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46109" y="2505670"/>
            <a:ext cx="34623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i="1" dirty="0">
                <a:solidFill>
                  <a:srgbClr val="487867"/>
                </a:solidFill>
              </a:rPr>
              <a:t>Nous avons un bon rapport et leur soutien financier permet la réalisation de certaines actions menées tout le long de l'année.</a:t>
            </a:r>
          </a:p>
        </p:txBody>
      </p:sp>
    </p:spTree>
    <p:extLst>
      <p:ext uri="{BB962C8B-B14F-4D97-AF65-F5344CB8AC3E}">
        <p14:creationId xmlns:p14="http://schemas.microsoft.com/office/powerpoint/2010/main" xmlns="" val="519008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recherche documentaire</a:t>
            </a:r>
            <a:endParaRPr lang="fr-F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7738" y="3556000"/>
            <a:ext cx="1905744" cy="19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4366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3200" y="6021288"/>
            <a:ext cx="8110800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Q9. Et diriez-vous qu'au cours de ces 3 dernières années ces relations entre les associations de patients et l'industrie pharmaceutique se sont plutôt...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Graphique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675530980"/>
              </p:ext>
            </p:extLst>
          </p:nvPr>
        </p:nvGraphicFramePr>
        <p:xfrm>
          <a:off x="1146905" y="2636912"/>
          <a:ext cx="7406495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27584" y="1605961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 relations avec l’industrie pharmaceutique plutôt stables</a:t>
            </a:r>
            <a:endParaRPr lang="fr-FR" sz="1600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56428" y="146305"/>
            <a:ext cx="618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Evolution des relations entre les associations et l’industrie pharmaceutique</a:t>
            </a:r>
            <a:endParaRPr lang="fr-FR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5758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1993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338462" y="2149791"/>
            <a:ext cx="6646229" cy="2304256"/>
          </a:xfrm>
          <a:prstGeom prst="roundRect">
            <a:avLst>
              <a:gd name="adj" fmla="val 3384"/>
            </a:avLst>
          </a:prstGeom>
          <a:solidFill>
            <a:srgbClr val="487867">
              <a:alpha val="14902"/>
            </a:srgbClr>
          </a:solidFill>
          <a:ln w="12700">
            <a:solidFill>
              <a:srgbClr val="4878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text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3200" y="6042494"/>
            <a:ext cx="8110800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Q10. D'un point de vue général, pensez-vous que la collaboration entre les associations et les laboratoires pharmaceutiques soit...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Graphique 4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759924582"/>
              </p:ext>
            </p:extLst>
          </p:nvPr>
        </p:nvGraphicFramePr>
        <p:xfrm>
          <a:off x="0" y="2060848"/>
          <a:ext cx="9307333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27584" y="126876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Une large majorité des associations interrogées s’accorde à dire que ces relations sont profitables pour l’ensemble des parties prenantes</a:t>
            </a:r>
            <a:endParaRPr lang="fr-FR" sz="1600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56428" y="146305"/>
            <a:ext cx="618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Opinion sur les relations entre les associations et l’industrie pharmaceutique</a:t>
            </a:r>
            <a:endParaRPr lang="fr-FR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5758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1599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539552" y="2036079"/>
            <a:ext cx="720080" cy="576064"/>
          </a:xfrm>
          <a:prstGeom prst="ellipse">
            <a:avLst/>
          </a:prstGeom>
          <a:solidFill>
            <a:srgbClr val="1777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60%</a:t>
            </a:r>
            <a:endParaRPr lang="fr-F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46117" y="2764543"/>
            <a:ext cx="720080" cy="576064"/>
          </a:xfrm>
          <a:prstGeom prst="ellipse">
            <a:avLst/>
          </a:prstGeom>
          <a:solidFill>
            <a:srgbClr val="17779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44%</a:t>
            </a:r>
            <a:endParaRPr lang="fr-F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648" y="2154834"/>
            <a:ext cx="5295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Ont des contacts avec l’industrie pharmaceutique</a:t>
            </a:r>
            <a:endParaRPr lang="fr-F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648" y="2883298"/>
            <a:ext cx="6506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Reçoivent un soutien de la part de l’industrie pharmaceutique</a:t>
            </a:r>
            <a:endParaRPr lang="fr-F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3836" y="2523978"/>
            <a:ext cx="369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</a:t>
            </a:r>
            <a:endParaRPr lang="fr-F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117" y="1268760"/>
            <a:ext cx="301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Parmi les associations interrogées...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1403648" y="3764271"/>
            <a:ext cx="74094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4878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Globalement, ces relations sont jugées satisfaisantes et plutôt stables</a:t>
            </a:r>
          </a:p>
          <a:p>
            <a:r>
              <a:rPr lang="fr-F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45% de satisfaction dans l’absolu (avec ou sans soutien)</a:t>
            </a:r>
            <a:endParaRPr lang="fr-F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fr-F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70% de satisfaction pour celles qui reçoivent un soutien</a:t>
            </a:r>
            <a:endParaRPr lang="fr-F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4" descr="http://thepngproject.s3.amazonaws.com/1024_05eb1c/noun_project_330_2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399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432" y="3590282"/>
            <a:ext cx="907765" cy="95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403648" y="4988407"/>
            <a:ext cx="78245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48786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 relations perçues comme utiles pour tous et éthiquement acceptables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56428" y="137837"/>
            <a:ext cx="5431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a typeface="Tahoma" pitchFamily="34" charset="0"/>
                <a:cs typeface="Tahoma" pitchFamily="34" charset="0"/>
              </a:rPr>
              <a:t>Les relations entre associations de patients et l’industrie pharmaceutique</a:t>
            </a:r>
            <a:endParaRPr lang="fr-FR" sz="2400" b="1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877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 sz="3200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4. De nombreuses attentes de la part des associations envers l’industrie pharmaceutique </a:t>
            </a:r>
            <a:endParaRPr lang="fr-FR" sz="3200" cap="non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354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3200" y="6093296"/>
            <a:ext cx="8858146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fr-FR" sz="1100" dirty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Q7. En tant qu'association de patients, qu'attendez-vous plus particulièrement de l'industrie pharmaceutique </a:t>
            </a:r>
            <a:r>
              <a:rPr lang="fr-FR" sz="1100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? </a:t>
            </a:r>
            <a:r>
              <a:rPr lang="fr-FR" sz="1100" b="1" dirty="0" smtClean="0"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rPr>
              <a:t>(spontané)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584" y="126876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 quasi-totalité des associations interrogées expriment au moins une attente vis-à-vis de l’industrie, principalement concernant la recherche et l’information sur les maladies</a:t>
            </a:r>
            <a:endParaRPr lang="fr-FR" sz="1600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5758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8" name="Graphique 7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902103511"/>
              </p:ext>
            </p:extLst>
          </p:nvPr>
        </p:nvGraphicFramePr>
        <p:xfrm>
          <a:off x="71500" y="2276872"/>
          <a:ext cx="95770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956428" y="188640"/>
            <a:ext cx="618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Principales attentes vis-à-vis de l’industrie pharmaceutique</a:t>
            </a:r>
            <a:endParaRPr lang="fr-FR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60" descr="http://thepngproject.s3.amazonaws.com/1024_f5f5f5/noun_project_328_1.png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DAEDEF">
                <a:shade val="45000"/>
                <a:satMod val="135000"/>
              </a:srgb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868886" y="3068960"/>
            <a:ext cx="3056735" cy="1967175"/>
          </a:xfrm>
          <a:prstGeom prst="rect">
            <a:avLst/>
          </a:prstGeom>
          <a:noFill/>
          <a:extLst/>
        </p:spPr>
      </p:pic>
      <p:sp>
        <p:nvSpPr>
          <p:cNvPr id="3" name="Rectangle 2"/>
          <p:cNvSpPr/>
          <p:nvPr/>
        </p:nvSpPr>
        <p:spPr>
          <a:xfrm>
            <a:off x="5652120" y="284027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 smtClean="0"/>
              <a:t>Une </a:t>
            </a:r>
            <a:r>
              <a:rPr lang="fr-FR" sz="900" i="1" dirty="0"/>
              <a:t>information claire, sur les traitements et sur les effets secondaires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4088" y="4127643"/>
            <a:ext cx="2934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 smtClean="0"/>
              <a:t>Un </a:t>
            </a:r>
            <a:r>
              <a:rPr lang="fr-FR" sz="900" i="1" dirty="0"/>
              <a:t>vrai partenariat, fondé sur le respect et la compréhension de nos besoins.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12160" y="2497168"/>
            <a:ext cx="28620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 smtClean="0"/>
              <a:t>Faire </a:t>
            </a:r>
            <a:r>
              <a:rPr lang="fr-FR" sz="900" i="1" dirty="0"/>
              <a:t>plus de recherche pour les maladies rares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38328" y="3291242"/>
            <a:ext cx="329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 smtClean="0"/>
              <a:t>Du </a:t>
            </a:r>
            <a:r>
              <a:rPr lang="fr-FR" sz="900" i="1" dirty="0"/>
              <a:t>soutien financier et des partenariats en termes de communication pour faire connaitre la maladie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57192" y="3706385"/>
            <a:ext cx="39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 smtClean="0"/>
              <a:t>Une </a:t>
            </a:r>
            <a:r>
              <a:rPr lang="fr-FR" sz="900" i="1" dirty="0"/>
              <a:t>plus grande écoute et prise en compte des remontées des </a:t>
            </a:r>
            <a:r>
              <a:rPr lang="fr-FR" sz="900" i="1" dirty="0" smtClean="0"/>
              <a:t>patients, une </a:t>
            </a:r>
            <a:r>
              <a:rPr lang="fr-FR" sz="900" i="1" dirty="0"/>
              <a:t>information sur les recherches en </a:t>
            </a:r>
            <a:r>
              <a:rPr lang="fr-FR" sz="900" i="1" dirty="0" smtClean="0"/>
              <a:t>cours, moins d'opacité...</a:t>
            </a:r>
            <a:endParaRPr lang="fr-FR" sz="900" i="1" dirty="0"/>
          </a:p>
        </p:txBody>
      </p:sp>
      <p:sp>
        <p:nvSpPr>
          <p:cNvPr id="20" name="Rectangle 19"/>
          <p:cNvSpPr/>
          <p:nvPr/>
        </p:nvSpPr>
        <p:spPr>
          <a:xfrm>
            <a:off x="5177681" y="4522376"/>
            <a:ext cx="3699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 smtClean="0"/>
              <a:t>Davantage </a:t>
            </a:r>
            <a:r>
              <a:rPr lang="fr-FR" sz="900" i="1" dirty="0"/>
              <a:t>d'aide aux petites associations en les </a:t>
            </a:r>
            <a:r>
              <a:rPr lang="fr-FR" sz="900" i="1" dirty="0" smtClean="0"/>
              <a:t>associant à </a:t>
            </a:r>
            <a:r>
              <a:rPr lang="fr-FR" sz="900" i="1" dirty="0"/>
              <a:t>la recherche médicale au même titre que les grandes associations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991471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3200" y="6096333"/>
            <a:ext cx="8858146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Q11. Pour chacune de ces collaborations, merci de dire si cela correspond aux attentes de votre association.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Graphique 4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646344183"/>
              </p:ext>
            </p:extLst>
          </p:nvPr>
        </p:nvGraphicFramePr>
        <p:xfrm>
          <a:off x="107504" y="1916831"/>
          <a:ext cx="11017224" cy="448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07504" y="119675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Les associations ont de très nombreuses attentes en termes de collaborations, principalement avec l’industrie pharmaceutique (partage, financement, soutien...) </a:t>
            </a:r>
            <a:endParaRPr lang="fr-FR" sz="1600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56428" y="146305"/>
            <a:ext cx="618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Attentes des associations vis-à-vis de l’industrie pharmaceutique</a:t>
            </a:r>
            <a:endParaRPr lang="fr-FR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5758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Rectangle 8"/>
          <p:cNvSpPr/>
          <p:nvPr>
            <p:custDataLst>
              <p:tags r:id="rId3"/>
            </p:custDataLst>
          </p:nvPr>
        </p:nvSpPr>
        <p:spPr>
          <a:xfrm>
            <a:off x="7164288" y="1638091"/>
            <a:ext cx="10893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fr-FR" sz="1100" b="1" dirty="0" smtClean="0">
                <a:solidFill>
                  <a:prstClr val="black"/>
                </a:solidFill>
                <a:latin typeface="RotisSemiSans Light"/>
                <a:ea typeface="Tahoma" pitchFamily="34" charset="0"/>
                <a:cs typeface="Tahoma" pitchFamily="34" charset="0"/>
              </a:rPr>
              <a:t>Note</a:t>
            </a:r>
          </a:p>
          <a:p>
            <a:pPr algn="ctr" fontAlgn="t"/>
            <a:r>
              <a:rPr lang="fr-FR" sz="1100" b="1" dirty="0" smtClean="0">
                <a:solidFill>
                  <a:prstClr val="black"/>
                </a:solidFill>
                <a:latin typeface="RotisSemiSans Light"/>
                <a:ea typeface="Tahoma" pitchFamily="34" charset="0"/>
                <a:cs typeface="Tahoma" pitchFamily="34" charset="0"/>
              </a:rPr>
              <a:t>moyenne</a:t>
            </a:r>
            <a:endParaRPr lang="fr-FR" sz="1100" b="1" dirty="0">
              <a:solidFill>
                <a:prstClr val="black"/>
              </a:solidFill>
              <a:latin typeface="RotisSemiSans Light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08408" y="2031175"/>
            <a:ext cx="8136000" cy="1044000"/>
          </a:xfrm>
          <a:prstGeom prst="roundRect">
            <a:avLst>
              <a:gd name="adj" fmla="val 3384"/>
            </a:avLst>
          </a:prstGeom>
          <a:solidFill>
            <a:srgbClr val="487867">
              <a:alpha val="14902"/>
            </a:srgbClr>
          </a:solidFill>
          <a:ln w="12700">
            <a:solidFill>
              <a:srgbClr val="4878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778486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3200" y="6144098"/>
            <a:ext cx="8003296" cy="3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cript MT Bold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RS15. Et demain, quels types d'échanges avec les laboratoires pharmaceutiques pourraient intéresser votre association ?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Graphique 4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448446725"/>
              </p:ext>
            </p:extLst>
          </p:nvPr>
        </p:nvGraphicFramePr>
        <p:xfrm>
          <a:off x="992563" y="2420888"/>
          <a:ext cx="7920881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27584" y="126876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D8F0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Une large majorité des associations expriment au moins le souhait d’un échange avec l’industrie pharmaceutique.</a:t>
            </a:r>
            <a:endParaRPr lang="fr-FR" sz="1600" dirty="0">
              <a:solidFill>
                <a:srgbClr val="FD8F0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57586"/>
            <a:ext cx="5902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00" dirty="0" smtClean="0">
                <a:solidFill>
                  <a:srgbClr val="7F7F7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(n=73)</a:t>
            </a:r>
            <a:endParaRPr lang="fr-FR" sz="1400" dirty="0" smtClea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28184" y="5589240"/>
            <a:ext cx="22108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i="1" dirty="0" smtClean="0">
                <a:solidFill>
                  <a:srgbClr val="254169"/>
                </a:solidFill>
              </a:rPr>
              <a:t>Nombre moyen de citations : 1,9</a:t>
            </a:r>
            <a:endParaRPr lang="fr-FR" sz="1100" dirty="0">
              <a:solidFill>
                <a:srgbClr val="254169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56428" y="188640"/>
            <a:ext cx="6187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+mj-lt"/>
                <a:ea typeface="Tahoma" pitchFamily="34" charset="0"/>
                <a:cs typeface="Tahoma" pitchFamily="34" charset="0"/>
              </a:rPr>
              <a:t>Echanges futurs entre les associations et l’industrie pharmaceutique </a:t>
            </a:r>
            <a:endParaRPr lang="fr-FR" sz="2400" dirty="0"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2240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6117" y="1837401"/>
            <a:ext cx="8490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Les associations de patients ont clairement besoin du soutien de l’industrie pharmaceutique, et ce de plusieurs manières:</a:t>
            </a:r>
            <a:endParaRPr lang="fr-FR" sz="16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56428" y="137837"/>
            <a:ext cx="6271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Les attentes des associations de patients vis-à-vis de l’industrie pharmaceutique</a:t>
            </a:r>
            <a:endParaRPr lang="fr-FR" sz="2400" b="1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zotac\Downloads\noun_94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91680" y="2956262"/>
            <a:ext cx="7303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l’information sur les maladies et les nouveaux traitements</a:t>
            </a:r>
            <a:endParaRPr lang="fr-FR" dirty="0"/>
          </a:p>
        </p:txBody>
      </p:sp>
      <p:sp>
        <p:nvSpPr>
          <p:cNvPr id="11" name="Double flèche horizontale 10"/>
          <p:cNvSpPr/>
          <p:nvPr/>
        </p:nvSpPr>
        <p:spPr>
          <a:xfrm>
            <a:off x="719532" y="3861048"/>
            <a:ext cx="792088" cy="504056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691680" y="3789910"/>
            <a:ext cx="7052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meilleurs échanges et plus de transparence dans la communication</a:t>
            </a:r>
            <a:endParaRPr lang="fr-FR" dirty="0"/>
          </a:p>
        </p:txBody>
      </p:sp>
      <p:pic>
        <p:nvPicPr>
          <p:cNvPr id="1027" name="Picture 3" descr="C:\Users\zotac\Downloads\noun_62152_c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738"/>
          <a:stretch/>
        </p:blipFill>
        <p:spPr bwMode="auto">
          <a:xfrm>
            <a:off x="628945" y="4653136"/>
            <a:ext cx="973261" cy="94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91680" y="4802677"/>
            <a:ext cx="7052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Plus de soutien et d’actions concrètes pour aider les associations et les patients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78431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869160"/>
            <a:ext cx="7772400" cy="1362075"/>
          </a:xfrm>
          <a:noFill/>
        </p:spPr>
        <p:txBody>
          <a:bodyPr/>
          <a:lstStyle/>
          <a:p>
            <a:r>
              <a:rPr lang="fr-FR" sz="3200" cap="non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5. Synthèse</a:t>
            </a:r>
            <a:endParaRPr lang="fr-FR" sz="3200" cap="none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239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11560" y="1556792"/>
            <a:ext cx="83529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L’image qu’ont les associations de l’industrie pharmaceutique est </a:t>
            </a:r>
            <a:r>
              <a:rPr lang="fr-F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mitigée</a:t>
            </a:r>
            <a:r>
              <a:rPr lang="fr-F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: 5,2/10 de note moyenne et davantage de détracteurs que de promoteurs du secteur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Néanmoins, de nombreuses associations </a:t>
            </a:r>
            <a:r>
              <a:rPr lang="fr-F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entretiennent des relations avec l’industrie pharmaceutique </a:t>
            </a:r>
            <a:r>
              <a:rPr lang="fr-F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 bénéficient de leur soutien (majoritairement financier).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Ces relations sont d’ailleurs jugées </a:t>
            </a:r>
            <a:r>
              <a:rPr lang="fr-F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satisfaisantes</a:t>
            </a:r>
            <a:r>
              <a:rPr lang="fr-F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et </a:t>
            </a:r>
            <a:r>
              <a:rPr lang="fr-F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utiles </a:t>
            </a:r>
            <a:r>
              <a:rPr lang="fr-F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dans l’ensemble, que cela soit pour l’association, ses patients ou l’industrie pharmaceutique.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Finalement, </a:t>
            </a:r>
            <a:r>
              <a:rPr lang="fr-FR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peu d’associations peuvent se passer du soutien de l’industrie </a:t>
            </a:r>
            <a:r>
              <a:rPr lang="fr-F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pharmaceutique et nombreuses sont celles qui expriment des attentes envers elle.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Des attentes particulièrement exprimées </a:t>
            </a:r>
            <a:r>
              <a:rPr lang="fr-F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sur :</a:t>
            </a:r>
            <a:endParaRPr lang="fr-FR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La recherche </a:t>
            </a:r>
            <a:r>
              <a:rPr lang="fr-F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(maladies, molécules, médicaments)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Le partage des connaissances </a:t>
            </a:r>
            <a:r>
              <a:rPr lang="fr-F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sur les maladies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fr-FR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Le </a:t>
            </a:r>
            <a:r>
              <a:rPr lang="fr-F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soutien </a:t>
            </a:r>
            <a:r>
              <a:rPr lang="fr-FR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(financier, logistique, communication et </a:t>
            </a:r>
            <a:r>
              <a:rPr lang="fr-FR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prévention)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956428" y="341638"/>
            <a:ext cx="6271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00"/>
                </a:solidFill>
                <a:ea typeface="Tahoma" pitchFamily="34" charset="0"/>
                <a:cs typeface="Tahoma" pitchFamily="34" charset="0"/>
              </a:rPr>
              <a:t>Synthèse</a:t>
            </a:r>
            <a:endParaRPr lang="fr-FR" sz="2400" b="1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8470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à coins arrondis 36"/>
          <p:cNvSpPr/>
          <p:nvPr/>
        </p:nvSpPr>
        <p:spPr>
          <a:xfrm>
            <a:off x="899591" y="3231729"/>
            <a:ext cx="5692949" cy="1497668"/>
          </a:xfrm>
          <a:prstGeom prst="roundRect">
            <a:avLst/>
          </a:prstGeom>
          <a:solidFill>
            <a:srgbClr val="FD8F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Forme libre 11"/>
          <p:cNvSpPr>
            <a:spLocks/>
          </p:cNvSpPr>
          <p:nvPr/>
        </p:nvSpPr>
        <p:spPr bwMode="auto">
          <a:xfrm rot="19642161">
            <a:off x="2365458" y="2774950"/>
            <a:ext cx="1146175" cy="450850"/>
          </a:xfrm>
          <a:custGeom>
            <a:avLst/>
            <a:gdLst>
              <a:gd name="T0" fmla="*/ 1147502 w 1145512"/>
              <a:gd name="T1" fmla="*/ 39439 h 451626"/>
              <a:gd name="T2" fmla="*/ 342238 w 1145512"/>
              <a:gd name="T3" fmla="*/ 39439 h 451626"/>
              <a:gd name="T4" fmla="*/ 0 w 1145512"/>
              <a:gd name="T5" fmla="*/ 449302 h 4516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5512" h="451626">
                <a:moveTo>
                  <a:pt x="1145512" y="39643"/>
                </a:moveTo>
                <a:cubicBezTo>
                  <a:pt x="839037" y="5311"/>
                  <a:pt x="532562" y="-29021"/>
                  <a:pt x="341644" y="39643"/>
                </a:cubicBezTo>
                <a:cubicBezTo>
                  <a:pt x="150726" y="108307"/>
                  <a:pt x="75363" y="279966"/>
                  <a:pt x="0" y="451626"/>
                </a:cubicBezTo>
              </a:path>
            </a:pathLst>
          </a:custGeom>
          <a:noFill/>
          <a:ln w="44450" cap="flat" cmpd="sng" algn="ctr">
            <a:solidFill>
              <a:srgbClr val="777777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tisSemiSans Light" charset="0"/>
              <a:cs typeface="Tahoma" panose="020B0604030504040204" pitchFamily="34" charset="0"/>
            </a:endParaRPr>
          </a:p>
        </p:txBody>
      </p:sp>
      <p:sp>
        <p:nvSpPr>
          <p:cNvPr id="23" name="Forme libre 22"/>
          <p:cNvSpPr/>
          <p:nvPr/>
        </p:nvSpPr>
        <p:spPr bwMode="auto">
          <a:xfrm rot="910304">
            <a:off x="3197028" y="2885618"/>
            <a:ext cx="746125" cy="582612"/>
          </a:xfrm>
          <a:custGeom>
            <a:avLst/>
            <a:gdLst>
              <a:gd name="connsiteX0" fmla="*/ 3034 w 746612"/>
              <a:gd name="connsiteY0" fmla="*/ 0 h 582805"/>
              <a:gd name="connsiteX1" fmla="*/ 113566 w 746612"/>
              <a:gd name="connsiteY1" fmla="*/ 442128 h 582805"/>
              <a:gd name="connsiteX2" fmla="*/ 746612 w 746612"/>
              <a:gd name="connsiteY2" fmla="*/ 582805 h 58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612" h="582805">
                <a:moveTo>
                  <a:pt x="3034" y="0"/>
                </a:moveTo>
                <a:cubicBezTo>
                  <a:pt x="-3665" y="172497"/>
                  <a:pt x="-10364" y="344994"/>
                  <a:pt x="113566" y="442128"/>
                </a:cubicBezTo>
                <a:cubicBezTo>
                  <a:pt x="237496" y="539262"/>
                  <a:pt x="492054" y="561033"/>
                  <a:pt x="746612" y="582805"/>
                </a:cubicBezTo>
              </a:path>
            </a:pathLst>
          </a:custGeom>
          <a:noFill/>
          <a:ln w="444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tisSemiSans Light" charset="0"/>
              <a:cs typeface="Tahoma" panose="020B060403050404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documentaire</a:t>
            </a:r>
            <a:endParaRPr lang="fr-FR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07504" y="1214018"/>
            <a:ext cx="5616624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6125" indent="-2889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Clr>
                <a:srgbClr val="8D9363"/>
              </a:buClr>
              <a:buFontTx/>
              <a:buNone/>
              <a:defRPr/>
            </a:pPr>
            <a:endParaRPr lang="fr-FR" altLang="fr-FR" sz="1500" dirty="0" smtClean="0">
              <a:solidFill>
                <a:srgbClr val="00000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  <a:p>
            <a:pPr eaLnBrk="0" hangingPunct="0">
              <a:lnSpc>
                <a:spcPts val="1800"/>
              </a:lnSpc>
              <a:spcBef>
                <a:spcPct val="0"/>
              </a:spcBef>
              <a:buClr>
                <a:srgbClr val="8D9363"/>
              </a:buClr>
              <a:buFont typeface="Webdings" panose="05030102010509060703" pitchFamily="18" charset="2"/>
              <a:buChar char="4"/>
              <a:defRPr/>
            </a:pPr>
            <a:r>
              <a:rPr lang="fr-FR" altLang="fr-FR" sz="1500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Une première source d’information évidente et fiable </a:t>
            </a:r>
            <a:r>
              <a:rPr lang="fr-FR" altLang="fr-FR" sz="1500" dirty="0" smtClean="0">
                <a:solidFill>
                  <a:srgbClr val="0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: le ministère de la santé qui répertorie les associations de patients agrées…</a:t>
            </a:r>
          </a:p>
          <a:p>
            <a:pPr marL="0" indent="0" eaLnBrk="0" hangingPunct="0">
              <a:lnSpc>
                <a:spcPts val="1800"/>
              </a:lnSpc>
              <a:spcBef>
                <a:spcPct val="0"/>
              </a:spcBef>
              <a:buClr>
                <a:srgbClr val="8D9363"/>
              </a:buClr>
              <a:buFontTx/>
              <a:buNone/>
              <a:defRPr/>
            </a:pPr>
            <a:endParaRPr lang="fr-FR" altLang="fr-FR" sz="1800" b="1" dirty="0" smtClean="0">
              <a:solidFill>
                <a:srgbClr val="00000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  <a:p>
            <a:pPr eaLnBrk="0" hangingPunct="0">
              <a:spcBef>
                <a:spcPct val="0"/>
              </a:spcBef>
              <a:buClr>
                <a:srgbClr val="8D9363"/>
              </a:buClr>
              <a:buFont typeface="Webdings" panose="05030102010509060703" pitchFamily="18" charset="2"/>
              <a:buChar char="4"/>
              <a:defRPr/>
            </a:pPr>
            <a:endParaRPr lang="fr-FR" altLang="fr-FR" sz="1400" dirty="0" smtClean="0">
              <a:solidFill>
                <a:srgbClr val="000000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 bwMode="auto">
          <a:xfrm>
            <a:off x="3077716" y="2129300"/>
            <a:ext cx="1447800" cy="72000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600" b="1" dirty="0">
                <a:solidFill>
                  <a:srgbClr val="FFFFFF"/>
                </a:solidFill>
                <a:latin typeface="RotisSemiSans Light" charset="0"/>
                <a:cs typeface="Tahoma" panose="020B0604030504040204" pitchFamily="34" charset="0"/>
              </a:rPr>
              <a:t>Ministère </a:t>
            </a:r>
            <a:br>
              <a:rPr lang="fr-FR" sz="1600" b="1" dirty="0">
                <a:solidFill>
                  <a:srgbClr val="FFFFFF"/>
                </a:solidFill>
                <a:latin typeface="RotisSemiSans Light" charset="0"/>
                <a:cs typeface="Tahoma" panose="020B0604030504040204" pitchFamily="34" charset="0"/>
              </a:rPr>
            </a:br>
            <a:r>
              <a:rPr lang="fr-FR" sz="1600" b="1" dirty="0">
                <a:solidFill>
                  <a:srgbClr val="FFFFFF"/>
                </a:solidFill>
                <a:latin typeface="RotisSemiSans Light" charset="0"/>
                <a:cs typeface="Tahoma" panose="020B0604030504040204" pitchFamily="34" charset="0"/>
              </a:rPr>
              <a:t>de la Santé</a:t>
            </a:r>
          </a:p>
        </p:txBody>
      </p:sp>
      <p:sp>
        <p:nvSpPr>
          <p:cNvPr id="17" name="Ellipse 16"/>
          <p:cNvSpPr/>
          <p:nvPr/>
        </p:nvSpPr>
        <p:spPr bwMode="auto">
          <a:xfrm>
            <a:off x="1033055" y="3298986"/>
            <a:ext cx="1571686" cy="744842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200" b="1" dirty="0">
                <a:solidFill>
                  <a:srgbClr val="FFFFFF"/>
                </a:solidFill>
                <a:latin typeface="RotisSemiSans Light" charset="0"/>
                <a:cs typeface="Tahoma" panose="020B0604030504040204" pitchFamily="34" charset="0"/>
              </a:rPr>
              <a:t>Associations agrées nationales</a:t>
            </a:r>
          </a:p>
        </p:txBody>
      </p:sp>
      <p:sp>
        <p:nvSpPr>
          <p:cNvPr id="20" name="ZoneTexte 18"/>
          <p:cNvSpPr txBox="1">
            <a:spLocks noChangeArrowheads="1"/>
          </p:cNvSpPr>
          <p:nvPr/>
        </p:nvSpPr>
        <p:spPr bwMode="auto">
          <a:xfrm>
            <a:off x="1226791" y="2882916"/>
            <a:ext cx="1377950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0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137</a:t>
            </a:r>
          </a:p>
          <a:p>
            <a:pPr algn="r"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0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associations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3748995" y="3356183"/>
            <a:ext cx="1383084" cy="743476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1200" b="1" dirty="0">
                <a:solidFill>
                  <a:srgbClr val="FFFFFF"/>
                </a:solidFill>
                <a:latin typeface="RotisSemiSans Light" charset="0"/>
                <a:cs typeface="Tahoma" panose="020B0604030504040204" pitchFamily="34" charset="0"/>
              </a:rPr>
              <a:t>Associations agrées régionales</a:t>
            </a:r>
          </a:p>
        </p:txBody>
      </p:sp>
      <p:sp>
        <p:nvSpPr>
          <p:cNvPr id="22" name="ZoneTexte 18"/>
          <p:cNvSpPr txBox="1">
            <a:spLocks noChangeArrowheads="1"/>
          </p:cNvSpPr>
          <p:nvPr/>
        </p:nvSpPr>
        <p:spPr bwMode="auto">
          <a:xfrm>
            <a:off x="3192872" y="2882916"/>
            <a:ext cx="137636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0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331</a:t>
            </a:r>
          </a:p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0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associations</a:t>
            </a:r>
          </a:p>
        </p:txBody>
      </p:sp>
      <p:sp>
        <p:nvSpPr>
          <p:cNvPr id="29" name="Rectangle à coins arrondis 28"/>
          <p:cNvSpPr/>
          <p:nvPr/>
        </p:nvSpPr>
        <p:spPr bwMode="auto">
          <a:xfrm>
            <a:off x="7023129" y="3126448"/>
            <a:ext cx="1260000" cy="576000"/>
          </a:xfrm>
          <a:prstGeom prst="roundRect">
            <a:avLst/>
          </a:prstGeom>
          <a:solidFill>
            <a:srgbClr val="00E7E7">
              <a:lumMod val="75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tisSemiSans Light" charset="0"/>
                <a:cs typeface="Tahoma" panose="020B0604030504040204" pitchFamily="34" charset="0"/>
              </a:rPr>
              <a:t>Hôpitaux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tisSemiSans Light" charset="0"/>
                <a:cs typeface="Tahoma" panose="020B0604030504040204" pitchFamily="34" charset="0"/>
              </a:rPr>
              <a:t>publics</a:t>
            </a:r>
          </a:p>
        </p:txBody>
      </p:sp>
      <p:sp>
        <p:nvSpPr>
          <p:cNvPr id="31" name="Forme libre 30"/>
          <p:cNvSpPr/>
          <p:nvPr/>
        </p:nvSpPr>
        <p:spPr bwMode="auto">
          <a:xfrm flipH="1">
            <a:off x="6889132" y="3915568"/>
            <a:ext cx="746125" cy="582613"/>
          </a:xfrm>
          <a:custGeom>
            <a:avLst/>
            <a:gdLst>
              <a:gd name="connsiteX0" fmla="*/ 3034 w 746612"/>
              <a:gd name="connsiteY0" fmla="*/ 0 h 582805"/>
              <a:gd name="connsiteX1" fmla="*/ 113566 w 746612"/>
              <a:gd name="connsiteY1" fmla="*/ 442128 h 582805"/>
              <a:gd name="connsiteX2" fmla="*/ 746612 w 746612"/>
              <a:gd name="connsiteY2" fmla="*/ 582805 h 58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612" h="582805">
                <a:moveTo>
                  <a:pt x="3034" y="0"/>
                </a:moveTo>
                <a:cubicBezTo>
                  <a:pt x="-3665" y="172497"/>
                  <a:pt x="-10364" y="344994"/>
                  <a:pt x="113566" y="442128"/>
                </a:cubicBezTo>
                <a:cubicBezTo>
                  <a:pt x="237496" y="539262"/>
                  <a:pt x="492054" y="561033"/>
                  <a:pt x="746612" y="582805"/>
                </a:cubicBezTo>
              </a:path>
            </a:pathLst>
          </a:custGeom>
          <a:noFill/>
          <a:ln w="444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tisSemiSans Light" charset="0"/>
              <a:cs typeface="Tahoma" panose="020B0604030504040204" pitchFamily="34" charset="0"/>
            </a:endParaRPr>
          </a:p>
        </p:txBody>
      </p:sp>
      <p:sp>
        <p:nvSpPr>
          <p:cNvPr id="32" name="ZoneTexte 15"/>
          <p:cNvSpPr txBox="1">
            <a:spLocks noChangeArrowheads="1"/>
          </p:cNvSpPr>
          <p:nvPr/>
        </p:nvSpPr>
        <p:spPr bwMode="auto">
          <a:xfrm>
            <a:off x="7602688" y="3773488"/>
            <a:ext cx="18780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777777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Site de l’AP-HP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777777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CHU Toulouse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777777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CHU Montpellier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777777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CHU Poitiers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1200" dirty="0">
                <a:solidFill>
                  <a:srgbClr val="777777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CHU </a:t>
            </a:r>
            <a:r>
              <a:rPr lang="fr-FR" altLang="fr-FR" sz="1200" dirty="0" smtClean="0">
                <a:solidFill>
                  <a:srgbClr val="777777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Lyon</a:t>
            </a:r>
          </a:p>
          <a:p>
            <a:pPr>
              <a:spcBef>
                <a:spcPct val="0"/>
              </a:spcBef>
              <a:buNone/>
            </a:pPr>
            <a:r>
              <a:rPr lang="fr-FR" altLang="fr-FR" sz="1200" dirty="0" smtClean="0">
                <a:solidFill>
                  <a:srgbClr val="777777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CHU Rouen</a:t>
            </a:r>
            <a:endParaRPr lang="fr-FR" altLang="fr-FR" sz="1200" dirty="0">
              <a:solidFill>
                <a:srgbClr val="777777"/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777777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CH Aix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777777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33" name="Rectangle à coins arrondis 32"/>
          <p:cNvSpPr/>
          <p:nvPr/>
        </p:nvSpPr>
        <p:spPr bwMode="auto">
          <a:xfrm>
            <a:off x="4387035" y="5589304"/>
            <a:ext cx="1080000" cy="576000"/>
          </a:xfrm>
          <a:prstGeom prst="roundRect">
            <a:avLst/>
          </a:prstGeom>
          <a:solidFill>
            <a:srgbClr val="00E7E7">
              <a:lumMod val="75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tisSemiSans Light" charset="0"/>
                <a:cs typeface="Tahoma" panose="020B0604030504040204" pitchFamily="34" charset="0"/>
              </a:rPr>
              <a:t>Santé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tisSemiSans Light" charset="0"/>
                <a:cs typeface="Tahoma" panose="020B0604030504040204" pitchFamily="34" charset="0"/>
              </a:rPr>
              <a:t>Magazine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tisSemiSans Light" charset="0"/>
              <a:cs typeface="Tahoma" panose="020B0604030504040204" pitchFamily="34" charset="0"/>
            </a:endParaRP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2860907" y="5589304"/>
            <a:ext cx="1080000" cy="576000"/>
          </a:xfrm>
          <a:prstGeom prst="roundRect">
            <a:avLst/>
          </a:prstGeom>
          <a:solidFill>
            <a:srgbClr val="00E7E7">
              <a:lumMod val="75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tisSemiSans Light" charset="0"/>
                <a:cs typeface="Tahoma" panose="020B0604030504040204" pitchFamily="34" charset="0"/>
              </a:rPr>
              <a:t>Orphanet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tisSemiSans Light" charset="0"/>
              <a:cs typeface="Tahoma" panose="020B0604030504040204" pitchFamily="34" charset="0"/>
            </a:endParaRPr>
          </a:p>
        </p:txBody>
      </p:sp>
      <p:sp>
        <p:nvSpPr>
          <p:cNvPr id="35" name="ZoneTexte 18"/>
          <p:cNvSpPr txBox="1">
            <a:spLocks noChangeArrowheads="1"/>
          </p:cNvSpPr>
          <p:nvPr/>
        </p:nvSpPr>
        <p:spPr bwMode="auto">
          <a:xfrm>
            <a:off x="2841016" y="5199820"/>
            <a:ext cx="137636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0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380</a:t>
            </a:r>
          </a:p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0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associations</a:t>
            </a:r>
          </a:p>
        </p:txBody>
      </p:sp>
      <p:sp>
        <p:nvSpPr>
          <p:cNvPr id="36" name="ZoneTexte 18"/>
          <p:cNvSpPr txBox="1">
            <a:spLocks noChangeArrowheads="1"/>
          </p:cNvSpPr>
          <p:nvPr/>
        </p:nvSpPr>
        <p:spPr bwMode="auto">
          <a:xfrm>
            <a:off x="945665" y="5199820"/>
            <a:ext cx="137636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0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48</a:t>
            </a:r>
          </a:p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0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associations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931723" y="5589304"/>
            <a:ext cx="1080000" cy="576000"/>
          </a:xfrm>
          <a:prstGeom prst="roundRect">
            <a:avLst/>
          </a:prstGeom>
          <a:solidFill>
            <a:srgbClr val="95969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tisSemiSans Light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://www.infostatsante.org/images/top/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0" t="22435" r="55250" b="10663"/>
          <a:stretch/>
        </p:blipFill>
        <p:spPr bwMode="auto">
          <a:xfrm>
            <a:off x="1006207" y="5734380"/>
            <a:ext cx="973505" cy="30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ZoneTexte 18"/>
          <p:cNvSpPr txBox="1">
            <a:spLocks noChangeArrowheads="1"/>
          </p:cNvSpPr>
          <p:nvPr/>
        </p:nvSpPr>
        <p:spPr bwMode="auto">
          <a:xfrm>
            <a:off x="4355976" y="5199820"/>
            <a:ext cx="1509920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0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2 469</a:t>
            </a:r>
          </a:p>
          <a:p>
            <a:pPr>
              <a:lnSpc>
                <a:spcPts val="1000"/>
              </a:lnSpc>
              <a:spcBef>
                <a:spcPct val="0"/>
              </a:spcBef>
              <a:buFontTx/>
              <a:buNone/>
            </a:pPr>
            <a:r>
              <a:rPr lang="fr-FR" altLang="fr-FR" sz="1200" dirty="0" smtClean="0">
                <a:solidFill>
                  <a:srgbClr val="000000"/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associations</a:t>
            </a:r>
          </a:p>
        </p:txBody>
      </p:sp>
      <p:sp>
        <p:nvSpPr>
          <p:cNvPr id="40" name="ZoneTexte 39"/>
          <p:cNvSpPr txBox="1"/>
          <p:nvPr/>
        </p:nvSpPr>
        <p:spPr>
          <a:xfrm rot="16200000">
            <a:off x="-260997" y="3670595"/>
            <a:ext cx="1818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pc="-150" dirty="0" smtClean="0">
                <a:solidFill>
                  <a:srgbClr val="FD8F03"/>
                </a:solidFill>
              </a:rPr>
              <a:t>Univers des associations de patients</a:t>
            </a:r>
            <a:endParaRPr lang="fr-FR" sz="1400" spc="-150" dirty="0">
              <a:solidFill>
                <a:srgbClr val="FD8F03"/>
              </a:solidFill>
            </a:endParaRPr>
          </a:p>
        </p:txBody>
      </p:sp>
      <p:sp>
        <p:nvSpPr>
          <p:cNvPr id="44" name="Forme libre 11"/>
          <p:cNvSpPr>
            <a:spLocks/>
          </p:cNvSpPr>
          <p:nvPr/>
        </p:nvSpPr>
        <p:spPr bwMode="auto">
          <a:xfrm rot="9508956">
            <a:off x="1264181" y="4750934"/>
            <a:ext cx="589443" cy="450850"/>
          </a:xfrm>
          <a:custGeom>
            <a:avLst/>
            <a:gdLst>
              <a:gd name="T0" fmla="*/ 1147502 w 1145512"/>
              <a:gd name="T1" fmla="*/ 39439 h 451626"/>
              <a:gd name="T2" fmla="*/ 342238 w 1145512"/>
              <a:gd name="T3" fmla="*/ 39439 h 451626"/>
              <a:gd name="T4" fmla="*/ 0 w 1145512"/>
              <a:gd name="T5" fmla="*/ 449302 h 4516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5512" h="451626">
                <a:moveTo>
                  <a:pt x="1145512" y="39643"/>
                </a:moveTo>
                <a:cubicBezTo>
                  <a:pt x="839037" y="5311"/>
                  <a:pt x="532562" y="-29021"/>
                  <a:pt x="341644" y="39643"/>
                </a:cubicBezTo>
                <a:cubicBezTo>
                  <a:pt x="150726" y="108307"/>
                  <a:pt x="75363" y="279966"/>
                  <a:pt x="0" y="451626"/>
                </a:cubicBezTo>
              </a:path>
            </a:pathLst>
          </a:custGeom>
          <a:noFill/>
          <a:ln w="44450" cap="flat" cmpd="sng" algn="ctr">
            <a:solidFill>
              <a:srgbClr val="777777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tisSemiSans Light" charset="0"/>
              <a:cs typeface="Tahoma" panose="020B0604030504040204" pitchFamily="34" charset="0"/>
            </a:endParaRPr>
          </a:p>
        </p:txBody>
      </p:sp>
      <p:sp>
        <p:nvSpPr>
          <p:cNvPr id="45" name="Forme libre 11"/>
          <p:cNvSpPr>
            <a:spLocks/>
          </p:cNvSpPr>
          <p:nvPr/>
        </p:nvSpPr>
        <p:spPr bwMode="auto">
          <a:xfrm rot="9508956">
            <a:off x="3186185" y="4761446"/>
            <a:ext cx="589443" cy="450850"/>
          </a:xfrm>
          <a:custGeom>
            <a:avLst/>
            <a:gdLst>
              <a:gd name="T0" fmla="*/ 1147502 w 1145512"/>
              <a:gd name="T1" fmla="*/ 39439 h 451626"/>
              <a:gd name="T2" fmla="*/ 342238 w 1145512"/>
              <a:gd name="T3" fmla="*/ 39439 h 451626"/>
              <a:gd name="T4" fmla="*/ 0 w 1145512"/>
              <a:gd name="T5" fmla="*/ 449302 h 4516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5512" h="451626">
                <a:moveTo>
                  <a:pt x="1145512" y="39643"/>
                </a:moveTo>
                <a:cubicBezTo>
                  <a:pt x="839037" y="5311"/>
                  <a:pt x="532562" y="-29021"/>
                  <a:pt x="341644" y="39643"/>
                </a:cubicBezTo>
                <a:cubicBezTo>
                  <a:pt x="150726" y="108307"/>
                  <a:pt x="75363" y="279966"/>
                  <a:pt x="0" y="451626"/>
                </a:cubicBezTo>
              </a:path>
            </a:pathLst>
          </a:custGeom>
          <a:noFill/>
          <a:ln w="44450" cap="flat" cmpd="sng" algn="ctr">
            <a:solidFill>
              <a:srgbClr val="777777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tisSemiSans Light" charset="0"/>
              <a:cs typeface="Tahoma" panose="020B0604030504040204" pitchFamily="34" charset="0"/>
            </a:endParaRPr>
          </a:p>
        </p:txBody>
      </p:sp>
      <p:sp>
        <p:nvSpPr>
          <p:cNvPr id="46" name="Forme libre 11"/>
          <p:cNvSpPr>
            <a:spLocks/>
          </p:cNvSpPr>
          <p:nvPr/>
        </p:nvSpPr>
        <p:spPr bwMode="auto">
          <a:xfrm rot="7335765">
            <a:off x="4592993" y="4741563"/>
            <a:ext cx="589443" cy="450850"/>
          </a:xfrm>
          <a:custGeom>
            <a:avLst/>
            <a:gdLst>
              <a:gd name="T0" fmla="*/ 1147502 w 1145512"/>
              <a:gd name="T1" fmla="*/ 39439 h 451626"/>
              <a:gd name="T2" fmla="*/ 342238 w 1145512"/>
              <a:gd name="T3" fmla="*/ 39439 h 451626"/>
              <a:gd name="T4" fmla="*/ 0 w 1145512"/>
              <a:gd name="T5" fmla="*/ 449302 h 45162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45512" h="451626">
                <a:moveTo>
                  <a:pt x="1145512" y="39643"/>
                </a:moveTo>
                <a:cubicBezTo>
                  <a:pt x="839037" y="5311"/>
                  <a:pt x="532562" y="-29021"/>
                  <a:pt x="341644" y="39643"/>
                </a:cubicBezTo>
                <a:cubicBezTo>
                  <a:pt x="150726" y="108307"/>
                  <a:pt x="75363" y="279966"/>
                  <a:pt x="0" y="451626"/>
                </a:cubicBezTo>
              </a:path>
            </a:pathLst>
          </a:custGeom>
          <a:noFill/>
          <a:ln w="44450" cap="flat" cmpd="sng" algn="ctr">
            <a:solidFill>
              <a:srgbClr val="777777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tisSemiSans Light" charset="0"/>
              <a:cs typeface="Tahoma" panose="020B0604030504040204" pitchFamily="34" charset="0"/>
            </a:endParaRPr>
          </a:p>
        </p:txBody>
      </p:sp>
      <p:sp>
        <p:nvSpPr>
          <p:cNvPr id="47" name="Rectangle à coins arrondis 46"/>
          <p:cNvSpPr/>
          <p:nvPr/>
        </p:nvSpPr>
        <p:spPr bwMode="auto">
          <a:xfrm>
            <a:off x="5615781" y="5589304"/>
            <a:ext cx="1080000" cy="576000"/>
          </a:xfrm>
          <a:prstGeom prst="roundRect">
            <a:avLst/>
          </a:prstGeom>
          <a:solidFill>
            <a:srgbClr val="00E7E7">
              <a:lumMod val="75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rmAutofit fontScale="70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tisSemiSans Light" charset="0"/>
                <a:cs typeface="Tahoma" panose="020B0604030504040204" pitchFamily="34" charset="0"/>
              </a:rPr>
              <a:t>Sites internet</a:t>
            </a:r>
            <a:r>
              <a:rPr kumimoji="0" lang="fr-FR" sz="14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tisSemiSans Light" charset="0"/>
                <a:cs typeface="Tahoma" panose="020B0604030504040204" pitchFamily="34" charset="0"/>
              </a:rPr>
              <a:t> </a:t>
            </a:r>
            <a:r>
              <a:rPr kumimoji="0" lang="fr-FR" sz="11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tisSemiSans Light" charset="0"/>
                <a:cs typeface="Tahoma" panose="020B0604030504040204" pitchFamily="34" charset="0"/>
              </a:rPr>
              <a:t>de laboratoires ou de Fondations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tisSemiSans Light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649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à coins arrondis 36"/>
          <p:cNvSpPr/>
          <p:nvPr/>
        </p:nvSpPr>
        <p:spPr>
          <a:xfrm>
            <a:off x="906418" y="3907714"/>
            <a:ext cx="6257870" cy="523175"/>
          </a:xfrm>
          <a:prstGeom prst="roundRect">
            <a:avLst/>
          </a:prstGeom>
          <a:solidFill>
            <a:srgbClr val="FD8F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Recherche documentaire</a:t>
            </a:r>
            <a:endParaRPr lang="fr-FR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265142" y="1507012"/>
            <a:ext cx="5616624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6125" indent="-2889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0" hangingPunct="0">
              <a:spcBef>
                <a:spcPct val="0"/>
              </a:spcBef>
              <a:buClr>
                <a:srgbClr val="8D9363"/>
              </a:buClr>
              <a:buNone/>
              <a:defRPr/>
            </a:pPr>
            <a:endParaRPr lang="fr-FR" altLang="fr-FR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  <a:p>
            <a:pPr marL="0" indent="0" eaLnBrk="0" hangingPunct="0">
              <a:spcBef>
                <a:spcPct val="0"/>
              </a:spcBef>
              <a:buClr>
                <a:srgbClr val="8D9363"/>
              </a:buClr>
              <a:buNone/>
              <a:defRPr/>
            </a:pPr>
            <a:r>
              <a:rPr lang="fr-FR" alt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Une fois le listing dédoublonné et des recherches complémentaires d’email effectuées…</a:t>
            </a:r>
          </a:p>
          <a:p>
            <a:pPr marL="0" indent="0" eaLnBrk="0" hangingPunct="0">
              <a:spcBef>
                <a:spcPct val="0"/>
              </a:spcBef>
              <a:buClr>
                <a:srgbClr val="8D9363"/>
              </a:buClr>
              <a:buNone/>
              <a:defRPr/>
            </a:pPr>
            <a:endParaRPr lang="fr-FR" altLang="fr-F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  <a:p>
            <a:pPr marL="0" indent="0" eaLnBrk="0" hangingPunct="0">
              <a:spcBef>
                <a:spcPct val="0"/>
              </a:spcBef>
              <a:buClr>
                <a:srgbClr val="8D9363"/>
              </a:buClr>
              <a:buNone/>
              <a:defRPr/>
            </a:pPr>
            <a:endParaRPr lang="fr-FR" altLang="fr-FR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15616" y="3907714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1463 invitations envoyées pour répondre à l’étude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214454" y="2453197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2 142 associations renseignées en adresses email</a:t>
            </a:r>
            <a:endParaRPr lang="fr-FR" dirty="0"/>
          </a:p>
        </p:txBody>
      </p:sp>
      <p:sp>
        <p:nvSpPr>
          <p:cNvPr id="28" name="Forme libre 27"/>
          <p:cNvSpPr/>
          <p:nvPr/>
        </p:nvSpPr>
        <p:spPr bwMode="auto">
          <a:xfrm rot="2536922">
            <a:off x="849933" y="2933073"/>
            <a:ext cx="721693" cy="748508"/>
          </a:xfrm>
          <a:custGeom>
            <a:avLst/>
            <a:gdLst>
              <a:gd name="connsiteX0" fmla="*/ 3034 w 746612"/>
              <a:gd name="connsiteY0" fmla="*/ 0 h 582805"/>
              <a:gd name="connsiteX1" fmla="*/ 113566 w 746612"/>
              <a:gd name="connsiteY1" fmla="*/ 442128 h 582805"/>
              <a:gd name="connsiteX2" fmla="*/ 746612 w 746612"/>
              <a:gd name="connsiteY2" fmla="*/ 582805 h 58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612" h="582805">
                <a:moveTo>
                  <a:pt x="3034" y="0"/>
                </a:moveTo>
                <a:cubicBezTo>
                  <a:pt x="-3665" y="172497"/>
                  <a:pt x="-10364" y="344994"/>
                  <a:pt x="113566" y="442128"/>
                </a:cubicBezTo>
                <a:cubicBezTo>
                  <a:pt x="237496" y="539262"/>
                  <a:pt x="492054" y="561033"/>
                  <a:pt x="746612" y="582805"/>
                </a:cubicBezTo>
              </a:path>
            </a:pathLst>
          </a:custGeom>
          <a:noFill/>
          <a:ln w="444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tisSemiSans Light" charset="0"/>
              <a:cs typeface="Tahoma" panose="020B0604030504040204" pitchFamily="34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265142" y="2748697"/>
            <a:ext cx="5616624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6125" indent="-2889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0" hangingPunct="0">
              <a:spcBef>
                <a:spcPct val="0"/>
              </a:spcBef>
              <a:buClr>
                <a:srgbClr val="8D9363"/>
              </a:buClr>
              <a:buNone/>
              <a:defRPr/>
            </a:pPr>
            <a:endParaRPr lang="fr-FR" altLang="fr-FR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  <a:p>
            <a:pPr marL="0" indent="0" eaLnBrk="0" hangingPunct="0">
              <a:spcBef>
                <a:spcPct val="0"/>
              </a:spcBef>
              <a:buClr>
                <a:srgbClr val="8D9363"/>
              </a:buClr>
              <a:buNone/>
              <a:defRPr/>
            </a:pPr>
            <a:r>
              <a:rPr lang="fr-FR" alt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Nous avons ensuite limité de manière aléatoire le nombre de contacts des associations nationales ayant des associations locales, départementales ou régionales trop nombreuses afin de ne pas déséquilibrer notre échantillon.</a:t>
            </a:r>
          </a:p>
          <a:p>
            <a:pPr marL="0" indent="0" eaLnBrk="0" hangingPunct="0">
              <a:spcBef>
                <a:spcPct val="0"/>
              </a:spcBef>
              <a:buClr>
                <a:srgbClr val="8D9363"/>
              </a:buClr>
              <a:buNone/>
              <a:defRPr/>
            </a:pPr>
            <a:endParaRPr lang="fr-FR" altLang="fr-F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  <a:p>
            <a:pPr marL="0" indent="0" eaLnBrk="0" hangingPunct="0">
              <a:spcBef>
                <a:spcPct val="0"/>
              </a:spcBef>
              <a:buClr>
                <a:srgbClr val="8D9363"/>
              </a:buClr>
              <a:buNone/>
              <a:defRPr/>
            </a:pPr>
            <a:endParaRPr lang="fr-FR" altLang="fr-FR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396526" y="5624553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D8F03"/>
                </a:solidFill>
              </a:rPr>
              <a:t>73 associations répondantes</a:t>
            </a:r>
            <a:endParaRPr lang="fr-FR" b="1" dirty="0">
              <a:solidFill>
                <a:srgbClr val="FD8F03"/>
              </a:solidFill>
            </a:endParaRP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1265142" y="4332292"/>
            <a:ext cx="6043162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8925" indent="-288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6125" indent="-2889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indent="0" eaLnBrk="0" hangingPunct="0">
              <a:spcBef>
                <a:spcPct val="0"/>
              </a:spcBef>
              <a:buClr>
                <a:srgbClr val="8D9363"/>
              </a:buClr>
              <a:buNone/>
              <a:defRPr/>
            </a:pPr>
            <a:endParaRPr lang="fr-FR" altLang="fr-FR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  <a:p>
            <a:pPr marL="0" indent="0" eaLnBrk="0" hangingPunct="0">
              <a:spcBef>
                <a:spcPct val="0"/>
              </a:spcBef>
              <a:buClr>
                <a:srgbClr val="8D9363"/>
              </a:buClr>
              <a:buNone/>
              <a:defRPr/>
            </a:pPr>
            <a:r>
              <a:rPr lang="fr-FR" alt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+ 2 relances mails minimum</a:t>
            </a:r>
          </a:p>
          <a:p>
            <a:pPr marL="0" indent="0" eaLnBrk="0" hangingPunct="0">
              <a:spcBef>
                <a:spcPct val="0"/>
              </a:spcBef>
              <a:buClr>
                <a:srgbClr val="8D9363"/>
              </a:buClr>
              <a:buNone/>
              <a:defRPr/>
            </a:pPr>
            <a:r>
              <a:rPr lang="fr-FR" alt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+ 1 à 2 relances téléphoniques ciblées auprès de 270 associations (en priorité les associations agrées par le ministère, puis celles ayant déclaré répondre sans l’avoir fait)…</a:t>
            </a:r>
            <a:endParaRPr lang="fr-FR" altLang="fr-FR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  <a:p>
            <a:pPr marL="0" indent="0" eaLnBrk="0" hangingPunct="0">
              <a:spcBef>
                <a:spcPct val="0"/>
              </a:spcBef>
              <a:buClr>
                <a:srgbClr val="8D9363"/>
              </a:buClr>
              <a:buNone/>
              <a:defRPr/>
            </a:pPr>
            <a:endParaRPr lang="fr-FR" altLang="fr-FR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755576" y="5624553"/>
            <a:ext cx="576064" cy="369332"/>
          </a:xfrm>
          <a:prstGeom prst="rightArrow">
            <a:avLst/>
          </a:prstGeom>
          <a:solidFill>
            <a:srgbClr val="FD8F0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1212004" y="1285574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Plus de 3 500 associations listées…</a:t>
            </a:r>
            <a:endParaRPr lang="fr-FR" dirty="0"/>
          </a:p>
        </p:txBody>
      </p:sp>
      <p:sp>
        <p:nvSpPr>
          <p:cNvPr id="47" name="Forme libre 46"/>
          <p:cNvSpPr/>
          <p:nvPr/>
        </p:nvSpPr>
        <p:spPr bwMode="auto">
          <a:xfrm rot="2536922">
            <a:off x="849933" y="1710245"/>
            <a:ext cx="721693" cy="748508"/>
          </a:xfrm>
          <a:custGeom>
            <a:avLst/>
            <a:gdLst>
              <a:gd name="connsiteX0" fmla="*/ 3034 w 746612"/>
              <a:gd name="connsiteY0" fmla="*/ 0 h 582805"/>
              <a:gd name="connsiteX1" fmla="*/ 113566 w 746612"/>
              <a:gd name="connsiteY1" fmla="*/ 442128 h 582805"/>
              <a:gd name="connsiteX2" fmla="*/ 746612 w 746612"/>
              <a:gd name="connsiteY2" fmla="*/ 582805 h 58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6612" h="582805">
                <a:moveTo>
                  <a:pt x="3034" y="0"/>
                </a:moveTo>
                <a:cubicBezTo>
                  <a:pt x="-3665" y="172497"/>
                  <a:pt x="-10364" y="344994"/>
                  <a:pt x="113566" y="442128"/>
                </a:cubicBezTo>
                <a:cubicBezTo>
                  <a:pt x="237496" y="539262"/>
                  <a:pt x="492054" y="561033"/>
                  <a:pt x="746612" y="582805"/>
                </a:cubicBezTo>
              </a:path>
            </a:pathLst>
          </a:custGeom>
          <a:noFill/>
          <a:ln w="4445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tisSemiSans Light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646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méthodologique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3676065"/>
              </p:ext>
            </p:extLst>
          </p:nvPr>
        </p:nvGraphicFramePr>
        <p:xfrm>
          <a:off x="251520" y="1760922"/>
          <a:ext cx="8670248" cy="3995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248"/>
                <a:gridCol w="7344000"/>
              </a:tblGrid>
              <a:tr h="1455311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9068" marR="99068" marT="45712" marB="45712">
                    <a:lnL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A2182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73</a:t>
                      </a:r>
                      <a:r>
                        <a:rPr lang="fr-FR" sz="1400" b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responsables d’associations de patients</a:t>
                      </a:r>
                      <a:endParaRPr lang="fr-FR" sz="1200" b="0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2000" marR="36000" marT="45712" marB="45712" anchor="ctr">
                    <a:lnL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641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9068" marR="99068" marT="45712" marB="45712">
                    <a:lnL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A2182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Interrogation en ligne sur système CAWI </a:t>
                      </a: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(Computer Assisted Web Interview)</a:t>
                      </a:r>
                    </a:p>
                  </a:txBody>
                  <a:tcPr marL="72000" marR="36000" marT="45712" marB="45712" anchor="ctr">
                    <a:lnL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641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9068" marR="99068" marT="45712" marB="45712">
                    <a:lnL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A2182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FR" sz="12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 terrain a été réalisé du</a:t>
                      </a:r>
                      <a:r>
                        <a:rPr lang="fr-FR" sz="12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fr-FR" sz="1200" b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 janvier au 2 mars 2015</a:t>
                      </a:r>
                      <a:endParaRPr lang="fr-FR" sz="12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2000" marR="36000" marT="45712" marB="45712" anchor="ctr">
                    <a:lnL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641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 marL="99068" marR="99068" marT="45712" marB="45712">
                    <a:lnL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A2182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OpinionWay a réalisé cette enquête en appliquant les procédures et règles de la 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norme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ISO 20252</a:t>
                      </a:r>
                      <a:endParaRPr lang="fr-FR" sz="12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72000" marR="36000" marT="45712" marB="45712" anchor="ctr">
                    <a:lnL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DFE0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0" descr="\\192.168.125.200\Qualité (ex certification)\ZZ- ISO - Mise en place et Audit\Document Normes ISO etc\Logo\JPEG\Afaq_20252_g.jpg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343" y="5032362"/>
            <a:ext cx="539750" cy="558800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3" descr="cal.png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999" y="4219068"/>
            <a:ext cx="522439" cy="54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7" descr="mail.png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699" y="3409962"/>
            <a:ext cx="6810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zotac\Desktop\g2986.pn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656" y="2212156"/>
            <a:ext cx="1033124" cy="57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34556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 de l’échantillon</a:t>
            </a:r>
            <a:endParaRPr lang="fr-FR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210599"/>
              </p:ext>
            </p:extLst>
          </p:nvPr>
        </p:nvGraphicFramePr>
        <p:xfrm>
          <a:off x="1351714" y="1810956"/>
          <a:ext cx="3096000" cy="2016001"/>
        </p:xfrm>
        <a:graphic>
          <a:graphicData uri="http://schemas.openxmlformats.org/drawingml/2006/table">
            <a:tbl>
              <a:tblPr firstRow="1" bandRow="1"/>
              <a:tblGrid>
                <a:gridCol w="2160000"/>
                <a:gridCol w="936000"/>
              </a:tblGrid>
              <a:tr h="278559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fr-FR" sz="1200" b="1" kern="1200" dirty="0" smtClean="0">
                          <a:solidFill>
                            <a:srgbClr val="FD8F03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Poste du</a:t>
                      </a:r>
                      <a:r>
                        <a:rPr lang="fr-FR" sz="1200" b="1" kern="1200" baseline="0" dirty="0" smtClean="0">
                          <a:solidFill>
                            <a:srgbClr val="FD8F03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répondant</a:t>
                      </a:r>
                      <a:endParaRPr lang="fr-FR" sz="1200" b="1" kern="1200" dirty="0">
                        <a:solidFill>
                          <a:srgbClr val="FD8F03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99054" marR="99054" marT="45697" marB="4569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>
                          <a:solidFill>
                            <a:srgbClr val="FD8F03"/>
                          </a:solidFill>
                          <a:latin typeface="+mj-lt"/>
                        </a:rPr>
                        <a:t>%</a:t>
                      </a:r>
                      <a:endParaRPr lang="fr-FR" sz="1000" b="1" i="1" dirty="0">
                        <a:solidFill>
                          <a:srgbClr val="FD8F03"/>
                        </a:solidFill>
                        <a:latin typeface="+mj-lt"/>
                      </a:endParaRPr>
                    </a:p>
                  </a:txBody>
                  <a:tcPr marL="99054" marR="99054" marT="45697" marB="4569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48206">
                <a:tc>
                  <a:txBody>
                    <a:bodyPr/>
                    <a:lstStyle/>
                    <a:p>
                      <a:pPr marL="85725" indent="0" algn="r" fontAlgn="t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Président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318" marR="10318" marT="95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59"/>
                      </a:srgbClr>
                    </a:solidFill>
                  </a:tcPr>
                </a:tc>
              </a:tr>
              <a:tr h="248206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Vice-président(e)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599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599">
                        <a:alpha val="67000"/>
                      </a:srgbClr>
                    </a:solidFill>
                  </a:tcPr>
                </a:tc>
              </a:tr>
              <a:tr h="248206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Directeur(</a:t>
                      </a:r>
                      <a:r>
                        <a:rPr lang="fr-FR" sz="1100" b="0" i="0" u="none" strike="noStrike" kern="120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trice</a:t>
                      </a: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00"/>
                      </a:srgbClr>
                    </a:solidFill>
                  </a:tcPr>
                </a:tc>
              </a:tr>
              <a:tr h="248206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Secrétaire général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599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599">
                        <a:alpha val="67000"/>
                      </a:srgbClr>
                    </a:solidFill>
                  </a:tcPr>
                </a:tc>
              </a:tr>
              <a:tr h="248206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Trésorier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00"/>
                      </a:srgbClr>
                    </a:solidFill>
                  </a:tcPr>
                </a:tc>
              </a:tr>
              <a:tr h="248206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Responsable de la communication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599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599">
                        <a:alpha val="67000"/>
                      </a:srgbClr>
                    </a:solidFill>
                  </a:tcPr>
                </a:tc>
              </a:tr>
              <a:tr h="248206"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Autre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5478058"/>
              </p:ext>
            </p:extLst>
          </p:nvPr>
        </p:nvGraphicFramePr>
        <p:xfrm>
          <a:off x="1331640" y="4148356"/>
          <a:ext cx="3096000" cy="1030606"/>
        </p:xfrm>
        <a:graphic>
          <a:graphicData uri="http://schemas.openxmlformats.org/drawingml/2006/table">
            <a:tbl>
              <a:tblPr firstRow="1" bandRow="1"/>
              <a:tblGrid>
                <a:gridCol w="2160000"/>
                <a:gridCol w="936000"/>
              </a:tblGrid>
              <a:tr h="274274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fr-FR" sz="1200" b="1" kern="1200" dirty="0" smtClean="0">
                          <a:solidFill>
                            <a:srgbClr val="FD8F03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Agrégation</a:t>
                      </a:r>
                      <a:r>
                        <a:rPr lang="fr-FR" sz="1200" b="1" kern="1200" baseline="0" dirty="0" smtClean="0">
                          <a:solidFill>
                            <a:srgbClr val="FD8F03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du</a:t>
                      </a:r>
                      <a:r>
                        <a:rPr lang="fr-FR" sz="1200" b="1" kern="1200" dirty="0" smtClean="0">
                          <a:solidFill>
                            <a:srgbClr val="FD8F03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Ministère de la Santé</a:t>
                      </a:r>
                      <a:endParaRPr lang="fr-FR" sz="1200" b="1" kern="1200" dirty="0">
                        <a:solidFill>
                          <a:srgbClr val="FD8F03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99054" marR="99054" marT="45697" marB="4569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>
                          <a:solidFill>
                            <a:srgbClr val="FD8F03"/>
                          </a:solidFill>
                          <a:latin typeface="+mj-lt"/>
                        </a:rPr>
                        <a:t>%</a:t>
                      </a:r>
                      <a:endParaRPr lang="fr-FR" sz="1000" b="1" i="1" dirty="0">
                        <a:solidFill>
                          <a:srgbClr val="FD8F03"/>
                        </a:solidFill>
                        <a:latin typeface="+mj-lt"/>
                      </a:endParaRPr>
                    </a:p>
                  </a:txBody>
                  <a:tcPr marL="99054" marR="99054" marT="45697" marB="4569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6726">
                <a:tc>
                  <a:txBody>
                    <a:bodyPr/>
                    <a:lstStyle/>
                    <a:p>
                      <a:pPr marL="85725" indent="0" algn="r" fontAlgn="t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Oui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318" marR="10318" marT="95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59"/>
                      </a:srgbClr>
                    </a:solidFill>
                  </a:tcPr>
                </a:tc>
              </a:tr>
              <a:tr h="286726">
                <a:tc>
                  <a:txBody>
                    <a:bodyPr/>
                    <a:lstStyle/>
                    <a:p>
                      <a:pPr marL="85725" indent="0" algn="r" fontAlgn="t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Non ou ne sait pas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318" marR="10318" marT="95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599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599">
                        <a:alpha val="67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6651417"/>
              </p:ext>
            </p:extLst>
          </p:nvPr>
        </p:nvGraphicFramePr>
        <p:xfrm>
          <a:off x="1331640" y="5369021"/>
          <a:ext cx="3096000" cy="847726"/>
        </p:xfrm>
        <a:graphic>
          <a:graphicData uri="http://schemas.openxmlformats.org/drawingml/2006/table">
            <a:tbl>
              <a:tblPr firstRow="1" bandRow="1"/>
              <a:tblGrid>
                <a:gridCol w="2160000"/>
                <a:gridCol w="936000"/>
              </a:tblGrid>
              <a:tr h="274274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fr-FR" sz="1200" b="1" kern="1200" dirty="0" smtClean="0">
                          <a:solidFill>
                            <a:srgbClr val="FD8F03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Région</a:t>
                      </a:r>
                      <a:endParaRPr lang="fr-FR" sz="1200" b="1" kern="1200" dirty="0">
                        <a:solidFill>
                          <a:srgbClr val="FD8F03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99054" marR="99054" marT="45697" marB="4569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>
                          <a:solidFill>
                            <a:srgbClr val="FD8F03"/>
                          </a:solidFill>
                          <a:latin typeface="+mj-lt"/>
                        </a:rPr>
                        <a:t>%</a:t>
                      </a:r>
                      <a:endParaRPr lang="fr-FR" sz="1000" b="1" i="1" dirty="0">
                        <a:solidFill>
                          <a:srgbClr val="FD8F03"/>
                        </a:solidFill>
                        <a:latin typeface="+mj-lt"/>
                      </a:endParaRPr>
                    </a:p>
                  </a:txBody>
                  <a:tcPr marL="99054" marR="99054" marT="45697" marB="4569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6726">
                <a:tc>
                  <a:txBody>
                    <a:bodyPr/>
                    <a:lstStyle/>
                    <a:p>
                      <a:pPr marL="85725" indent="0" algn="r" fontAlgn="t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Région</a:t>
                      </a:r>
                      <a:r>
                        <a:rPr lang="fr-FR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parisienne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318" marR="10318" marT="95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59"/>
                      </a:srgbClr>
                    </a:solidFill>
                  </a:tcPr>
                </a:tc>
              </a:tr>
              <a:tr h="286726">
                <a:tc>
                  <a:txBody>
                    <a:bodyPr/>
                    <a:lstStyle/>
                    <a:p>
                      <a:pPr marL="85725" indent="0" algn="r" fontAlgn="t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Province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318" marR="10318" marT="95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599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599">
                        <a:alpha val="67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Titre 1"/>
          <p:cNvSpPr txBox="1">
            <a:spLocks/>
          </p:cNvSpPr>
          <p:nvPr/>
        </p:nvSpPr>
        <p:spPr bwMode="auto">
          <a:xfrm>
            <a:off x="683568" y="1196752"/>
            <a:ext cx="7776864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A2182"/>
              </a:buClr>
              <a:defRPr/>
            </a:pPr>
            <a:r>
              <a:rPr lang="fr-FR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73 responsables d’associations de patients</a:t>
            </a:r>
            <a:endParaRPr lang="fr-FR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7417936"/>
              </p:ext>
            </p:extLst>
          </p:nvPr>
        </p:nvGraphicFramePr>
        <p:xfrm>
          <a:off x="4788024" y="5369021"/>
          <a:ext cx="3096000" cy="847726"/>
        </p:xfrm>
        <a:graphic>
          <a:graphicData uri="http://schemas.openxmlformats.org/drawingml/2006/table">
            <a:tbl>
              <a:tblPr firstRow="1" bandRow="1"/>
              <a:tblGrid>
                <a:gridCol w="2160000"/>
                <a:gridCol w="936000"/>
              </a:tblGrid>
              <a:tr h="274274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fr-FR" sz="1200" b="1" kern="1200" dirty="0" smtClean="0">
                          <a:solidFill>
                            <a:srgbClr val="FD8F03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Périmètre</a:t>
                      </a:r>
                      <a:endParaRPr lang="fr-FR" sz="1200" b="1" kern="1200" dirty="0">
                        <a:solidFill>
                          <a:srgbClr val="FD8F03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99054" marR="99054" marT="45697" marB="4569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>
                          <a:solidFill>
                            <a:srgbClr val="FD8F03"/>
                          </a:solidFill>
                          <a:latin typeface="+mj-lt"/>
                        </a:rPr>
                        <a:t>%</a:t>
                      </a:r>
                      <a:endParaRPr lang="fr-FR" sz="1000" b="1" i="1" dirty="0">
                        <a:solidFill>
                          <a:srgbClr val="FD8F03"/>
                        </a:solidFill>
                        <a:latin typeface="+mj-lt"/>
                      </a:endParaRPr>
                    </a:p>
                  </a:txBody>
                  <a:tcPr marL="99054" marR="99054" marT="45697" marB="4569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6726">
                <a:tc>
                  <a:txBody>
                    <a:bodyPr/>
                    <a:lstStyle/>
                    <a:p>
                      <a:pPr marL="85725" indent="0" algn="r" fontAlgn="t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National ou international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318" marR="10318" marT="95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59"/>
                      </a:srgbClr>
                    </a:solidFill>
                  </a:tcPr>
                </a:tc>
              </a:tr>
              <a:tr h="286726">
                <a:tc>
                  <a:txBody>
                    <a:bodyPr/>
                    <a:lstStyle/>
                    <a:p>
                      <a:pPr marL="85725" indent="0" algn="r" fontAlgn="t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Régional ou plus petit</a:t>
                      </a:r>
                      <a:r>
                        <a:rPr lang="fr-FR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périmètre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318" marR="10318" marT="95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599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599">
                        <a:alpha val="67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63251"/>
              </p:ext>
            </p:extLst>
          </p:nvPr>
        </p:nvGraphicFramePr>
        <p:xfrm>
          <a:off x="4788024" y="1810956"/>
          <a:ext cx="3096000" cy="847726"/>
        </p:xfrm>
        <a:graphic>
          <a:graphicData uri="http://schemas.openxmlformats.org/drawingml/2006/table">
            <a:tbl>
              <a:tblPr firstRow="1" bandRow="1"/>
              <a:tblGrid>
                <a:gridCol w="2160000"/>
                <a:gridCol w="936000"/>
              </a:tblGrid>
              <a:tr h="274274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fr-FR" sz="1200" b="1" kern="1200" dirty="0" smtClean="0">
                          <a:solidFill>
                            <a:srgbClr val="FD8F03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Budget</a:t>
                      </a:r>
                      <a:endParaRPr lang="fr-FR" sz="1200" b="1" kern="1200" dirty="0">
                        <a:solidFill>
                          <a:srgbClr val="FD8F03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99054" marR="99054" marT="45697" marB="4569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>
                          <a:solidFill>
                            <a:srgbClr val="FD8F03"/>
                          </a:solidFill>
                          <a:latin typeface="+mj-lt"/>
                        </a:rPr>
                        <a:t>%</a:t>
                      </a:r>
                      <a:endParaRPr lang="fr-FR" sz="1000" b="1" i="1" dirty="0">
                        <a:solidFill>
                          <a:srgbClr val="FD8F03"/>
                        </a:solidFill>
                        <a:latin typeface="+mj-lt"/>
                      </a:endParaRPr>
                    </a:p>
                  </a:txBody>
                  <a:tcPr marL="99054" marR="99054" marT="45697" marB="4569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6726">
                <a:tc>
                  <a:txBody>
                    <a:bodyPr/>
                    <a:lstStyle/>
                    <a:p>
                      <a:pPr marL="85725" indent="0" algn="r" fontAlgn="t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Moins de 50k€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318" marR="10318" marT="95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59"/>
                      </a:srgbClr>
                    </a:solidFill>
                  </a:tcPr>
                </a:tc>
              </a:tr>
              <a:tr h="286726">
                <a:tc>
                  <a:txBody>
                    <a:bodyPr/>
                    <a:lstStyle/>
                    <a:p>
                      <a:pPr marL="85725" indent="0" algn="r" fontAlgn="t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50k€ ou plus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318" marR="10318" marT="95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599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599">
                        <a:alpha val="67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8833120"/>
              </p:ext>
            </p:extLst>
          </p:nvPr>
        </p:nvGraphicFramePr>
        <p:xfrm>
          <a:off x="4788024" y="2963084"/>
          <a:ext cx="3096000" cy="847726"/>
        </p:xfrm>
        <a:graphic>
          <a:graphicData uri="http://schemas.openxmlformats.org/drawingml/2006/table">
            <a:tbl>
              <a:tblPr firstRow="1" bandRow="1"/>
              <a:tblGrid>
                <a:gridCol w="2160000"/>
                <a:gridCol w="936000"/>
              </a:tblGrid>
              <a:tr h="274274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fr-FR" sz="1200" b="1" kern="1200" dirty="0" smtClean="0">
                          <a:solidFill>
                            <a:srgbClr val="FD8F03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Présence</a:t>
                      </a:r>
                      <a:r>
                        <a:rPr lang="fr-FR" sz="1200" b="1" kern="1200" baseline="0" dirty="0" smtClean="0">
                          <a:solidFill>
                            <a:srgbClr val="FD8F03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 de salariés</a:t>
                      </a:r>
                      <a:endParaRPr lang="fr-FR" sz="1200" b="1" kern="1200" dirty="0">
                        <a:solidFill>
                          <a:srgbClr val="FD8F03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99054" marR="99054" marT="45697" marB="4569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>
                          <a:solidFill>
                            <a:srgbClr val="FD8F03"/>
                          </a:solidFill>
                          <a:latin typeface="+mj-lt"/>
                        </a:rPr>
                        <a:t>%</a:t>
                      </a:r>
                      <a:endParaRPr lang="fr-FR" sz="1000" b="1" i="1" dirty="0">
                        <a:solidFill>
                          <a:srgbClr val="FD8F03"/>
                        </a:solidFill>
                        <a:latin typeface="+mj-lt"/>
                      </a:endParaRPr>
                    </a:p>
                  </a:txBody>
                  <a:tcPr marL="99054" marR="99054" marT="45697" marB="4569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6726">
                <a:tc>
                  <a:txBody>
                    <a:bodyPr/>
                    <a:lstStyle/>
                    <a:p>
                      <a:pPr marL="85725" indent="0" algn="r" fontAlgn="t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Oui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318" marR="10318" marT="95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59"/>
                      </a:srgbClr>
                    </a:solidFill>
                  </a:tcPr>
                </a:tc>
              </a:tr>
              <a:tr h="286726">
                <a:tc>
                  <a:txBody>
                    <a:bodyPr/>
                    <a:lstStyle/>
                    <a:p>
                      <a:pPr marL="85725" indent="0" algn="r" fontAlgn="t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Non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318" marR="10318" marT="95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599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599">
                        <a:alpha val="67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7358046"/>
              </p:ext>
            </p:extLst>
          </p:nvPr>
        </p:nvGraphicFramePr>
        <p:xfrm>
          <a:off x="4788024" y="4331236"/>
          <a:ext cx="3096000" cy="847726"/>
        </p:xfrm>
        <a:graphic>
          <a:graphicData uri="http://schemas.openxmlformats.org/drawingml/2006/table">
            <a:tbl>
              <a:tblPr firstRow="1" bandRow="1"/>
              <a:tblGrid>
                <a:gridCol w="2160000"/>
                <a:gridCol w="936000"/>
              </a:tblGrid>
              <a:tr h="274274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fr-FR" sz="1200" b="1" kern="1200" dirty="0" smtClean="0">
                          <a:solidFill>
                            <a:srgbClr val="FD8F03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Nombre d’adhérents</a:t>
                      </a:r>
                      <a:endParaRPr lang="fr-FR" sz="1200" b="1" kern="1200" dirty="0">
                        <a:solidFill>
                          <a:srgbClr val="FD8F03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99054" marR="99054" marT="45697" marB="4569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>
                          <a:solidFill>
                            <a:srgbClr val="FD8F03"/>
                          </a:solidFill>
                          <a:latin typeface="+mj-lt"/>
                        </a:rPr>
                        <a:t>%</a:t>
                      </a:r>
                      <a:endParaRPr lang="fr-FR" sz="1000" b="1" i="1" dirty="0">
                        <a:solidFill>
                          <a:srgbClr val="FD8F03"/>
                        </a:solidFill>
                        <a:latin typeface="+mj-lt"/>
                      </a:endParaRPr>
                    </a:p>
                  </a:txBody>
                  <a:tcPr marL="99054" marR="99054" marT="45697" marB="4569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6726">
                <a:tc>
                  <a:txBody>
                    <a:bodyPr/>
                    <a:lstStyle/>
                    <a:p>
                      <a:pPr marL="85725" indent="0" algn="r" fontAlgn="t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Moin</a:t>
                      </a:r>
                      <a:r>
                        <a:rPr lang="fr-FR" sz="11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s de 100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318" marR="10318" marT="95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59"/>
                      </a:srgbClr>
                    </a:solidFill>
                  </a:tcPr>
                </a:tc>
              </a:tr>
              <a:tr h="286726">
                <a:tc>
                  <a:txBody>
                    <a:bodyPr/>
                    <a:lstStyle/>
                    <a:p>
                      <a:pPr marL="85725" indent="0" algn="r" fontAlgn="t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 ou plus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0318" marR="10318" marT="952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599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599">
                        <a:alpha val="67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90840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Structure de l’échantillon</a:t>
            </a:r>
            <a:endParaRPr lang="fr-FR" dirty="0"/>
          </a:p>
        </p:txBody>
      </p:sp>
      <p:sp>
        <p:nvSpPr>
          <p:cNvPr id="16" name="Titre 1"/>
          <p:cNvSpPr txBox="1">
            <a:spLocks/>
          </p:cNvSpPr>
          <p:nvPr/>
        </p:nvSpPr>
        <p:spPr bwMode="auto">
          <a:xfrm>
            <a:off x="683568" y="1196752"/>
            <a:ext cx="7776864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AA2182"/>
              </a:buClr>
              <a:defRPr/>
            </a:pPr>
            <a:r>
              <a:rPr lang="fr-FR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73 responsables d’associations de patients</a:t>
            </a:r>
            <a:endParaRPr lang="fr-FR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7449324"/>
              </p:ext>
            </p:extLst>
          </p:nvPr>
        </p:nvGraphicFramePr>
        <p:xfrm>
          <a:off x="1351714" y="1810956"/>
          <a:ext cx="4500000" cy="2339435"/>
        </p:xfrm>
        <a:graphic>
          <a:graphicData uri="http://schemas.openxmlformats.org/drawingml/2006/table">
            <a:tbl>
              <a:tblPr firstRow="1" bandRow="1"/>
              <a:tblGrid>
                <a:gridCol w="3564000"/>
                <a:gridCol w="936000"/>
              </a:tblGrid>
              <a:tr h="274274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latinLnBrk="0" hangingPunct="1"/>
                      <a:r>
                        <a:rPr lang="fr-FR" sz="1200" b="1" kern="1200" dirty="0" smtClean="0">
                          <a:solidFill>
                            <a:srgbClr val="FD8F03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Pathologies</a:t>
                      </a:r>
                      <a:endParaRPr lang="fr-FR" sz="1200" b="1" kern="1200" dirty="0">
                        <a:solidFill>
                          <a:srgbClr val="FD8F03"/>
                        </a:solidFill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marL="99054" marR="99054" marT="45697" marB="4569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i="1" dirty="0" smtClean="0">
                          <a:solidFill>
                            <a:srgbClr val="FD8F03"/>
                          </a:solidFill>
                          <a:latin typeface="+mj-lt"/>
                        </a:rPr>
                        <a:t>%</a:t>
                      </a:r>
                      <a:endParaRPr lang="fr-FR" sz="1000" b="1" i="1" dirty="0">
                        <a:solidFill>
                          <a:srgbClr val="FD8F03"/>
                        </a:solidFill>
                        <a:latin typeface="+mj-lt"/>
                      </a:endParaRPr>
                    </a:p>
                  </a:txBody>
                  <a:tcPr marL="99054" marR="99054" marT="45697" marB="4569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6726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Maladies rares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59"/>
                      </a:srgbClr>
                    </a:solidFill>
                  </a:tcPr>
                </a:tc>
              </a:tr>
              <a:tr h="286726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Maladies neurologiques et psychiatriques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599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599">
                        <a:alpha val="67000"/>
                      </a:srgbClr>
                    </a:solidFill>
                  </a:tcPr>
                </a:tc>
              </a:tr>
              <a:tr h="286726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Maladies respiratoires (asthme, apnée du </a:t>
                      </a:r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sommeil)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8000"/>
                      </a:srgbClr>
                    </a:solidFill>
                  </a:tcPr>
                </a:tc>
              </a:tr>
              <a:tr h="286726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Cancer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/>
                    </a:solidFill>
                  </a:tcPr>
                </a:tc>
              </a:tr>
              <a:tr h="286726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Diabète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7000"/>
                      </a:srgbClr>
                    </a:solidFill>
                  </a:tcPr>
                </a:tc>
              </a:tr>
              <a:tr h="286726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Maladies cardiaques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/>
                    </a:solidFill>
                  </a:tcPr>
                </a:tc>
              </a:tr>
              <a:tr h="28672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Autres</a:t>
                      </a:r>
                      <a:r>
                        <a:rPr lang="fr-FR" sz="1100" b="0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1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Alcoolisme, handicap, maladies dermatologiques, IST...</a:t>
                      </a:r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)</a:t>
                      </a:r>
                      <a:endParaRPr lang="fr-FR" sz="11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27%</a:t>
                      </a:r>
                      <a:endParaRPr lang="fr-FR" sz="11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7C6">
                        <a:alpha val="64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8525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4" val="RXP"/>
  <p:tag name="VARPPTCOMPATIBLERD03" val="RXP"/>
  <p:tag name="VARPPTTYPE" val="RX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OUTPUT_ID" val="f1dd732c-bd3a-423b-86a6-8f5c577891b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85e326eb-b72e-44dd-ae56-38baf4fb4609"/>
  <p:tag name="VALUE_0_0" val="whd_q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85e326eb-b72e-44dd-ae56-38baf4fb4609"/>
  <p:tag name="VALUE_0_0" val="whd_q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85e326eb-b72e-44dd-ae56-38baf4fb4609"/>
  <p:tag name="VALUE_0_0" val="whd_q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85e326eb-b72e-44dd-ae56-38baf4fb4609"/>
  <p:tag name="VALUE_0_0" val="whd_q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85e326eb-b72e-44dd-ae56-38baf4fb4609"/>
  <p:tag name="VALUE_0_0" val="whd_q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85e326eb-b72e-44dd-ae56-38baf4fb4609"/>
  <p:tag name="VALUE_0_0" val="whd_q1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OUTPUT_ID" val="f1dd732c-bd3a-423b-86a6-8f5c577891b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OUTPUT_ID" val="f1dd732c-bd3a-423b-86a6-8f5c577891b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85e326eb-b72e-44dd-ae56-38baf4fb4609"/>
  <p:tag name="VALUE_0_0" val="whd_q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811f8235-d925-4dcd-8acb-74d3aa3bc486"/>
  <p:tag name="VALUE_0_0" val="whd_q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OUTPUT_ID" val="f1dd732c-bd3a-423b-86a6-8f5c577891b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OUTPUT_ID" val="f1dd732c-bd3a-423b-86a6-8f5c577891b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85e326eb-b72e-44dd-ae56-38baf4fb4609"/>
  <p:tag name="VALUE_0_0" val="whd_q1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OUTPUT_ID" val="f1dd732c-bd3a-423b-86a6-8f5c577891b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OUTPUT_ID" val="f1dd732c-bd3a-423b-86a6-8f5c577891b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85e326eb-b72e-44dd-ae56-38baf4fb4609"/>
  <p:tag name="VALUE_0_0" val="whd_q1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OUTPUT_ID" val="f1dd732c-bd3a-423b-86a6-8f5c577891b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OUTPUT_ID" val="f1dd732c-bd3a-423b-86a6-8f5c577891b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0229cbf3-e5d8-4362-9721-3c268cb389ad"/>
  <p:tag name="VALUE_0_0" val="whd_q3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COLUMN_MAX" val="1"/>
  <p:tag name="OUTPUT_ID" val="0229cbf3-e5d8-4362-9721-3c268cb389a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_ID" val="811f8235-d925-4dcd-8acb-74d3aa3bc48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ed6d4a40-4b02-4754-82f8-31fc2582924a"/>
  <p:tag name="VALUE_0_0" val="whd_q4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ROW_MAX" val="3"/>
  <p:tag name="COLUMN_MAX" val="1"/>
  <p:tag name="OUTPUT_ID" val="ed6d4a40-4b02-4754-82f8-31fc2582924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OUTPUT_ID" val="f1dd732c-bd3a-423b-86a6-8f5c577891b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f482eb68-6565-41e0-aa17-10e79b54dc8e"/>
  <p:tag name="VALUE_0_0" val="whd_q6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COLUMN_MAX" val="1"/>
  <p:tag name="OUTPUT_ID" val="f482eb68-6565-41e0-aa17-10e79b54dc8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5558971e-22c2-44eb-aab1-0db725096900"/>
  <p:tag name="VALUE_0_0" val="whd_q6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COLUMN_MAX" val="1"/>
  <p:tag name="OUTPUT_ID" val="79e95f09-4ece-4760-b29f-33e4aeb8d6fb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ROW_MAX" val="3"/>
  <p:tag name="COLUMN_MAX" val="1"/>
  <p:tag name="OUTPUT_ID" val="5558971e-22c2-44eb-aab1-0db72509690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5a272468-0301-46f8-90ce-7edb18e92cf7"/>
  <p:tag name="VALUE_0_0" val="whd_q4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ROW_MAX" val="5"/>
  <p:tag name="COLUMN_MAX" val="1"/>
  <p:tag name="OUTPUT_ID" val="5a272468-0301-46f8-90ce-7edb18e92cf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OUTPUT_ID" val="811f8235-d925-4dcd-8acb-74d3aa3bc48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ROW_MAX" val="5"/>
  <p:tag name="COLUMN_MAX" val="1"/>
  <p:tag name="OUTPUT_ID" val="5a272468-0301-46f8-90ce-7edb18e92cf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5a272468-0301-46f8-90ce-7edb18e92cf7"/>
  <p:tag name="VALUE_0_0" val="whd_q4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ROW_MAX" val="5"/>
  <p:tag name="COLUMN_MAX" val="1"/>
  <p:tag name="OUTPUT_ID" val="5a272468-0301-46f8-90ce-7edb18e92cf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ROW_MAX" val="5"/>
  <p:tag name="COLUMN_MAX" val="1"/>
  <p:tag name="OUTPUT_ID" val="5a272468-0301-46f8-90ce-7edb18e92cf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97c73e07-f235-466a-80ff-43de4936ab46"/>
  <p:tag name="VALUE_0_0" val="whd_q6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bb90dac2-01cf-44ab-a0c1-0935529332a2"/>
  <p:tag name="VALUE_0_0" val="whd_q4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OW_MAX" val="5"/>
  <p:tag name="COLUMN_MAX" val="1"/>
  <p:tag name="IS_MAIN_SHAPE" val="True"/>
  <p:tag name="OUTPUT_ID" val="bb90dac2-01cf-44ab-a0c1-0935529332a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d4d678de-d869-45c4-9b0f-19d652a35a3e"/>
  <p:tag name="VALUE_0_0" val="whd_q4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COLUMN_MAX" val="6"/>
  <p:tag name="OUTPUT_ID" val="d4d678de-d869-45c4-9b0f-19d652a35a3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ed6d4a40-4b02-4754-82f8-31fc2582924a"/>
  <p:tag name="VALUE_0_0" val="whd_q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OUTPUT_ID" val="f1dd732c-bd3a-423b-86a6-8f5c577891b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COLUMN_MAX" val="1"/>
  <p:tag name="OUTPUT_ID" val="0229cbf3-e5d8-4362-9721-3c268cb389a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fd213290-a919-4d3f-b4d2-b6caf41682ac"/>
  <p:tag name="VALUE_0_0" val="whd_q5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OUTPUT_ID" val="fd213290-a919-4d3f-b4d2-b6caf41682a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OUTPUT_ID" val="f1dd732c-bd3a-423b-86a6-8f5c577891b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c7b9e6be-729b-400a-bfab-ad7ea7258cf8"/>
  <p:tag name="VALUE_0_0" val="whd_q6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COLUMN_MAX" val="1"/>
  <p:tag name="OUTPUT_ID" val="c7b9e6be-729b-400a-bfab-ad7ea7258cf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QUESTION_LABEL" val="True"/>
  <p:tag name="OUTPUT_ID" val="f1dd732c-bd3a-423b-86a6-8f5c577891b3"/>
  <p:tag name="VALUE_0_0" val="whd_q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OUTPUT_ID" val="f1dd732c-bd3a-423b-86a6-8f5c577891b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OUTPUT_ID" val="f1dd732c-bd3a-423b-86a6-8f5c577891b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MAIN_SHAPE" val="True"/>
  <p:tag name="OUTPUT_ID" val="f1dd732c-bd3a-423b-86a6-8f5c577891b3"/>
</p:tagLst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Méthodologie suite ...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éthodologie suite ...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3163</Words>
  <Application>Microsoft Office PowerPoint</Application>
  <PresentationFormat>Affichage à l'écran (4:3)</PresentationFormat>
  <Paragraphs>605</Paragraphs>
  <Slides>49</Slides>
  <Notes>2</Notes>
  <HiddenSlides>4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Standardformgivning</vt:lpstr>
      <vt:lpstr>Image de l’industrie pharmaceutique   auprès des associations de patients</vt:lpstr>
      <vt:lpstr>Objectifs</vt:lpstr>
      <vt:lpstr>Recherche documentaire</vt:lpstr>
      <vt:lpstr>La recherche documentaire</vt:lpstr>
      <vt:lpstr>Recherche documentaire</vt:lpstr>
      <vt:lpstr>Recherche documentaire</vt:lpstr>
      <vt:lpstr>Rappel méthodologique</vt:lpstr>
      <vt:lpstr>Structure de l’échantillon</vt:lpstr>
      <vt:lpstr>Structure de l’échantillon</vt:lpstr>
      <vt:lpstr>Résultats d’Etude</vt:lpstr>
      <vt:lpstr>1. L’industrie pharmaceutique : Une image ternie aux yeux des associations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2. Comparatif de l’image de l’industrie pharmaceutique entre les différentes cibles</vt:lpstr>
      <vt:lpstr>Diapositive 29</vt:lpstr>
      <vt:lpstr>Diapositive 30</vt:lpstr>
      <vt:lpstr>Diapositive 31</vt:lpstr>
      <vt:lpstr>Diapositive 32</vt:lpstr>
      <vt:lpstr>Diapositive 33</vt:lpstr>
      <vt:lpstr>3. Des associations de patients qui entretiennent de bonnes relations avec l’industrie pharmaceutique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4. De nombreuses attentes de la part des associations envers l’industrie pharmaceutique </vt:lpstr>
      <vt:lpstr>Diapositive 44</vt:lpstr>
      <vt:lpstr>Diapositive 45</vt:lpstr>
      <vt:lpstr>Diapositive 46</vt:lpstr>
      <vt:lpstr>Diapositive 47</vt:lpstr>
      <vt:lpstr>5. Synthèse</vt:lpstr>
      <vt:lpstr>Diapositive 49</vt:lpstr>
    </vt:vector>
  </TitlesOfParts>
  <Company>Fisheye multtimedia production 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Preferred Customer</dc:creator>
  <cp:lastModifiedBy>Fnac</cp:lastModifiedBy>
  <cp:revision>286</cp:revision>
  <cp:lastPrinted>2015-03-11T10:20:50Z</cp:lastPrinted>
  <dcterms:created xsi:type="dcterms:W3CDTF">2006-12-05T16:19:48Z</dcterms:created>
  <dcterms:modified xsi:type="dcterms:W3CDTF">2015-03-13T11:24:16Z</dcterms:modified>
</cp:coreProperties>
</file>