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331" r:id="rId2"/>
    <p:sldId id="323" r:id="rId3"/>
    <p:sldId id="405" r:id="rId4"/>
    <p:sldId id="388" r:id="rId5"/>
    <p:sldId id="399" r:id="rId6"/>
    <p:sldId id="400" r:id="rId7"/>
    <p:sldId id="401" r:id="rId8"/>
    <p:sldId id="387" r:id="rId9"/>
    <p:sldId id="389" r:id="rId10"/>
    <p:sldId id="391" r:id="rId11"/>
    <p:sldId id="403" r:id="rId12"/>
    <p:sldId id="395" r:id="rId13"/>
    <p:sldId id="402" r:id="rId14"/>
    <p:sldId id="404" r:id="rId15"/>
  </p:sldIdLst>
  <p:sldSz cx="9906000" cy="6858000" type="A4"/>
  <p:notesSz cx="6883400" cy="9906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0099FF"/>
    <a:srgbClr val="F9821F"/>
    <a:srgbClr val="FF9933"/>
    <a:srgbClr val="0095FA"/>
    <a:srgbClr val="C00000"/>
    <a:srgbClr val="D60000"/>
    <a:srgbClr val="EE0000"/>
    <a:srgbClr val="FCCA92"/>
    <a:srgbClr val="F8F8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0" autoAdjust="0"/>
    <p:restoredTop sz="85207" autoAdjust="0"/>
  </p:normalViewPr>
  <p:slideViewPr>
    <p:cSldViewPr>
      <p:cViewPr>
        <p:scale>
          <a:sx n="80" d="100"/>
          <a:sy n="80" d="100"/>
        </p:scale>
        <p:origin x="-1476" y="-366"/>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807" cy="495300"/>
          </a:xfrm>
          <a:prstGeom prst="rect">
            <a:avLst/>
          </a:prstGeom>
        </p:spPr>
        <p:txBody>
          <a:bodyPr vert="horz" lIns="95939" tIns="47969" rIns="95939" bIns="47969" rtlCol="0"/>
          <a:lstStyle>
            <a:lvl1pPr algn="l">
              <a:defRPr sz="1300"/>
            </a:lvl1pPr>
          </a:lstStyle>
          <a:p>
            <a:endParaRPr lang="fr-FR"/>
          </a:p>
        </p:txBody>
      </p:sp>
      <p:sp>
        <p:nvSpPr>
          <p:cNvPr id="3" name="Espace réservé de la date 2"/>
          <p:cNvSpPr>
            <a:spLocks noGrp="1"/>
          </p:cNvSpPr>
          <p:nvPr>
            <p:ph type="dt" idx="1"/>
          </p:nvPr>
        </p:nvSpPr>
        <p:spPr>
          <a:xfrm>
            <a:off x="3899000" y="0"/>
            <a:ext cx="2982807" cy="495300"/>
          </a:xfrm>
          <a:prstGeom prst="rect">
            <a:avLst/>
          </a:prstGeom>
        </p:spPr>
        <p:txBody>
          <a:bodyPr vert="horz" lIns="95939" tIns="47969" rIns="95939" bIns="47969" rtlCol="0"/>
          <a:lstStyle>
            <a:lvl1pPr algn="r">
              <a:defRPr sz="1300"/>
            </a:lvl1pPr>
          </a:lstStyle>
          <a:p>
            <a:fld id="{8FF38E27-5D49-44C1-98AC-56611545CA56}" type="datetimeFigureOut">
              <a:rPr lang="fr-FR" smtClean="0"/>
              <a:pPr/>
              <a:t>05/03/2013</a:t>
            </a:fld>
            <a:endParaRPr lang="fr-FR"/>
          </a:p>
        </p:txBody>
      </p:sp>
      <p:sp>
        <p:nvSpPr>
          <p:cNvPr id="4" name="Espace réservé de l'image des diapositives 3"/>
          <p:cNvSpPr>
            <a:spLocks noGrp="1" noRot="1" noChangeAspect="1"/>
          </p:cNvSpPr>
          <p:nvPr>
            <p:ph type="sldImg" idx="2"/>
          </p:nvPr>
        </p:nvSpPr>
        <p:spPr>
          <a:xfrm>
            <a:off x="758825" y="742950"/>
            <a:ext cx="5365750" cy="3714750"/>
          </a:xfrm>
          <a:prstGeom prst="rect">
            <a:avLst/>
          </a:prstGeom>
          <a:noFill/>
          <a:ln w="12700">
            <a:solidFill>
              <a:prstClr val="black"/>
            </a:solidFill>
          </a:ln>
        </p:spPr>
        <p:txBody>
          <a:bodyPr vert="horz" lIns="95939" tIns="47969" rIns="95939" bIns="47969" rtlCol="0" anchor="ctr"/>
          <a:lstStyle/>
          <a:p>
            <a:endParaRPr lang="fr-FR"/>
          </a:p>
        </p:txBody>
      </p:sp>
      <p:sp>
        <p:nvSpPr>
          <p:cNvPr id="5" name="Espace réservé des commentaires 4"/>
          <p:cNvSpPr>
            <a:spLocks noGrp="1"/>
          </p:cNvSpPr>
          <p:nvPr>
            <p:ph type="body" sz="quarter" idx="3"/>
          </p:nvPr>
        </p:nvSpPr>
        <p:spPr>
          <a:xfrm>
            <a:off x="688340" y="4705350"/>
            <a:ext cx="5506720" cy="4457700"/>
          </a:xfrm>
          <a:prstGeom prst="rect">
            <a:avLst/>
          </a:prstGeom>
        </p:spPr>
        <p:txBody>
          <a:bodyPr vert="horz" lIns="95939" tIns="47969" rIns="95939" bIns="4796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08981"/>
            <a:ext cx="2982807" cy="495300"/>
          </a:xfrm>
          <a:prstGeom prst="rect">
            <a:avLst/>
          </a:prstGeom>
        </p:spPr>
        <p:txBody>
          <a:bodyPr vert="horz" lIns="95939" tIns="47969" rIns="95939" bIns="4796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99000" y="9408981"/>
            <a:ext cx="2982807" cy="495300"/>
          </a:xfrm>
          <a:prstGeom prst="rect">
            <a:avLst/>
          </a:prstGeom>
        </p:spPr>
        <p:txBody>
          <a:bodyPr vert="horz" lIns="95939" tIns="47969" rIns="95939" bIns="47969" rtlCol="0" anchor="b"/>
          <a:lstStyle>
            <a:lvl1pPr algn="r">
              <a:defRPr sz="1300"/>
            </a:lvl1pPr>
          </a:lstStyle>
          <a:p>
            <a:fld id="{7164EA72-03B4-4579-92D2-C66A6B6D514F}" type="slidenum">
              <a:rPr lang="fr-FR" smtClean="0"/>
              <a:pPr/>
              <a:t>‹N°›</a:t>
            </a:fld>
            <a:endParaRPr lang="fr-FR"/>
          </a:p>
        </p:txBody>
      </p:sp>
    </p:spTree>
    <p:extLst>
      <p:ext uri="{BB962C8B-B14F-4D97-AF65-F5344CB8AC3E}">
        <p14:creationId xmlns:p14="http://schemas.microsoft.com/office/powerpoint/2010/main" xmlns="" val="3584841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164EA72-03B4-4579-92D2-C66A6B6D514F}"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164EA72-03B4-4579-92D2-C66A6B6D514F}"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164EA72-03B4-4579-92D2-C66A6B6D514F}"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164EA72-03B4-4579-92D2-C66A6B6D514F}"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164EA72-03B4-4579-92D2-C66A6B6D514F}"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164EA72-03B4-4579-92D2-C66A6B6D514F}"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164EA72-03B4-4579-92D2-C66A6B6D514F}"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164EA72-03B4-4579-92D2-C66A6B6D514F}"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164EA72-03B4-4579-92D2-C66A6B6D514F}"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solidFill>
          <a:srgbClr val="FF0000"/>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67296" y="414338"/>
            <a:ext cx="1302395" cy="369880"/>
          </a:xfrm>
          <a:prstGeom prst="rect">
            <a:avLst/>
          </a:prstGeom>
        </p:spPr>
      </p:pic>
      <p:sp>
        <p:nvSpPr>
          <p:cNvPr id="4" name="Rectangle 3"/>
          <p:cNvSpPr/>
          <p:nvPr userDrawn="1"/>
        </p:nvSpPr>
        <p:spPr>
          <a:xfrm>
            <a:off x="6321152" y="414338"/>
            <a:ext cx="3048838" cy="346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r" fontAlgn="auto">
              <a:spcBef>
                <a:spcPts val="0"/>
              </a:spcBef>
              <a:spcAft>
                <a:spcPts val="0"/>
              </a:spcAft>
              <a:defRPr/>
            </a:pPr>
            <a:r>
              <a:rPr lang="fr-FR" sz="1200" dirty="0">
                <a:solidFill>
                  <a:schemeClr val="tx1">
                    <a:lumMod val="75000"/>
                    <a:lumOff val="25000"/>
                  </a:schemeClr>
                </a:solidFill>
                <a:latin typeface="+mj-lt"/>
                <a:cs typeface="Arial" pitchFamily="34" charset="0"/>
              </a:rPr>
              <a:t>Logiciels de veille stratégique et e-réputation</a:t>
            </a:r>
            <a:endParaRPr lang="fr-FR" sz="2800" dirty="0">
              <a:solidFill>
                <a:schemeClr val="tx1">
                  <a:lumMod val="75000"/>
                  <a:lumOff val="25000"/>
                </a:schemeClr>
              </a:solidFill>
              <a:latin typeface="+mj-lt"/>
              <a:cs typeface="Arial" pitchFamily="34" charset="0"/>
            </a:endParaRPr>
          </a:p>
        </p:txBody>
      </p:sp>
      <p:sp>
        <p:nvSpPr>
          <p:cNvPr id="5" name="Rectangle 4"/>
          <p:cNvSpPr/>
          <p:nvPr userDrawn="1"/>
        </p:nvSpPr>
        <p:spPr>
          <a:xfrm>
            <a:off x="6885552" y="6237288"/>
            <a:ext cx="2484438" cy="346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r" fontAlgn="auto">
              <a:spcBef>
                <a:spcPts val="0"/>
              </a:spcBef>
              <a:spcAft>
                <a:spcPts val="0"/>
              </a:spcAft>
              <a:defRPr/>
            </a:pPr>
            <a:r>
              <a:rPr lang="fr-FR" sz="1200" dirty="0">
                <a:solidFill>
                  <a:schemeClr val="tx1"/>
                </a:solidFill>
                <a:latin typeface="+mj-lt"/>
                <a:cs typeface="Arial" pitchFamily="34" charset="0"/>
              </a:rPr>
              <a:t>Boston - Paris - Grenoble - Rabat</a:t>
            </a:r>
            <a:endParaRPr lang="fr-FR" sz="2800" dirty="0">
              <a:solidFill>
                <a:schemeClr val="tx1"/>
              </a:solidFill>
              <a:latin typeface="+mj-lt"/>
              <a:cs typeface="Arial" pitchFamily="34" charset="0"/>
            </a:endParaRPr>
          </a:p>
        </p:txBody>
      </p:sp>
      <p:sp>
        <p:nvSpPr>
          <p:cNvPr id="6" name="Rectangle 5"/>
          <p:cNvSpPr/>
          <p:nvPr userDrawn="1"/>
        </p:nvSpPr>
        <p:spPr>
          <a:xfrm>
            <a:off x="467296" y="6237288"/>
            <a:ext cx="1605384" cy="346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fr-FR" sz="1200" dirty="0">
                <a:solidFill>
                  <a:schemeClr val="tx1"/>
                </a:solidFill>
                <a:latin typeface="+mj-lt"/>
                <a:cs typeface="Arial" pitchFamily="34" charset="0"/>
              </a:rPr>
              <a:t>www.digimind.fr</a:t>
            </a:r>
            <a:endParaRPr lang="fr-FR" sz="2800" dirty="0">
              <a:solidFill>
                <a:schemeClr val="tx1"/>
              </a:solidFill>
              <a:latin typeface="+mj-lt"/>
              <a:cs typeface="Arial" pitchFamily="34" charset="0"/>
            </a:endParaRPr>
          </a:p>
        </p:txBody>
      </p:sp>
    </p:spTree>
    <p:extLst>
      <p:ext uri="{BB962C8B-B14F-4D97-AF65-F5344CB8AC3E}">
        <p14:creationId xmlns:p14="http://schemas.microsoft.com/office/powerpoint/2010/main" xmlns="" val="171059740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bg>
      <p:bgPr>
        <a:pattFill prst="ltDnDiag">
          <a:fgClr>
            <a:schemeClr val="bg2"/>
          </a:fgClr>
          <a:bgClr>
            <a:schemeClr val="bg1"/>
          </a:bgClr>
        </a:patt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EB61B31-D5F8-4EDD-AB8F-3A824A626AEF}" type="datetime1">
              <a:rPr lang="fr-FR" smtClean="0"/>
              <a:pPr/>
              <a:t>05/03/2013</a:t>
            </a:fld>
            <a:endParaRPr lang="fr-FR"/>
          </a:p>
        </p:txBody>
      </p:sp>
      <p:sp>
        <p:nvSpPr>
          <p:cNvPr id="6" name="Espace réservé du numéro de diapositive 5"/>
          <p:cNvSpPr>
            <a:spLocks noGrp="1"/>
          </p:cNvSpPr>
          <p:nvPr>
            <p:ph type="sldNum" sz="quarter" idx="12"/>
          </p:nvPr>
        </p:nvSpPr>
        <p:spPr>
          <a:xfrm>
            <a:off x="8049344" y="6356352"/>
            <a:ext cx="1361356" cy="365125"/>
          </a:xfrm>
        </p:spPr>
        <p:txBody>
          <a:bodyPr/>
          <a:lstStyle/>
          <a:p>
            <a:fld id="{1E2B36AB-41FB-46DE-9003-6F9D40A004F1}" type="slidenum">
              <a:rPr lang="fr-FR" smtClean="0"/>
              <a:pPr/>
              <a:t>‹N°›</a:t>
            </a:fld>
            <a:endParaRPr lang="fr-FR"/>
          </a:p>
        </p:txBody>
      </p:sp>
      <p:sp>
        <p:nvSpPr>
          <p:cNvPr id="5" name="Rectangle 4"/>
          <p:cNvSpPr/>
          <p:nvPr userDrawn="1"/>
        </p:nvSpPr>
        <p:spPr>
          <a:xfrm>
            <a:off x="0" y="385763"/>
            <a:ext cx="9906000" cy="6127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612188" y="552450"/>
            <a:ext cx="1093787"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Connecteur droit 8"/>
          <p:cNvCxnSpPr/>
          <p:nvPr userDrawn="1"/>
        </p:nvCxnSpPr>
        <p:spPr>
          <a:xfrm>
            <a:off x="8482013" y="584200"/>
            <a:ext cx="0" cy="2222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Image 6"/>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28613" y="6489848"/>
            <a:ext cx="15875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1" name="Connecteur droit 10"/>
          <p:cNvCxnSpPr/>
          <p:nvPr userDrawn="1"/>
        </p:nvCxnSpPr>
        <p:spPr>
          <a:xfrm>
            <a:off x="560388" y="6612086"/>
            <a:ext cx="9350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495425" y="6456511"/>
            <a:ext cx="1296988"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100" dirty="0">
                <a:solidFill>
                  <a:schemeClr val="tx1">
                    <a:lumMod val="50000"/>
                    <a:lumOff val="50000"/>
                  </a:schemeClr>
                </a:solidFill>
              </a:rPr>
              <a:t>www.digimind.fr</a:t>
            </a:r>
          </a:p>
        </p:txBody>
      </p:sp>
      <p:cxnSp>
        <p:nvCxnSpPr>
          <p:cNvPr id="13" name="Connecteur droit 12"/>
          <p:cNvCxnSpPr/>
          <p:nvPr userDrawn="1"/>
        </p:nvCxnSpPr>
        <p:spPr>
          <a:xfrm>
            <a:off x="2792412" y="6599386"/>
            <a:ext cx="2484000" cy="47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4724604" y="6453336"/>
            <a:ext cx="3744913"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100" dirty="0" smtClean="0">
                <a:solidFill>
                  <a:schemeClr val="tx1">
                    <a:lumMod val="50000"/>
                    <a:lumOff val="50000"/>
                  </a:schemeClr>
                </a:solidFill>
              </a:rPr>
              <a:t>Xavier BERTRAND - INFOSTAT</a:t>
            </a:r>
            <a:endParaRPr lang="fr-FR" sz="1100" dirty="0">
              <a:solidFill>
                <a:schemeClr val="tx1">
                  <a:lumMod val="50000"/>
                  <a:lumOff val="50000"/>
                </a:schemeClr>
              </a:solidFill>
            </a:endParaRPr>
          </a:p>
        </p:txBody>
      </p:sp>
      <p:cxnSp>
        <p:nvCxnSpPr>
          <p:cNvPr id="15" name="Connecteur droit 14"/>
          <p:cNvCxnSpPr/>
          <p:nvPr userDrawn="1"/>
        </p:nvCxnSpPr>
        <p:spPr>
          <a:xfrm>
            <a:off x="7905328" y="6602561"/>
            <a:ext cx="158474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344118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AD0C7-3D24-4338-88C2-990993F6FC67}" type="datetime1">
              <a:rPr lang="fr-FR" smtClean="0"/>
              <a:pPr/>
              <a:t>05/03/2013</a:t>
            </a:fld>
            <a:endParaRPr lang="fr-FR"/>
          </a:p>
        </p:txBody>
      </p:sp>
      <p:sp>
        <p:nvSpPr>
          <p:cNvPr id="5" name="Espace réservé du pied de page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Xavier Bertrand</a:t>
            </a:r>
            <a:endParaRPr lang="fr-FR" dirty="0"/>
          </a:p>
        </p:txBody>
      </p:sp>
      <p:sp>
        <p:nvSpPr>
          <p:cNvPr id="6" name="Espace réservé du numéro de diapositive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B36AB-41FB-46DE-9003-6F9D40A004F1}" type="slidenum">
              <a:rPr lang="fr-FR" smtClean="0"/>
              <a:pPr/>
              <a:t>‹N°›</a:t>
            </a:fld>
            <a:endParaRPr lang="fr-FR"/>
          </a:p>
        </p:txBody>
      </p:sp>
    </p:spTree>
    <p:extLst>
      <p:ext uri="{BB962C8B-B14F-4D97-AF65-F5344CB8AC3E}">
        <p14:creationId xmlns:p14="http://schemas.microsoft.com/office/powerpoint/2010/main" xmlns="" val="1751491566"/>
      </p:ext>
    </p:extLst>
  </p:cSld>
  <p:clrMap bg1="lt1" tx1="dk1" bg2="lt2" tx2="dk2" accent1="accent1" accent2="accent2" accent3="accent3" accent4="accent4" accent5="accent5" accent6="accent6" hlink="hlink" folHlink="folHlink"/>
  <p:sldLayoutIdLst>
    <p:sldLayoutId id="2147483650" r:id="rId1"/>
    <p:sldLayoutId id="2147483649"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155830" y="1700808"/>
            <a:ext cx="7577513" cy="2499902"/>
            <a:chOff x="903879" y="1937210"/>
            <a:chExt cx="7577513" cy="2499902"/>
          </a:xfrm>
        </p:grpSpPr>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3879" y="1937210"/>
              <a:ext cx="4181350" cy="2499902"/>
            </a:xfrm>
            <a:prstGeom prst="rect">
              <a:avLst/>
            </a:prstGeom>
          </p:spPr>
        </p:pic>
        <p:sp>
          <p:nvSpPr>
            <p:cNvPr id="7" name="Rectangle 6"/>
            <p:cNvSpPr/>
            <p:nvPr/>
          </p:nvSpPr>
          <p:spPr>
            <a:xfrm>
              <a:off x="5688632" y="3343704"/>
              <a:ext cx="2792760" cy="893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r>
                <a:rPr lang="fr-FR" sz="1400" b="1" dirty="0">
                  <a:solidFill>
                    <a:schemeClr val="bg1"/>
                  </a:solidFill>
                  <a:latin typeface="Cambria" pitchFamily="18" charset="0"/>
                </a:rPr>
                <a:t>LES HAUTS FAITS, DÉCISIONS ET PRISES DE POSITION </a:t>
              </a:r>
              <a:endParaRPr lang="fr-FR" sz="1400" b="1" dirty="0" smtClean="0">
                <a:solidFill>
                  <a:schemeClr val="bg1"/>
                </a:solidFill>
                <a:latin typeface="Cambria" pitchFamily="18" charset="0"/>
              </a:endParaRPr>
            </a:p>
            <a:p>
              <a:r>
                <a:rPr lang="fr-FR" sz="1400" b="1" dirty="0" smtClean="0">
                  <a:solidFill>
                    <a:schemeClr val="bg1"/>
                  </a:solidFill>
                  <a:latin typeface="Cambria" pitchFamily="18" charset="0"/>
                </a:rPr>
                <a:t>DE XAVIER </a:t>
              </a:r>
              <a:r>
                <a:rPr lang="fr-FR" sz="1400" b="1" dirty="0">
                  <a:solidFill>
                    <a:schemeClr val="bg1"/>
                  </a:solidFill>
                  <a:latin typeface="Cambria" pitchFamily="18" charset="0"/>
                </a:rPr>
                <a:t>BERTRAND</a:t>
              </a:r>
            </a:p>
            <a:p>
              <a:r>
                <a:rPr lang="fr-FR" sz="1400" dirty="0" smtClean="0">
                  <a:solidFill>
                    <a:schemeClr val="bg1"/>
                  </a:solidFill>
                  <a:latin typeface="Cambria" pitchFamily="18" charset="0"/>
                </a:rPr>
                <a:t>octobre2012 </a:t>
              </a:r>
            </a:p>
          </p:txBody>
        </p:sp>
      </p:grpSp>
      <p:sp>
        <p:nvSpPr>
          <p:cNvPr id="15" name="Rectangle à coins arrondis 14"/>
          <p:cNvSpPr/>
          <p:nvPr/>
        </p:nvSpPr>
        <p:spPr>
          <a:xfrm>
            <a:off x="5975715" y="1870639"/>
            <a:ext cx="1604706" cy="1080120"/>
          </a:xfrm>
          <a:prstGeom prst="roundRect">
            <a:avLst>
              <a:gd name="adj" fmla="val 3870"/>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20" name="Picture 24" descr="picons33, twitter icon"/>
          <p:cNvPicPr>
            <a:picLocks noChangeAspect="1" noChangeArrowheads="1"/>
          </p:cNvPicPr>
          <p:nvPr/>
        </p:nvPicPr>
        <p:blipFill>
          <a:blip r:embed="rId4" cstate="print">
            <a:biLevel thresh="50000"/>
            <a:extLst>
              <a:ext uri="{28A0092B-C50C-407E-A947-70E740481C1C}">
                <a14:useLocalDpi xmlns:a14="http://schemas.microsoft.com/office/drawing/2010/main" xmlns="" val="0"/>
              </a:ext>
            </a:extLst>
          </a:blip>
          <a:srcRect/>
          <a:stretch>
            <a:fillRect/>
          </a:stretch>
        </p:blipFill>
        <p:spPr bwMode="auto">
          <a:xfrm>
            <a:off x="5975715" y="4081312"/>
            <a:ext cx="324000" cy="324001"/>
          </a:xfrm>
          <a:prstGeom prst="rect">
            <a:avLst/>
          </a:prstGeom>
          <a:noFill/>
          <a:extLst>
            <a:ext uri="{909E8E84-426E-40DD-AFC4-6F175D3DCCD1}">
              <a14:hiddenFill xmlns:a14="http://schemas.microsoft.com/office/drawing/2010/main" xmlns="">
                <a:solidFill>
                  <a:srgbClr val="FFFFFF"/>
                </a:solidFill>
              </a14:hiddenFill>
            </a:ext>
          </a:extLst>
        </p:spPr>
      </p:pic>
      <p:pic>
        <p:nvPicPr>
          <p:cNvPr id="4122" name="Picture 26" descr="picons36 icon"/>
          <p:cNvPicPr>
            <a:picLocks noChangeAspect="1" noChangeArrowheads="1"/>
          </p:cNvPicPr>
          <p:nvPr/>
        </p:nvPicPr>
        <p:blipFill>
          <a:blip r:embed="rId5" cstate="print">
            <a:biLevel thresh="50000"/>
            <a:extLst>
              <a:ext uri="{28A0092B-C50C-407E-A947-70E740481C1C}">
                <a14:useLocalDpi xmlns:a14="http://schemas.microsoft.com/office/drawing/2010/main" xmlns="" val="0"/>
              </a:ext>
            </a:extLst>
          </a:blip>
          <a:srcRect/>
          <a:stretch>
            <a:fillRect/>
          </a:stretch>
        </p:blipFill>
        <p:spPr bwMode="auto">
          <a:xfrm>
            <a:off x="6688493" y="4081312"/>
            <a:ext cx="324000" cy="324001"/>
          </a:xfrm>
          <a:prstGeom prst="rect">
            <a:avLst/>
          </a:prstGeom>
          <a:noFill/>
          <a:extLst>
            <a:ext uri="{909E8E84-426E-40DD-AFC4-6F175D3DCCD1}">
              <a14:hiddenFill xmlns:a14="http://schemas.microsoft.com/office/drawing/2010/main" xmlns="">
                <a:solidFill>
                  <a:srgbClr val="FFFFFF"/>
                </a:solidFill>
              </a14:hiddenFill>
            </a:ext>
          </a:extLst>
        </p:spPr>
      </p:pic>
      <p:pic>
        <p:nvPicPr>
          <p:cNvPr id="4126" name="Picture 30" descr="feed, rss icon"/>
          <p:cNvPicPr>
            <a:picLocks noChangeAspect="1" noChangeArrowheads="1"/>
          </p:cNvPicPr>
          <p:nvPr/>
        </p:nvPicPr>
        <p:blipFill>
          <a:blip r:embed="rId6" cstate="print">
            <a:biLevel thresh="50000"/>
            <a:extLst>
              <a:ext uri="{28A0092B-C50C-407E-A947-70E740481C1C}">
                <a14:useLocalDpi xmlns:a14="http://schemas.microsoft.com/office/drawing/2010/main" xmlns="" val="0"/>
              </a:ext>
            </a:extLst>
          </a:blip>
          <a:srcRect/>
          <a:stretch>
            <a:fillRect/>
          </a:stretch>
        </p:blipFill>
        <p:spPr bwMode="auto">
          <a:xfrm>
            <a:off x="6332104" y="4081312"/>
            <a:ext cx="324000" cy="324001"/>
          </a:xfrm>
          <a:prstGeom prst="rect">
            <a:avLst/>
          </a:prstGeom>
          <a:noFill/>
          <a:extLst>
            <a:ext uri="{909E8E84-426E-40DD-AFC4-6F175D3DCCD1}">
              <a14:hiddenFill xmlns:a14="http://schemas.microsoft.com/office/drawing/2010/main" xmlns="">
                <a:solidFill>
                  <a:srgbClr val="FFFFFF"/>
                </a:solidFill>
              </a14:hiddenFill>
            </a:ext>
          </a:extLst>
        </p:spPr>
      </p:pic>
      <p:pic>
        <p:nvPicPr>
          <p:cNvPr id="4128" name="Picture 32" descr="technorati icon"/>
          <p:cNvPicPr>
            <a:picLocks noChangeAspect="1" noChangeArrowheads="1"/>
          </p:cNvPicPr>
          <p:nvPr/>
        </p:nvPicPr>
        <p:blipFill>
          <a:blip r:embed="rId7" cstate="print">
            <a:biLevel thresh="50000"/>
            <a:extLst>
              <a:ext uri="{28A0092B-C50C-407E-A947-70E740481C1C}">
                <a14:useLocalDpi xmlns:a14="http://schemas.microsoft.com/office/drawing/2010/main" xmlns="" val="0"/>
              </a:ext>
            </a:extLst>
          </a:blip>
          <a:srcRect/>
          <a:stretch>
            <a:fillRect/>
          </a:stretch>
        </p:blipFill>
        <p:spPr bwMode="auto">
          <a:xfrm>
            <a:off x="7044882" y="4081312"/>
            <a:ext cx="324000" cy="324001"/>
          </a:xfrm>
          <a:prstGeom prst="rect">
            <a:avLst/>
          </a:prstGeom>
          <a:noFill/>
          <a:extLst>
            <a:ext uri="{909E8E84-426E-40DD-AFC4-6F175D3DCCD1}">
              <a14:hiddenFill xmlns:a14="http://schemas.microsoft.com/office/drawing/2010/main" xmlns="">
                <a:solidFill>
                  <a:srgbClr val="FFFFFF"/>
                </a:solidFill>
              </a14:hiddenFill>
            </a:ext>
          </a:extLst>
        </p:spPr>
      </p:pic>
      <p:pic>
        <p:nvPicPr>
          <p:cNvPr id="4130" name="Picture 34" descr="picons48 icon"/>
          <p:cNvPicPr>
            <a:picLocks noChangeAspect="1" noChangeArrowheads="1"/>
          </p:cNvPicPr>
          <p:nvPr/>
        </p:nvPicPr>
        <p:blipFill>
          <a:blip r:embed="rId8" cstate="print">
            <a:biLevel thresh="50000"/>
            <a:extLst>
              <a:ext uri="{28A0092B-C50C-407E-A947-70E740481C1C}">
                <a14:useLocalDpi xmlns:a14="http://schemas.microsoft.com/office/drawing/2010/main" xmlns="" val="0"/>
              </a:ext>
            </a:extLst>
          </a:blip>
          <a:srcRect/>
          <a:stretch>
            <a:fillRect/>
          </a:stretch>
        </p:blipFill>
        <p:spPr bwMode="auto">
          <a:xfrm>
            <a:off x="7401272" y="4081312"/>
            <a:ext cx="324000" cy="324001"/>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Image 1"/>
          <p:cNvPicPr>
            <a:picLocks noChangeAspect="1"/>
          </p:cNvPicPr>
          <p:nvPr/>
        </p:nvPicPr>
        <p:blipFill>
          <a:blip r:embed="rId9" cstate="print">
            <a:extLst>
              <a:ext uri="{BEBA8EAE-BF5A-486C-A8C5-ECC9F3942E4B}">
                <a14:imgProps xmlns:a14="http://schemas.microsoft.com/office/drawing/2010/main" xmlns="">
                  <a14:imgLayer r:embed="rId10">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5991725" y="1880944"/>
            <a:ext cx="815625" cy="104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239468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08584" y="1623417"/>
            <a:ext cx="7859486" cy="51899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Rectangle 24"/>
          <p:cNvSpPr/>
          <p:nvPr/>
        </p:nvSpPr>
        <p:spPr>
          <a:xfrm>
            <a:off x="0" y="392787"/>
            <a:ext cx="9906000"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3200" b="1" dirty="0" smtClean="0">
                <a:solidFill>
                  <a:schemeClr val="bg1"/>
                </a:solidFill>
                <a:latin typeface="Cambria" pitchFamily="18" charset="0"/>
                <a:cs typeface="Arial" pitchFamily="34" charset="0"/>
              </a:rPr>
              <a:t>Xavier Bertrand, le </a:t>
            </a:r>
            <a:r>
              <a:rPr lang="fr-FR" sz="3200" b="1" dirty="0" err="1" smtClean="0">
                <a:solidFill>
                  <a:schemeClr val="bg1"/>
                </a:solidFill>
                <a:latin typeface="Cambria" pitchFamily="18" charset="0"/>
                <a:cs typeface="Arial" pitchFamily="34" charset="0"/>
              </a:rPr>
              <a:t>Mediator</a:t>
            </a:r>
            <a:r>
              <a:rPr lang="fr-FR" sz="3200" b="1" dirty="0" smtClean="0">
                <a:solidFill>
                  <a:schemeClr val="bg1"/>
                </a:solidFill>
                <a:latin typeface="Cambria" pitchFamily="18" charset="0"/>
                <a:cs typeface="Arial" pitchFamily="34" charset="0"/>
              </a:rPr>
              <a:t> et la loi</a:t>
            </a:r>
            <a:endParaRPr lang="fr-FR" sz="3200" b="1" i="1" dirty="0">
              <a:solidFill>
                <a:schemeClr val="bg1"/>
              </a:solidFill>
              <a:latin typeface="Cambria" pitchFamily="18" charset="0"/>
              <a:cs typeface="Arial" pitchFamily="34" charset="0"/>
            </a:endParaRPr>
          </a:p>
        </p:txBody>
      </p:sp>
      <p:pic>
        <p:nvPicPr>
          <p:cNvPr id="55" name="Picture 2"/>
          <p:cNvPicPr>
            <a:picLocks noChangeAspect="1" noChangeArrowheads="1"/>
          </p:cNvPicPr>
          <p:nvPr/>
        </p:nvPicPr>
        <p:blipFill>
          <a:blip r:embed="rId3" cstate="print"/>
          <a:srcRect/>
          <a:stretch>
            <a:fillRect/>
          </a:stretch>
        </p:blipFill>
        <p:spPr bwMode="auto">
          <a:xfrm>
            <a:off x="560512" y="5268679"/>
            <a:ext cx="792088" cy="392569"/>
          </a:xfrm>
          <a:prstGeom prst="rect">
            <a:avLst/>
          </a:prstGeom>
          <a:noFill/>
          <a:ln w="9525">
            <a:noFill/>
            <a:miter lim="800000"/>
            <a:headEnd/>
            <a:tailEnd/>
          </a:ln>
        </p:spPr>
      </p:pic>
      <p:pic>
        <p:nvPicPr>
          <p:cNvPr id="56" name="Image 55"/>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776536" y="3806880"/>
            <a:ext cx="661138" cy="84625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28464" y="5733256"/>
            <a:ext cx="1187165" cy="507831"/>
          </a:xfrm>
          <a:prstGeom prst="rect">
            <a:avLst/>
          </a:prstGeom>
          <a:solidFill>
            <a:srgbClr val="FF9933"/>
          </a:solidFill>
          <a:effectLst>
            <a:outerShdw blurRad="50800" dist="38100" dir="5400000" algn="t" rotWithShape="0">
              <a:prstClr val="black">
                <a:alpha val="40000"/>
              </a:prstClr>
            </a:outerShdw>
          </a:effectLst>
        </p:spPr>
        <p:txBody>
          <a:bodyPr wrap="square">
            <a:spAutoFit/>
          </a:bodyPr>
          <a:lstStyle/>
          <a:p>
            <a:r>
              <a:rPr lang="fr-FR" sz="900" b="1" dirty="0">
                <a:solidFill>
                  <a:schemeClr val="bg1"/>
                </a:solidFill>
              </a:rPr>
              <a:t>Loi sur le renforcement de la sécurité sanitaire</a:t>
            </a:r>
          </a:p>
        </p:txBody>
      </p:sp>
      <p:sp>
        <p:nvSpPr>
          <p:cNvPr id="35" name="Rectangle 34"/>
          <p:cNvSpPr/>
          <p:nvPr/>
        </p:nvSpPr>
        <p:spPr>
          <a:xfrm>
            <a:off x="1064568" y="1556792"/>
            <a:ext cx="318869" cy="288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p:nvCxnSpPr>
        <p:spPr>
          <a:xfrm>
            <a:off x="3296816" y="1771075"/>
            <a:ext cx="0" cy="3693888"/>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96768" y="1771075"/>
            <a:ext cx="1368000" cy="4538245"/>
          </a:xfrm>
          <a:prstGeom prst="rect">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5241032" y="1771075"/>
            <a:ext cx="3827038" cy="4538245"/>
          </a:xfrm>
          <a:prstGeom prst="rect">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p:cNvGrpSpPr/>
          <p:nvPr/>
        </p:nvGrpSpPr>
        <p:grpSpPr>
          <a:xfrm>
            <a:off x="164146" y="6599062"/>
            <a:ext cx="9613390" cy="214314"/>
            <a:chOff x="72030" y="6500834"/>
            <a:chExt cx="9613390" cy="214314"/>
          </a:xfrm>
          <a:solidFill>
            <a:schemeClr val="tx1">
              <a:lumMod val="65000"/>
              <a:lumOff val="35000"/>
            </a:schemeClr>
          </a:solidFill>
          <a:effectLst>
            <a:outerShdw blurRad="50800" dist="38100" dir="2700000" algn="tl" rotWithShape="0">
              <a:prstClr val="black">
                <a:alpha val="40000"/>
              </a:prstClr>
            </a:outerShdw>
          </a:effectLst>
        </p:grpSpPr>
        <p:sp>
          <p:nvSpPr>
            <p:cNvPr id="20" name="Chevron 19"/>
            <p:cNvSpPr/>
            <p:nvPr/>
          </p:nvSpPr>
          <p:spPr>
            <a:xfrm>
              <a:off x="72030" y="6500834"/>
              <a:ext cx="1547642" cy="214314"/>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r>
                <a:rPr lang="fr-FR" sz="900" dirty="0" smtClean="0">
                  <a:latin typeface="Arial" pitchFamily="34" charset="0"/>
                  <a:cs typeface="Arial" pitchFamily="34" charset="0"/>
                </a:rPr>
                <a:t>Octobre  2011</a:t>
              </a:r>
              <a:endParaRPr lang="fr-FR" sz="900" b="0" dirty="0">
                <a:latin typeface="Arial" pitchFamily="34" charset="0"/>
                <a:cs typeface="Arial" pitchFamily="34" charset="0"/>
              </a:endParaRPr>
            </a:p>
          </p:txBody>
        </p:sp>
        <p:sp>
          <p:nvSpPr>
            <p:cNvPr id="21" name="Rectangle 20"/>
            <p:cNvSpPr/>
            <p:nvPr/>
          </p:nvSpPr>
          <p:spPr>
            <a:xfrm>
              <a:off x="2773927" y="6502494"/>
              <a:ext cx="82411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22" name="Rectangle 21"/>
            <p:cNvSpPr/>
            <p:nvPr/>
          </p:nvSpPr>
          <p:spPr>
            <a:xfrm>
              <a:off x="3334356" y="6500834"/>
              <a:ext cx="121825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r>
                <a:rPr lang="fr-FR" sz="900" b="0" dirty="0" smtClean="0">
                  <a:latin typeface="Arial" pitchFamily="34" charset="0"/>
                  <a:cs typeface="Arial" pitchFamily="34" charset="0"/>
                </a:rPr>
                <a:t>Décembre 2011</a:t>
              </a:r>
              <a:endParaRPr lang="fr-FR" sz="900" b="0" dirty="0">
                <a:latin typeface="Arial" pitchFamily="34" charset="0"/>
                <a:cs typeface="Arial" pitchFamily="34" charset="0"/>
              </a:endParaRPr>
            </a:p>
          </p:txBody>
        </p:sp>
        <p:sp>
          <p:nvSpPr>
            <p:cNvPr id="23" name="Rectangle 22"/>
            <p:cNvSpPr/>
            <p:nvPr/>
          </p:nvSpPr>
          <p:spPr>
            <a:xfrm>
              <a:off x="4509505" y="6500834"/>
              <a:ext cx="82411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r>
                <a:rPr lang="fr-FR" sz="900" b="0" dirty="0" smtClean="0">
                  <a:latin typeface="Arial" pitchFamily="34" charset="0"/>
                  <a:cs typeface="Arial" pitchFamily="34" charset="0"/>
                </a:rPr>
                <a:t>Janvier</a:t>
              </a:r>
              <a:endParaRPr lang="fr-FR" sz="900" b="0" dirty="0">
                <a:latin typeface="Arial" pitchFamily="34" charset="0"/>
                <a:cs typeface="Arial" pitchFamily="34" charset="0"/>
              </a:endParaRPr>
            </a:p>
          </p:txBody>
        </p:sp>
        <p:sp>
          <p:nvSpPr>
            <p:cNvPr id="24" name="Rectangle 23"/>
            <p:cNvSpPr/>
            <p:nvPr/>
          </p:nvSpPr>
          <p:spPr>
            <a:xfrm>
              <a:off x="5078325" y="6502494"/>
              <a:ext cx="1165064" cy="21099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r"/>
              <a:r>
                <a:rPr lang="fr-FR" sz="900" dirty="0" smtClean="0">
                  <a:latin typeface="Arial" pitchFamily="34" charset="0"/>
                  <a:cs typeface="Arial" pitchFamily="34" charset="0"/>
                </a:rPr>
                <a:t>Février 2012</a:t>
              </a:r>
              <a:endParaRPr lang="fr-FR" sz="900" b="0" dirty="0">
                <a:latin typeface="Arial" pitchFamily="34" charset="0"/>
                <a:cs typeface="Arial" pitchFamily="34" charset="0"/>
              </a:endParaRPr>
            </a:p>
          </p:txBody>
        </p:sp>
        <p:sp>
          <p:nvSpPr>
            <p:cNvPr id="26" name="Rectangle 25"/>
            <p:cNvSpPr/>
            <p:nvPr/>
          </p:nvSpPr>
          <p:spPr>
            <a:xfrm>
              <a:off x="6186845" y="6502494"/>
              <a:ext cx="1368000"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27" name="Rectangle 26"/>
            <p:cNvSpPr/>
            <p:nvPr/>
          </p:nvSpPr>
          <p:spPr>
            <a:xfrm>
              <a:off x="7495809" y="6502494"/>
              <a:ext cx="82411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r>
                <a:rPr lang="fr-FR" sz="900" b="0" dirty="0" smtClean="0">
                  <a:latin typeface="Arial" pitchFamily="34" charset="0"/>
                  <a:cs typeface="Arial" pitchFamily="34" charset="0"/>
                </a:rPr>
                <a:t>mars</a:t>
              </a:r>
              <a:endParaRPr lang="fr-FR" sz="900" b="0" dirty="0">
                <a:latin typeface="Arial" pitchFamily="34" charset="0"/>
                <a:cs typeface="Arial" pitchFamily="34" charset="0"/>
              </a:endParaRPr>
            </a:p>
          </p:txBody>
        </p:sp>
        <p:sp>
          <p:nvSpPr>
            <p:cNvPr id="28" name="Pentagone 27"/>
            <p:cNvSpPr/>
            <p:nvPr/>
          </p:nvSpPr>
          <p:spPr>
            <a:xfrm>
              <a:off x="8861309" y="6502494"/>
              <a:ext cx="824111" cy="212654"/>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900">
                <a:latin typeface="Arial" pitchFamily="34" charset="0"/>
                <a:cs typeface="Arial" pitchFamily="34" charset="0"/>
              </a:endParaRPr>
            </a:p>
          </p:txBody>
        </p:sp>
        <p:sp>
          <p:nvSpPr>
            <p:cNvPr id="29" name="Rectangle 28"/>
            <p:cNvSpPr/>
            <p:nvPr/>
          </p:nvSpPr>
          <p:spPr>
            <a:xfrm>
              <a:off x="1318997" y="6500834"/>
              <a:ext cx="82411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30" name="Rectangle 29"/>
            <p:cNvSpPr/>
            <p:nvPr/>
          </p:nvSpPr>
          <p:spPr>
            <a:xfrm>
              <a:off x="2020918" y="6500834"/>
              <a:ext cx="82411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31" name="Rectangle 30"/>
            <p:cNvSpPr/>
            <p:nvPr/>
          </p:nvSpPr>
          <p:spPr>
            <a:xfrm>
              <a:off x="8317268" y="6502494"/>
              <a:ext cx="540000"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32" name="Rectangle 31"/>
            <p:cNvSpPr/>
            <p:nvPr/>
          </p:nvSpPr>
          <p:spPr>
            <a:xfrm>
              <a:off x="7143768" y="6500834"/>
              <a:ext cx="360000"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33" name="Rectangle 32"/>
            <p:cNvSpPr/>
            <p:nvPr/>
          </p:nvSpPr>
          <p:spPr>
            <a:xfrm>
              <a:off x="6357950" y="6502494"/>
              <a:ext cx="792000"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grpSp>
      <p:cxnSp>
        <p:nvCxnSpPr>
          <p:cNvPr id="4" name="Connecteur droit 3"/>
          <p:cNvCxnSpPr/>
          <p:nvPr/>
        </p:nvCxnSpPr>
        <p:spPr>
          <a:xfrm>
            <a:off x="776536" y="4653136"/>
            <a:ext cx="720000" cy="0"/>
          </a:xfrm>
          <a:prstGeom prst="line">
            <a:avLst/>
          </a:prstGeom>
          <a:ln w="19050">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1308040" y="5589240"/>
            <a:ext cx="144000" cy="108000"/>
          </a:xfrm>
          <a:prstGeom prst="line">
            <a:avLst/>
          </a:prstGeom>
          <a:ln w="19050">
            <a:solidFill>
              <a:srgbClr val="0095F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a:off x="1311437" y="5879171"/>
            <a:ext cx="144000" cy="144000"/>
          </a:xfrm>
          <a:prstGeom prst="line">
            <a:avLst/>
          </a:prstGeom>
          <a:ln w="19050">
            <a:solidFill>
              <a:srgbClr val="FF99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H="1">
            <a:off x="4808984" y="1355576"/>
            <a:ext cx="2880321" cy="1425352"/>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H="1">
            <a:off x="4601621" y="1355576"/>
            <a:ext cx="3087683" cy="3913103"/>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174935" y="1124744"/>
            <a:ext cx="9556129" cy="646331"/>
          </a:xfrm>
          <a:prstGeom prst="rect">
            <a:avLst/>
          </a:prstGeom>
          <a:noFill/>
          <a:ln>
            <a:noFill/>
          </a:ln>
        </p:spPr>
        <p:txBody>
          <a:bodyPr wrap="square">
            <a:spAutoFit/>
          </a:bodyPr>
          <a:lstStyle/>
          <a:p>
            <a:pPr>
              <a:defRPr/>
            </a:pPr>
            <a:r>
              <a:rPr lang="fr-FR" sz="1200" b="1" dirty="0" smtClean="0">
                <a:solidFill>
                  <a:schemeClr val="tx1">
                    <a:lumMod val="75000"/>
                    <a:lumOff val="25000"/>
                  </a:schemeClr>
                </a:solidFill>
                <a:sym typeface="Symbol"/>
              </a:rPr>
              <a:t> Octobre 2011: </a:t>
            </a:r>
            <a:r>
              <a:rPr lang="fr-FR" sz="1200" dirty="0" smtClean="0">
                <a:solidFill>
                  <a:schemeClr val="tx1">
                    <a:lumMod val="75000"/>
                    <a:lumOff val="25000"/>
                  </a:schemeClr>
                </a:solidFill>
                <a:sym typeface="Symbol"/>
              </a:rPr>
              <a:t>le </a:t>
            </a:r>
            <a:r>
              <a:rPr lang="fr-FR" sz="1200" b="1" dirty="0" err="1" smtClean="0">
                <a:solidFill>
                  <a:srgbClr val="0099FF"/>
                </a:solidFill>
                <a:sym typeface="Symbol"/>
              </a:rPr>
              <a:t>Mediator</a:t>
            </a:r>
            <a:r>
              <a:rPr lang="fr-FR" sz="1200" dirty="0" smtClean="0">
                <a:solidFill>
                  <a:schemeClr val="tx1">
                    <a:lumMod val="75000"/>
                    <a:lumOff val="25000"/>
                  </a:schemeClr>
                </a:solidFill>
                <a:sym typeface="Symbol"/>
              </a:rPr>
              <a:t> est un sujet parmi d'autres mais </a:t>
            </a:r>
            <a:r>
              <a:rPr lang="fr-FR" sz="1200" b="1" dirty="0" smtClean="0">
                <a:solidFill>
                  <a:srgbClr val="C00000"/>
                </a:solidFill>
                <a:sym typeface="Symbol"/>
              </a:rPr>
              <a:t>l'actualité du Ministre </a:t>
            </a:r>
            <a:r>
              <a:rPr lang="fr-FR" sz="1200" dirty="0" smtClean="0">
                <a:solidFill>
                  <a:schemeClr val="tx1">
                    <a:lumMod val="75000"/>
                    <a:lumOff val="25000"/>
                  </a:schemeClr>
                </a:solidFill>
                <a:sym typeface="Symbol"/>
              </a:rPr>
              <a:t>est parfois encore fortement </a:t>
            </a:r>
            <a:r>
              <a:rPr lang="fr-FR" sz="1200" b="1" dirty="0" smtClean="0">
                <a:solidFill>
                  <a:schemeClr val="tx1">
                    <a:lumMod val="75000"/>
                    <a:lumOff val="25000"/>
                  </a:schemeClr>
                </a:solidFill>
                <a:sym typeface="Symbol"/>
              </a:rPr>
              <a:t>corrélée</a:t>
            </a:r>
            <a:r>
              <a:rPr lang="fr-FR" sz="1200" dirty="0" smtClean="0">
                <a:solidFill>
                  <a:schemeClr val="tx1">
                    <a:lumMod val="75000"/>
                    <a:lumOff val="25000"/>
                  </a:schemeClr>
                </a:solidFill>
                <a:sym typeface="Symbol"/>
              </a:rPr>
              <a:t> à l'affaire de la molécule de </a:t>
            </a:r>
            <a:r>
              <a:rPr lang="fr-FR" sz="1200" dirty="0" err="1" smtClean="0">
                <a:solidFill>
                  <a:schemeClr val="tx1">
                    <a:lumMod val="75000"/>
                    <a:lumOff val="25000"/>
                  </a:schemeClr>
                </a:solidFill>
                <a:sym typeface="Symbol"/>
              </a:rPr>
              <a:t>Servier</a:t>
            </a:r>
            <a:r>
              <a:rPr lang="fr-FR" sz="1200" dirty="0" smtClean="0">
                <a:solidFill>
                  <a:schemeClr val="tx1">
                    <a:lumMod val="75000"/>
                    <a:lumOff val="25000"/>
                  </a:schemeClr>
                </a:solidFill>
                <a:sym typeface="Symbol"/>
              </a:rPr>
              <a:t>. Le </a:t>
            </a:r>
            <a:r>
              <a:rPr lang="fr-FR" sz="1200" dirty="0">
                <a:solidFill>
                  <a:schemeClr val="tx1">
                    <a:lumMod val="75000"/>
                    <a:lumOff val="25000"/>
                  </a:schemeClr>
                </a:solidFill>
                <a:sym typeface="Symbol"/>
              </a:rPr>
              <a:t>traitement </a:t>
            </a:r>
            <a:r>
              <a:rPr lang="fr-FR" sz="1200" dirty="0" smtClean="0">
                <a:solidFill>
                  <a:schemeClr val="tx1">
                    <a:lumMod val="75000"/>
                    <a:lumOff val="25000"/>
                  </a:schemeClr>
                </a:solidFill>
                <a:sym typeface="Symbol"/>
              </a:rPr>
              <a:t>de la </a:t>
            </a:r>
            <a:r>
              <a:rPr lang="fr-FR" sz="1200" b="1" dirty="0" smtClean="0">
                <a:solidFill>
                  <a:srgbClr val="F9821F"/>
                </a:solidFill>
                <a:sym typeface="Symbol"/>
              </a:rPr>
              <a:t>loi </a:t>
            </a:r>
            <a:r>
              <a:rPr lang="fr-FR" sz="1200" b="1" dirty="0">
                <a:solidFill>
                  <a:srgbClr val="F9821F"/>
                </a:solidFill>
                <a:sym typeface="Symbol"/>
              </a:rPr>
              <a:t>renforçant le contrôle des </a:t>
            </a:r>
            <a:r>
              <a:rPr lang="fr-FR" sz="1200" b="1" dirty="0" smtClean="0">
                <a:solidFill>
                  <a:srgbClr val="F9821F"/>
                </a:solidFill>
                <a:sym typeface="Symbol"/>
              </a:rPr>
              <a:t>médicaments </a:t>
            </a:r>
            <a:r>
              <a:rPr lang="fr-FR" sz="1200" dirty="0" smtClean="0">
                <a:solidFill>
                  <a:schemeClr val="tx1">
                    <a:lumMod val="75000"/>
                    <a:lumOff val="25000"/>
                  </a:schemeClr>
                </a:solidFill>
                <a:sym typeface="Symbol"/>
              </a:rPr>
              <a:t>est également pratiquement systématiquement lié au </a:t>
            </a:r>
            <a:r>
              <a:rPr lang="fr-FR" sz="1200" b="1" dirty="0" err="1" smtClean="0">
                <a:solidFill>
                  <a:srgbClr val="0099FF"/>
                </a:solidFill>
                <a:sym typeface="Symbol"/>
              </a:rPr>
              <a:t>Mediator</a:t>
            </a:r>
            <a:r>
              <a:rPr lang="fr-FR" sz="1200" dirty="0" smtClean="0">
                <a:solidFill>
                  <a:schemeClr val="tx1">
                    <a:lumMod val="75000"/>
                    <a:lumOff val="25000"/>
                  </a:schemeClr>
                </a:solidFill>
                <a:sym typeface="Symbol"/>
              </a:rPr>
              <a:t>, à l'exception, logique, de la </a:t>
            </a:r>
            <a:r>
              <a:rPr lang="fr-FR" sz="1200" b="1" dirty="0" smtClean="0">
                <a:solidFill>
                  <a:schemeClr val="tx1">
                    <a:lumMod val="75000"/>
                    <a:lumOff val="25000"/>
                  </a:schemeClr>
                </a:solidFill>
                <a:sym typeface="Symbol"/>
              </a:rPr>
              <a:t>polémique de la nomination à l'ANSM </a:t>
            </a:r>
            <a:r>
              <a:rPr lang="fr-FR" sz="1200" dirty="0" smtClean="0">
                <a:solidFill>
                  <a:schemeClr val="tx1">
                    <a:lumMod val="75000"/>
                    <a:lumOff val="25000"/>
                  </a:schemeClr>
                </a:solidFill>
                <a:sym typeface="Symbol"/>
              </a:rPr>
              <a:t>d'une ancienne experte de </a:t>
            </a:r>
            <a:r>
              <a:rPr lang="fr-FR" sz="1200" dirty="0" err="1" smtClean="0">
                <a:solidFill>
                  <a:schemeClr val="tx1">
                    <a:lumMod val="75000"/>
                    <a:lumOff val="25000"/>
                  </a:schemeClr>
                </a:solidFill>
                <a:sym typeface="Symbol"/>
              </a:rPr>
              <a:t>Servier</a:t>
            </a:r>
            <a:r>
              <a:rPr lang="fr-FR" sz="1200" dirty="0" smtClean="0">
                <a:solidFill>
                  <a:schemeClr val="tx1">
                    <a:lumMod val="75000"/>
                    <a:lumOff val="25000"/>
                  </a:schemeClr>
                </a:solidFill>
                <a:sym typeface="Symbol"/>
              </a:rPr>
              <a:t>.</a:t>
            </a:r>
            <a:endParaRPr lang="fr-FR" sz="1200" dirty="0">
              <a:solidFill>
                <a:schemeClr val="tx1">
                  <a:lumMod val="75000"/>
                  <a:lumOff val="25000"/>
                </a:schemeClr>
              </a:solidFill>
              <a:sym typeface="Symbol"/>
            </a:endParaRPr>
          </a:p>
        </p:txBody>
      </p:sp>
    </p:spTree>
    <p:extLst>
      <p:ext uri="{BB962C8B-B14F-4D97-AF65-F5344CB8AC3E}">
        <p14:creationId xmlns:p14="http://schemas.microsoft.com/office/powerpoint/2010/main" xmlns="" val="3643122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4161" b="21876"/>
          <a:stretch/>
        </p:blipFill>
        <p:spPr bwMode="auto">
          <a:xfrm>
            <a:off x="2911569" y="2636912"/>
            <a:ext cx="6217895" cy="419488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 name="Rectangle 24"/>
          <p:cNvSpPr/>
          <p:nvPr/>
        </p:nvSpPr>
        <p:spPr>
          <a:xfrm>
            <a:off x="0" y="380912"/>
            <a:ext cx="9906000"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2400" b="1" dirty="0" smtClean="0">
                <a:solidFill>
                  <a:schemeClr val="bg1"/>
                </a:solidFill>
                <a:latin typeface="Cambria" pitchFamily="18" charset="0"/>
                <a:cs typeface="Arial" pitchFamily="34" charset="0"/>
              </a:rPr>
              <a:t>Hauts faits de </a:t>
            </a:r>
            <a:r>
              <a:rPr lang="fr-FR" sz="2400" b="1" dirty="0" err="1" smtClean="0">
                <a:solidFill>
                  <a:schemeClr val="bg1"/>
                </a:solidFill>
                <a:latin typeface="Cambria" pitchFamily="18" charset="0"/>
                <a:cs typeface="Arial" pitchFamily="34" charset="0"/>
              </a:rPr>
              <a:t>X.Bertrand</a:t>
            </a:r>
            <a:r>
              <a:rPr lang="fr-FR" sz="2400" b="1" dirty="0" smtClean="0">
                <a:solidFill>
                  <a:schemeClr val="bg1"/>
                </a:solidFill>
                <a:latin typeface="Cambria" pitchFamily="18" charset="0"/>
                <a:cs typeface="Arial" pitchFamily="34" charset="0"/>
              </a:rPr>
              <a:t> : qui parle de quoi ?</a:t>
            </a:r>
            <a:endParaRPr lang="fr-FR" sz="2400" b="1" i="1" dirty="0">
              <a:solidFill>
                <a:schemeClr val="bg1"/>
              </a:solidFill>
              <a:latin typeface="Cambria" pitchFamily="18" charset="0"/>
              <a:cs typeface="Arial" pitchFamily="34" charset="0"/>
            </a:endParaRPr>
          </a:p>
        </p:txBody>
      </p:sp>
      <p:sp>
        <p:nvSpPr>
          <p:cNvPr id="8" name="ZoneTexte 7"/>
          <p:cNvSpPr txBox="1"/>
          <p:nvPr/>
        </p:nvSpPr>
        <p:spPr>
          <a:xfrm>
            <a:off x="488504" y="1556792"/>
            <a:ext cx="9001000" cy="1015663"/>
          </a:xfrm>
          <a:prstGeom prst="rect">
            <a:avLst/>
          </a:prstGeom>
          <a:solidFill>
            <a:schemeClr val="bg1"/>
          </a:solidFill>
          <a:ln>
            <a:solidFill>
              <a:schemeClr val="bg1">
                <a:lumMod val="75000"/>
              </a:schemeClr>
            </a:solidFill>
          </a:ln>
        </p:spPr>
        <p:txBody>
          <a:bodyPr wrap="square">
            <a:spAutoFit/>
          </a:bodyPr>
          <a:lstStyle/>
          <a:p>
            <a:pPr>
              <a:defRPr/>
            </a:pPr>
            <a:r>
              <a:rPr lang="fr-FR" sz="1200" b="1" dirty="0" smtClean="0">
                <a:solidFill>
                  <a:schemeClr val="tx1">
                    <a:lumMod val="75000"/>
                    <a:lumOff val="25000"/>
                  </a:schemeClr>
                </a:solidFill>
                <a:sym typeface="Symbol"/>
              </a:rPr>
              <a:t>Toutes les actions et mesures de </a:t>
            </a:r>
            <a:r>
              <a:rPr lang="fr-FR" sz="1200" b="1" dirty="0" err="1" smtClean="0">
                <a:solidFill>
                  <a:schemeClr val="tx1">
                    <a:lumMod val="75000"/>
                    <a:lumOff val="25000"/>
                  </a:schemeClr>
                </a:solidFill>
                <a:sym typeface="Symbol"/>
              </a:rPr>
              <a:t>X.Bertrand</a:t>
            </a:r>
            <a:r>
              <a:rPr lang="fr-FR" sz="1200" b="1" dirty="0" smtClean="0">
                <a:solidFill>
                  <a:schemeClr val="tx1">
                    <a:lumMod val="75000"/>
                    <a:lumOff val="25000"/>
                  </a:schemeClr>
                </a:solidFill>
                <a:sym typeface="Symbol"/>
              </a:rPr>
              <a:t> n'ont pas été reprises de la même manière :</a:t>
            </a:r>
            <a:r>
              <a:rPr lang="fr-FR" sz="1200" dirty="0" smtClean="0">
                <a:solidFill>
                  <a:schemeClr val="tx1">
                    <a:lumMod val="75000"/>
                    <a:lumOff val="25000"/>
                  </a:schemeClr>
                </a:solidFill>
                <a:sym typeface="Symbol"/>
              </a:rPr>
              <a:t/>
            </a:r>
            <a:br>
              <a:rPr lang="fr-FR" sz="1200" dirty="0" smtClean="0">
                <a:solidFill>
                  <a:schemeClr val="tx1">
                    <a:lumMod val="75000"/>
                    <a:lumOff val="25000"/>
                  </a:schemeClr>
                </a:solidFill>
                <a:sym typeface="Symbol"/>
              </a:rPr>
            </a:br>
            <a:r>
              <a:rPr lang="fr-FR" sz="1200" dirty="0" smtClean="0">
                <a:solidFill>
                  <a:schemeClr val="tx1">
                    <a:lumMod val="75000"/>
                    <a:lumOff val="25000"/>
                  </a:schemeClr>
                </a:solidFill>
                <a:sym typeface="Symbol"/>
              </a:rPr>
              <a:t>C'est, logiquement, la </a:t>
            </a:r>
            <a:r>
              <a:rPr lang="fr-FR" sz="1200" dirty="0">
                <a:solidFill>
                  <a:schemeClr val="tx1">
                    <a:lumMod val="75000"/>
                    <a:lumOff val="25000"/>
                  </a:schemeClr>
                </a:solidFill>
                <a:sym typeface="Symbol"/>
              </a:rPr>
              <a:t>campagne  </a:t>
            </a:r>
            <a:r>
              <a:rPr lang="fr-FR" sz="1200" dirty="0" smtClean="0">
                <a:solidFill>
                  <a:schemeClr val="tx1">
                    <a:lumMod val="75000"/>
                    <a:lumOff val="25000"/>
                  </a:schemeClr>
                </a:solidFill>
                <a:sym typeface="Symbol"/>
              </a:rPr>
              <a:t>"</a:t>
            </a:r>
            <a:r>
              <a:rPr lang="fr-FR" sz="1200" i="1" dirty="0" smtClean="0">
                <a:solidFill>
                  <a:schemeClr val="tx1">
                    <a:lumMod val="75000"/>
                    <a:lumOff val="25000"/>
                  </a:schemeClr>
                </a:solidFill>
                <a:sym typeface="Symbol"/>
              </a:rPr>
              <a:t>Les </a:t>
            </a:r>
            <a:r>
              <a:rPr lang="fr-FR" sz="1200" i="1" dirty="0">
                <a:solidFill>
                  <a:schemeClr val="tx1">
                    <a:lumMod val="75000"/>
                    <a:lumOff val="25000"/>
                  </a:schemeClr>
                </a:solidFill>
                <a:sym typeface="Symbol"/>
              </a:rPr>
              <a:t>médicaments, ne les prenez pas n’importe </a:t>
            </a:r>
            <a:r>
              <a:rPr lang="fr-FR" sz="1200" i="1" dirty="0" smtClean="0">
                <a:solidFill>
                  <a:schemeClr val="tx1">
                    <a:lumMod val="75000"/>
                    <a:lumOff val="25000"/>
                  </a:schemeClr>
                </a:solidFill>
                <a:sym typeface="Symbol"/>
              </a:rPr>
              <a:t>comment</a:t>
            </a:r>
            <a:r>
              <a:rPr lang="fr-FR" sz="1200" dirty="0" smtClean="0">
                <a:solidFill>
                  <a:schemeClr val="tx1">
                    <a:lumMod val="75000"/>
                    <a:lumOff val="25000"/>
                  </a:schemeClr>
                </a:solidFill>
                <a:sym typeface="Symbol"/>
              </a:rPr>
              <a:t>" qui a été le sujet le plus relayé. L'affaire des prothèses PIP et la loi sur le Renforcement de la sécurité sanitaire arrivent respectivement en 2</a:t>
            </a:r>
            <a:r>
              <a:rPr lang="fr-FR" sz="1200" baseline="30000" dirty="0" smtClean="0">
                <a:solidFill>
                  <a:schemeClr val="tx1">
                    <a:lumMod val="75000"/>
                    <a:lumOff val="25000"/>
                  </a:schemeClr>
                </a:solidFill>
                <a:sym typeface="Symbol"/>
              </a:rPr>
              <a:t>ème</a:t>
            </a:r>
            <a:r>
              <a:rPr lang="fr-FR" sz="1200" dirty="0" smtClean="0">
                <a:solidFill>
                  <a:schemeClr val="tx1">
                    <a:lumMod val="75000"/>
                    <a:lumOff val="25000"/>
                  </a:schemeClr>
                </a:solidFill>
                <a:sym typeface="Symbol"/>
              </a:rPr>
              <a:t> et 3</a:t>
            </a:r>
            <a:r>
              <a:rPr lang="fr-FR" sz="1200" baseline="30000" dirty="0" smtClean="0">
                <a:solidFill>
                  <a:schemeClr val="tx1">
                    <a:lumMod val="75000"/>
                    <a:lumOff val="25000"/>
                  </a:schemeClr>
                </a:solidFill>
                <a:sym typeface="Symbol"/>
              </a:rPr>
              <a:t>ème</a:t>
            </a:r>
            <a:r>
              <a:rPr lang="fr-FR" sz="1200" dirty="0" smtClean="0">
                <a:solidFill>
                  <a:schemeClr val="tx1">
                    <a:lumMod val="75000"/>
                    <a:lumOff val="25000"/>
                  </a:schemeClr>
                </a:solidFill>
                <a:sym typeface="Symbol"/>
              </a:rPr>
              <a:t> position. Le rapport </a:t>
            </a:r>
            <a:r>
              <a:rPr lang="fr-FR" sz="1200" dirty="0" err="1" smtClean="0">
                <a:solidFill>
                  <a:schemeClr val="tx1">
                    <a:lumMod val="75000"/>
                    <a:lumOff val="25000"/>
                  </a:schemeClr>
                </a:solidFill>
                <a:sym typeface="Symbol"/>
              </a:rPr>
              <a:t>Bur</a:t>
            </a:r>
            <a:r>
              <a:rPr lang="fr-FR" sz="1200" dirty="0" smtClean="0">
                <a:solidFill>
                  <a:schemeClr val="tx1">
                    <a:lumMod val="75000"/>
                    <a:lumOff val="25000"/>
                  </a:schemeClr>
                </a:solidFill>
                <a:sym typeface="Symbol"/>
              </a:rPr>
              <a:t> sur le tabagisme et la loi de contrôle des médicaments sont les 2 sujets qui ont bénéficié de la couverture web la plus diversifiée : ces 2 thèmes ont été bien relayés à la fois  par les médias grands publics et les médias spécialisés et législatifs.</a:t>
            </a:r>
            <a:endParaRPr lang="fr-FR" sz="1200" dirty="0">
              <a:solidFill>
                <a:schemeClr val="tx1">
                  <a:lumMod val="75000"/>
                  <a:lumOff val="25000"/>
                </a:schemeClr>
              </a:solidFill>
              <a:sym typeface="Symbol"/>
            </a:endParaRPr>
          </a:p>
        </p:txBody>
      </p:sp>
      <p:sp>
        <p:nvSpPr>
          <p:cNvPr id="5" name="ZoneTexte 4"/>
          <p:cNvSpPr txBox="1"/>
          <p:nvPr/>
        </p:nvSpPr>
        <p:spPr>
          <a:xfrm>
            <a:off x="128464" y="1052736"/>
            <a:ext cx="7771481" cy="307777"/>
          </a:xfrm>
          <a:prstGeom prst="rect">
            <a:avLst/>
          </a:prstGeom>
          <a:noFill/>
          <a:ln>
            <a:noFill/>
          </a:ln>
        </p:spPr>
        <p:txBody>
          <a:bodyPr wrap="square">
            <a:spAutoFit/>
          </a:bodyPr>
          <a:lstStyle/>
          <a:p>
            <a:pPr>
              <a:defRPr/>
            </a:pPr>
            <a:r>
              <a:rPr lang="fr-FR" sz="1400" b="1" dirty="0" smtClean="0">
                <a:solidFill>
                  <a:schemeClr val="tx1">
                    <a:lumMod val="75000"/>
                    <a:lumOff val="25000"/>
                  </a:schemeClr>
                </a:solidFill>
                <a:sym typeface="Symbol"/>
              </a:rPr>
              <a:t> Quels médias parlent des actions et décisions de </a:t>
            </a:r>
            <a:r>
              <a:rPr lang="fr-FR" sz="1400" b="1" dirty="0">
                <a:solidFill>
                  <a:schemeClr val="tx1">
                    <a:lumMod val="75000"/>
                    <a:lumOff val="25000"/>
                  </a:schemeClr>
                </a:solidFill>
                <a:sym typeface="Symbol"/>
              </a:rPr>
              <a:t>Xavier Bertrand de </a:t>
            </a:r>
            <a:r>
              <a:rPr lang="fr-FR" sz="1400" b="1" dirty="0" smtClean="0">
                <a:solidFill>
                  <a:schemeClr val="tx1">
                    <a:lumMod val="75000"/>
                    <a:lumOff val="25000"/>
                  </a:schemeClr>
                </a:solidFill>
                <a:sym typeface="Symbol"/>
              </a:rPr>
              <a:t>janvier  </a:t>
            </a:r>
            <a:r>
              <a:rPr lang="fr-FR" sz="1400" b="1" dirty="0">
                <a:solidFill>
                  <a:schemeClr val="tx1">
                    <a:lumMod val="75000"/>
                    <a:lumOff val="25000"/>
                  </a:schemeClr>
                </a:solidFill>
                <a:sym typeface="Symbol"/>
              </a:rPr>
              <a:t>à mai 2012 ?  </a:t>
            </a:r>
            <a:endParaRPr lang="fr-FR" sz="1400" b="1" dirty="0">
              <a:solidFill>
                <a:schemeClr val="tx1">
                  <a:lumMod val="75000"/>
                  <a:lumOff val="25000"/>
                </a:schemeClr>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6855" y="1389026"/>
            <a:ext cx="360000" cy="360000"/>
          </a:xfrm>
          <a:prstGeom prst="rect">
            <a:avLst/>
          </a:prstGeom>
          <a:ln>
            <a:noFill/>
          </a:ln>
          <a:effectLst>
            <a:outerShdw blurRad="50800" dist="38100" dir="2700000" algn="tl" rotWithShape="0">
              <a:prstClr val="black">
                <a:alpha val="40000"/>
              </a:prstClr>
            </a:outerShdw>
          </a:effectLst>
        </p:spPr>
      </p:pic>
      <p:sp>
        <p:nvSpPr>
          <p:cNvPr id="9" name="ZoneTexte 8"/>
          <p:cNvSpPr txBox="1"/>
          <p:nvPr/>
        </p:nvSpPr>
        <p:spPr>
          <a:xfrm>
            <a:off x="632181" y="5688390"/>
            <a:ext cx="2232587" cy="553998"/>
          </a:xfrm>
          <a:prstGeom prst="rect">
            <a:avLst/>
          </a:prstGeom>
          <a:solidFill>
            <a:schemeClr val="bg1"/>
          </a:solidFill>
          <a:ln>
            <a:noFill/>
          </a:ln>
        </p:spPr>
        <p:txBody>
          <a:bodyPr wrap="square">
            <a:spAutoFit/>
          </a:bodyPr>
          <a:lstStyle/>
          <a:p>
            <a:pPr algn="r">
              <a:defRPr/>
            </a:pPr>
            <a:r>
              <a:rPr lang="fr-FR" sz="1000" b="1" dirty="0" smtClean="0">
                <a:solidFill>
                  <a:schemeClr val="tx1">
                    <a:lumMod val="75000"/>
                    <a:lumOff val="25000"/>
                  </a:schemeClr>
                </a:solidFill>
                <a:sym typeface="Symbol"/>
              </a:rPr>
              <a:t>Top 20 des médias qui ont publié des articles </a:t>
            </a:r>
            <a:r>
              <a:rPr lang="fr-FR" sz="1000" b="1" u="sng" dirty="0" smtClean="0">
                <a:solidFill>
                  <a:schemeClr val="tx1">
                    <a:lumMod val="75000"/>
                    <a:lumOff val="25000"/>
                  </a:schemeClr>
                </a:solidFill>
                <a:sym typeface="Symbol"/>
              </a:rPr>
              <a:t>dédiés </a:t>
            </a:r>
            <a:r>
              <a:rPr lang="fr-FR" sz="1000" b="1" dirty="0" smtClean="0">
                <a:solidFill>
                  <a:schemeClr val="tx1">
                    <a:lumMod val="75000"/>
                    <a:lumOff val="25000"/>
                  </a:schemeClr>
                </a:solidFill>
                <a:sym typeface="Symbol"/>
              </a:rPr>
              <a:t>sur les actions, lois et décisions de la mandature </a:t>
            </a:r>
            <a:r>
              <a:rPr lang="fr-FR" sz="1000" b="1" dirty="0" err="1" smtClean="0">
                <a:solidFill>
                  <a:schemeClr val="tx1">
                    <a:lumMod val="75000"/>
                    <a:lumOff val="25000"/>
                  </a:schemeClr>
                </a:solidFill>
                <a:sym typeface="Symbol"/>
              </a:rPr>
              <a:t>X.Bertrand</a:t>
            </a:r>
            <a:r>
              <a:rPr lang="fr-FR" sz="1000" b="1" dirty="0" smtClean="0">
                <a:solidFill>
                  <a:schemeClr val="tx1">
                    <a:lumMod val="75000"/>
                    <a:lumOff val="25000"/>
                  </a:schemeClr>
                </a:solidFill>
                <a:sym typeface="Symbol"/>
              </a:rPr>
              <a:t> </a:t>
            </a:r>
            <a:endParaRPr lang="fr-FR" sz="1000" b="1" dirty="0">
              <a:solidFill>
                <a:schemeClr val="tx1">
                  <a:lumMod val="75000"/>
                  <a:lumOff val="25000"/>
                </a:schemeClr>
              </a:solidFill>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8504" y="2643551"/>
            <a:ext cx="2027572" cy="2648516"/>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Arc 9"/>
          <p:cNvSpPr/>
          <p:nvPr/>
        </p:nvSpPr>
        <p:spPr>
          <a:xfrm rot="13922055" flipH="1">
            <a:off x="2466607" y="5531939"/>
            <a:ext cx="574497" cy="914400"/>
          </a:xfrm>
          <a:prstGeom prst="arc">
            <a:avLst>
              <a:gd name="adj1" fmla="val 16200000"/>
              <a:gd name="adj2" fmla="val 20450739"/>
            </a:avLst>
          </a:prstGeom>
          <a:ln>
            <a:solidFill>
              <a:schemeClr val="tx1">
                <a:lumMod val="65000"/>
                <a:lumOff val="35000"/>
              </a:schemeClr>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xmlns="" val="1277128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259" y="2996952"/>
            <a:ext cx="8522697" cy="3818661"/>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 name="Rectangle 24"/>
          <p:cNvSpPr/>
          <p:nvPr/>
        </p:nvSpPr>
        <p:spPr>
          <a:xfrm>
            <a:off x="0" y="404662"/>
            <a:ext cx="9906000" cy="61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2400" b="1" dirty="0" err="1" smtClean="0">
                <a:solidFill>
                  <a:schemeClr val="bg1"/>
                </a:solidFill>
                <a:latin typeface="Cambria" pitchFamily="18" charset="0"/>
                <a:cs typeface="Arial" pitchFamily="34" charset="0"/>
              </a:rPr>
              <a:t>X.Bertrand</a:t>
            </a:r>
            <a:r>
              <a:rPr lang="fr-FR" sz="2400" b="1" dirty="0" smtClean="0">
                <a:solidFill>
                  <a:schemeClr val="bg1"/>
                </a:solidFill>
                <a:latin typeface="Cambria" pitchFamily="18" charset="0"/>
                <a:cs typeface="Arial" pitchFamily="34" charset="0"/>
              </a:rPr>
              <a:t> et </a:t>
            </a:r>
            <a:r>
              <a:rPr lang="fr-FR" sz="2400" b="1" dirty="0">
                <a:solidFill>
                  <a:schemeClr val="bg1"/>
                </a:solidFill>
                <a:latin typeface="Cambria" pitchFamily="18" charset="0"/>
                <a:cs typeface="Arial" pitchFamily="34" charset="0"/>
              </a:rPr>
              <a:t>la </a:t>
            </a:r>
            <a:r>
              <a:rPr lang="fr-FR" sz="2400" b="1" dirty="0" smtClean="0">
                <a:solidFill>
                  <a:schemeClr val="bg1"/>
                </a:solidFill>
                <a:latin typeface="Cambria" pitchFamily="18" charset="0"/>
                <a:cs typeface="Arial" pitchFamily="34" charset="0"/>
              </a:rPr>
              <a:t>loi sur </a:t>
            </a:r>
            <a:r>
              <a:rPr lang="fr-FR" sz="2400" b="1" dirty="0">
                <a:solidFill>
                  <a:schemeClr val="bg1"/>
                </a:solidFill>
                <a:latin typeface="Cambria" pitchFamily="18" charset="0"/>
                <a:cs typeface="Arial" pitchFamily="34" charset="0"/>
              </a:rPr>
              <a:t>le renforcement de la sécurité </a:t>
            </a:r>
            <a:r>
              <a:rPr lang="fr-FR" sz="2400" b="1" dirty="0" smtClean="0">
                <a:solidFill>
                  <a:schemeClr val="bg1"/>
                </a:solidFill>
                <a:latin typeface="Cambria" pitchFamily="18" charset="0"/>
                <a:cs typeface="Arial" pitchFamily="34" charset="0"/>
              </a:rPr>
              <a:t>sanitaire (1) </a:t>
            </a:r>
            <a:endParaRPr lang="fr-FR" sz="2400" b="1" i="1" dirty="0">
              <a:solidFill>
                <a:schemeClr val="bg1"/>
              </a:solidFill>
              <a:latin typeface="Cambria" pitchFamily="18" charset="0"/>
              <a:cs typeface="Arial" pitchFamily="34" charset="0"/>
            </a:endParaRPr>
          </a:p>
        </p:txBody>
      </p:sp>
      <p:sp>
        <p:nvSpPr>
          <p:cNvPr id="4" name="ZoneTexte 3"/>
          <p:cNvSpPr txBox="1"/>
          <p:nvPr/>
        </p:nvSpPr>
        <p:spPr>
          <a:xfrm>
            <a:off x="349871" y="1268760"/>
            <a:ext cx="9556129" cy="307777"/>
          </a:xfrm>
          <a:prstGeom prst="rect">
            <a:avLst/>
          </a:prstGeom>
          <a:noFill/>
          <a:ln>
            <a:noFill/>
          </a:ln>
        </p:spPr>
        <p:txBody>
          <a:bodyPr wrap="square">
            <a:spAutoFit/>
          </a:bodyPr>
          <a:lstStyle/>
          <a:p>
            <a:pPr>
              <a:defRPr/>
            </a:pPr>
            <a:r>
              <a:rPr lang="fr-FR" sz="1400" b="1" dirty="0" smtClean="0">
                <a:solidFill>
                  <a:schemeClr val="tx1">
                    <a:lumMod val="75000"/>
                    <a:lumOff val="25000"/>
                  </a:schemeClr>
                </a:solidFill>
                <a:sym typeface="Symbol"/>
              </a:rPr>
              <a:t> Qui en a parlé de octobre 2011 à mai 2012 ? Et Comment ?</a:t>
            </a:r>
            <a:endParaRPr lang="fr-FR" sz="1400" b="1" dirty="0">
              <a:solidFill>
                <a:schemeClr val="tx1">
                  <a:lumMod val="75000"/>
                  <a:lumOff val="25000"/>
                </a:schemeClr>
              </a:solidFill>
            </a:endParaRPr>
          </a:p>
        </p:txBody>
      </p:sp>
      <p:sp>
        <p:nvSpPr>
          <p:cNvPr id="5" name="ZoneTexte 4"/>
          <p:cNvSpPr txBox="1"/>
          <p:nvPr/>
        </p:nvSpPr>
        <p:spPr>
          <a:xfrm>
            <a:off x="473414" y="1745811"/>
            <a:ext cx="8440026" cy="1200329"/>
          </a:xfrm>
          <a:prstGeom prst="rect">
            <a:avLst/>
          </a:prstGeom>
          <a:solidFill>
            <a:schemeClr val="bg1"/>
          </a:solidFill>
          <a:ln>
            <a:solidFill>
              <a:schemeClr val="bg1">
                <a:lumMod val="75000"/>
              </a:schemeClr>
            </a:solidFill>
          </a:ln>
        </p:spPr>
        <p:txBody>
          <a:bodyPr wrap="square">
            <a:spAutoFit/>
          </a:bodyPr>
          <a:lstStyle/>
          <a:p>
            <a:pPr>
              <a:defRPr/>
            </a:pPr>
            <a:r>
              <a:rPr lang="fr-FR" sz="1200" dirty="0" smtClean="0">
                <a:solidFill>
                  <a:schemeClr val="tx1">
                    <a:lumMod val="75000"/>
                    <a:lumOff val="25000"/>
                  </a:schemeClr>
                </a:solidFill>
                <a:sym typeface="Symbol"/>
              </a:rPr>
              <a:t>Quels médias web ont le plus parlé de la </a:t>
            </a:r>
            <a:r>
              <a:rPr lang="fr-FR" sz="1200" dirty="0">
                <a:solidFill>
                  <a:schemeClr val="tx1">
                    <a:lumMod val="75000"/>
                    <a:lumOff val="25000"/>
                  </a:schemeClr>
                </a:solidFill>
                <a:sym typeface="Symbol"/>
              </a:rPr>
              <a:t>nouvelle loi sur le renforcement de la sécurité sanitaire des médicaments </a:t>
            </a:r>
            <a:r>
              <a:rPr lang="fr-FR" sz="1200" dirty="0" smtClean="0">
                <a:solidFill>
                  <a:schemeClr val="tx1">
                    <a:lumMod val="75000"/>
                    <a:lumOff val="25000"/>
                  </a:schemeClr>
                </a:solidFill>
                <a:sym typeface="Symbol"/>
              </a:rPr>
              <a:t>?</a:t>
            </a:r>
          </a:p>
          <a:p>
            <a:pPr>
              <a:defRPr/>
            </a:pPr>
            <a:endParaRPr lang="fr-FR" sz="1200" dirty="0" smtClean="0">
              <a:solidFill>
                <a:schemeClr val="tx1">
                  <a:lumMod val="75000"/>
                  <a:lumOff val="25000"/>
                </a:schemeClr>
              </a:solidFill>
              <a:sym typeface="Symbol"/>
            </a:endParaRPr>
          </a:p>
          <a:p>
            <a:pPr>
              <a:defRPr/>
            </a:pPr>
            <a:r>
              <a:rPr lang="fr-FR" sz="1200" dirty="0" smtClean="0">
                <a:solidFill>
                  <a:schemeClr val="tx1">
                    <a:lumMod val="75000"/>
                    <a:lumOff val="25000"/>
                  </a:schemeClr>
                </a:solidFill>
                <a:sym typeface="Symbol"/>
              </a:rPr>
              <a:t>Tout est affaire de sémantique :</a:t>
            </a:r>
          </a:p>
          <a:p>
            <a:pPr>
              <a:defRPr/>
            </a:pPr>
            <a:r>
              <a:rPr lang="fr-FR" sz="1200" b="1" dirty="0" smtClean="0">
                <a:solidFill>
                  <a:srgbClr val="FF0000"/>
                </a:solidFill>
                <a:sym typeface="Symbol"/>
              </a:rPr>
              <a:t>1. </a:t>
            </a:r>
            <a:r>
              <a:rPr lang="fr-FR" sz="1200" dirty="0" smtClean="0">
                <a:solidFill>
                  <a:schemeClr val="tx1">
                    <a:lumMod val="75000"/>
                    <a:lumOff val="25000"/>
                  </a:schemeClr>
                </a:solidFill>
                <a:sym typeface="Symbol"/>
              </a:rPr>
              <a:t>Si l'on se restreint aux termes officiels de la loi de "</a:t>
            </a:r>
            <a:r>
              <a:rPr lang="fr-FR" sz="1200" dirty="0" smtClean="0"/>
              <a:t>renforcement </a:t>
            </a:r>
            <a:r>
              <a:rPr lang="fr-FR" sz="1200" dirty="0"/>
              <a:t>de la sécurité sanitaire des médicaments et des produits de </a:t>
            </a:r>
            <a:r>
              <a:rPr lang="fr-FR" sz="1200" dirty="0" smtClean="0"/>
              <a:t>santé", ce sont les médias spécialisés Santé et les sites gouvernementaux qui sont nettement majoritaires, avec une quasi absence de supports grands publics (Ci-dessous)</a:t>
            </a:r>
            <a:endParaRPr lang="fr-FR" sz="1200" dirty="0"/>
          </a:p>
        </p:txBody>
      </p:sp>
      <p:sp>
        <p:nvSpPr>
          <p:cNvPr id="8" name="ZoneTexte 7"/>
          <p:cNvSpPr txBox="1"/>
          <p:nvPr/>
        </p:nvSpPr>
        <p:spPr>
          <a:xfrm>
            <a:off x="5049516" y="4797152"/>
            <a:ext cx="4248472" cy="461665"/>
          </a:xfrm>
          <a:prstGeom prst="rect">
            <a:avLst/>
          </a:prstGeom>
          <a:solidFill>
            <a:schemeClr val="bg1">
              <a:lumMod val="85000"/>
            </a:schemeClr>
          </a:solidFill>
          <a:ln>
            <a:noFill/>
          </a:ln>
        </p:spPr>
        <p:txBody>
          <a:bodyPr wrap="square">
            <a:spAutoFit/>
          </a:bodyPr>
          <a:lstStyle/>
          <a:p>
            <a:pPr>
              <a:defRPr/>
            </a:pPr>
            <a:r>
              <a:rPr lang="fr-FR" sz="1200" dirty="0" smtClean="0">
                <a:solidFill>
                  <a:schemeClr val="tx1">
                    <a:lumMod val="75000"/>
                    <a:lumOff val="25000"/>
                  </a:schemeClr>
                </a:solidFill>
                <a:sym typeface="Symbol"/>
              </a:rPr>
              <a:t>Top 20 des médias qui ont publié des articles </a:t>
            </a:r>
            <a:r>
              <a:rPr lang="fr-FR" sz="1200" u="sng" dirty="0" smtClean="0">
                <a:solidFill>
                  <a:schemeClr val="tx1">
                    <a:lumMod val="75000"/>
                    <a:lumOff val="25000"/>
                  </a:schemeClr>
                </a:solidFill>
                <a:sym typeface="Symbol"/>
              </a:rPr>
              <a:t>dédiés </a:t>
            </a:r>
            <a:r>
              <a:rPr lang="fr-FR" sz="1200" dirty="0" smtClean="0">
                <a:solidFill>
                  <a:schemeClr val="tx1">
                    <a:lumMod val="75000"/>
                    <a:lumOff val="25000"/>
                  </a:schemeClr>
                </a:solidFill>
                <a:sym typeface="Symbol"/>
              </a:rPr>
              <a:t>à la </a:t>
            </a:r>
            <a:r>
              <a:rPr lang="fr-FR" sz="1200" dirty="0">
                <a:solidFill>
                  <a:schemeClr val="tx1">
                    <a:lumMod val="75000"/>
                    <a:lumOff val="25000"/>
                  </a:schemeClr>
                </a:solidFill>
                <a:sym typeface="Symbol"/>
              </a:rPr>
              <a:t>loi de " de "</a:t>
            </a:r>
            <a:r>
              <a:rPr lang="fr-FR" sz="1200" dirty="0"/>
              <a:t>renforcement de la sécurité sanitaire des médicaments </a:t>
            </a:r>
            <a:r>
              <a:rPr lang="fr-FR" sz="1200" dirty="0" smtClean="0"/>
              <a:t>"</a:t>
            </a:r>
            <a:endParaRPr lang="fr-FR" sz="1200" dirty="0">
              <a:solidFill>
                <a:schemeClr val="tx1">
                  <a:lumMod val="75000"/>
                  <a:lumOff val="25000"/>
                </a:schemeClr>
              </a:solidFill>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0472" y="1564800"/>
            <a:ext cx="358943" cy="324000"/>
          </a:xfrm>
          <a:prstGeom prst="rect">
            <a:avLst/>
          </a:prstGeom>
          <a:ln>
            <a:noFill/>
          </a:ln>
          <a:effectLst>
            <a:outerShdw blurRad="50800" dist="38100" dir="2700000" algn="tl" rotWithShape="0">
              <a:prstClr val="black">
                <a:alpha val="40000"/>
              </a:prstClr>
            </a:outerShdw>
          </a:effec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844" y="2816992"/>
            <a:ext cx="549053" cy="5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83451" y="3212976"/>
            <a:ext cx="598313" cy="5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51659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56" y="2493376"/>
            <a:ext cx="9641613" cy="43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Rectangle 24"/>
          <p:cNvSpPr/>
          <p:nvPr/>
        </p:nvSpPr>
        <p:spPr>
          <a:xfrm>
            <a:off x="0" y="404662"/>
            <a:ext cx="9906000" cy="61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2400" b="1" dirty="0" err="1" smtClean="0">
                <a:solidFill>
                  <a:schemeClr val="bg1"/>
                </a:solidFill>
                <a:latin typeface="Cambria" pitchFamily="18" charset="0"/>
                <a:cs typeface="Arial" pitchFamily="34" charset="0"/>
              </a:rPr>
              <a:t>X.Bertrand</a:t>
            </a:r>
            <a:r>
              <a:rPr lang="fr-FR" sz="2400" b="1" dirty="0" smtClean="0">
                <a:solidFill>
                  <a:schemeClr val="bg1"/>
                </a:solidFill>
                <a:latin typeface="Cambria" pitchFamily="18" charset="0"/>
                <a:cs typeface="Arial" pitchFamily="34" charset="0"/>
              </a:rPr>
              <a:t> et </a:t>
            </a:r>
            <a:r>
              <a:rPr lang="fr-FR" sz="2400" b="1" dirty="0">
                <a:solidFill>
                  <a:schemeClr val="bg1"/>
                </a:solidFill>
                <a:latin typeface="Cambria" pitchFamily="18" charset="0"/>
                <a:cs typeface="Arial" pitchFamily="34" charset="0"/>
              </a:rPr>
              <a:t>la </a:t>
            </a:r>
            <a:r>
              <a:rPr lang="fr-FR" sz="2400" b="1" dirty="0" smtClean="0">
                <a:solidFill>
                  <a:schemeClr val="bg1"/>
                </a:solidFill>
                <a:latin typeface="Cambria" pitchFamily="18" charset="0"/>
                <a:cs typeface="Arial" pitchFamily="34" charset="0"/>
              </a:rPr>
              <a:t>loi sur </a:t>
            </a:r>
            <a:r>
              <a:rPr lang="fr-FR" sz="2400" b="1" dirty="0">
                <a:solidFill>
                  <a:schemeClr val="bg1"/>
                </a:solidFill>
                <a:latin typeface="Cambria" pitchFamily="18" charset="0"/>
                <a:cs typeface="Arial" pitchFamily="34" charset="0"/>
              </a:rPr>
              <a:t>le renforcement de la sécurité </a:t>
            </a:r>
            <a:r>
              <a:rPr lang="fr-FR" sz="2400" b="1" dirty="0" smtClean="0">
                <a:solidFill>
                  <a:schemeClr val="bg1"/>
                </a:solidFill>
                <a:latin typeface="Cambria" pitchFamily="18" charset="0"/>
                <a:cs typeface="Arial" pitchFamily="34" charset="0"/>
              </a:rPr>
              <a:t>sanitaire (2) </a:t>
            </a:r>
            <a:endParaRPr lang="fr-FR" sz="2400" b="1" i="1" dirty="0">
              <a:solidFill>
                <a:schemeClr val="bg1"/>
              </a:solidFill>
              <a:latin typeface="Cambria" pitchFamily="18" charset="0"/>
              <a:cs typeface="Arial" pitchFamily="34" charset="0"/>
            </a:endParaRPr>
          </a:p>
        </p:txBody>
      </p:sp>
      <p:sp>
        <p:nvSpPr>
          <p:cNvPr id="4" name="ZoneTexte 3"/>
          <p:cNvSpPr txBox="1"/>
          <p:nvPr/>
        </p:nvSpPr>
        <p:spPr>
          <a:xfrm>
            <a:off x="349871" y="1052736"/>
            <a:ext cx="9556129" cy="307777"/>
          </a:xfrm>
          <a:prstGeom prst="rect">
            <a:avLst/>
          </a:prstGeom>
          <a:noFill/>
          <a:ln>
            <a:noFill/>
          </a:ln>
        </p:spPr>
        <p:txBody>
          <a:bodyPr wrap="square">
            <a:spAutoFit/>
          </a:bodyPr>
          <a:lstStyle/>
          <a:p>
            <a:pPr>
              <a:defRPr/>
            </a:pPr>
            <a:r>
              <a:rPr lang="fr-FR" sz="1400" b="1" dirty="0" smtClean="0">
                <a:solidFill>
                  <a:schemeClr val="tx1">
                    <a:lumMod val="75000"/>
                    <a:lumOff val="25000"/>
                  </a:schemeClr>
                </a:solidFill>
                <a:sym typeface="Symbol"/>
              </a:rPr>
              <a:t> Qui en a parlé de octobre 2011 à mai 2012 ? Et Comment ?</a:t>
            </a:r>
            <a:endParaRPr lang="fr-FR" sz="1400" b="1" dirty="0">
              <a:solidFill>
                <a:schemeClr val="tx1">
                  <a:lumMod val="75000"/>
                  <a:lumOff val="25000"/>
                </a:schemeClr>
              </a:solidFill>
            </a:endParaRPr>
          </a:p>
        </p:txBody>
      </p:sp>
      <p:sp>
        <p:nvSpPr>
          <p:cNvPr id="5" name="ZoneTexte 4"/>
          <p:cNvSpPr txBox="1"/>
          <p:nvPr/>
        </p:nvSpPr>
        <p:spPr>
          <a:xfrm>
            <a:off x="488504" y="1477233"/>
            <a:ext cx="9289032" cy="1015663"/>
          </a:xfrm>
          <a:prstGeom prst="rect">
            <a:avLst/>
          </a:prstGeom>
          <a:solidFill>
            <a:schemeClr val="bg1"/>
          </a:solidFill>
          <a:ln>
            <a:solidFill>
              <a:schemeClr val="bg1">
                <a:lumMod val="75000"/>
              </a:schemeClr>
            </a:solidFill>
          </a:ln>
        </p:spPr>
        <p:txBody>
          <a:bodyPr wrap="square">
            <a:spAutoFit/>
          </a:bodyPr>
          <a:lstStyle/>
          <a:p>
            <a:pPr>
              <a:defRPr/>
            </a:pPr>
            <a:r>
              <a:rPr lang="fr-FR" sz="1200" b="1" dirty="0">
                <a:solidFill>
                  <a:srgbClr val="FF0000"/>
                </a:solidFill>
                <a:sym typeface="Symbol"/>
              </a:rPr>
              <a:t>2</a:t>
            </a:r>
            <a:r>
              <a:rPr lang="fr-FR" sz="1200" b="1" dirty="0" smtClean="0">
                <a:solidFill>
                  <a:srgbClr val="FF0000"/>
                </a:solidFill>
                <a:sym typeface="Symbol"/>
              </a:rPr>
              <a:t>. </a:t>
            </a:r>
            <a:r>
              <a:rPr lang="fr-FR" sz="1200" dirty="0" smtClean="0">
                <a:solidFill>
                  <a:schemeClr val="tx1">
                    <a:lumMod val="75000"/>
                    <a:lumOff val="25000"/>
                  </a:schemeClr>
                </a:solidFill>
                <a:sym typeface="Symbol"/>
              </a:rPr>
              <a:t>Or, la loi , découlant en partie de l'affaire </a:t>
            </a:r>
            <a:r>
              <a:rPr lang="fr-FR" sz="1200" dirty="0" err="1" smtClean="0">
                <a:solidFill>
                  <a:schemeClr val="tx1">
                    <a:lumMod val="75000"/>
                    <a:lumOff val="25000"/>
                  </a:schemeClr>
                </a:solidFill>
                <a:sym typeface="Symbol"/>
              </a:rPr>
              <a:t>Mediator</a:t>
            </a:r>
            <a:r>
              <a:rPr lang="fr-FR" sz="1200" dirty="0" smtClean="0">
                <a:solidFill>
                  <a:schemeClr val="tx1">
                    <a:lumMod val="75000"/>
                    <a:lumOff val="25000"/>
                  </a:schemeClr>
                </a:solidFill>
                <a:sym typeface="Symbol"/>
              </a:rPr>
              <a:t>, a été traité par les medias grands publics, mais selon une sémantique  différente : les médias grands public réécrivent et simplifient souvent les informations issues du domaine scientifique et technique. Ce processus, avéré dans le cas de buzz négatifs de type </a:t>
            </a:r>
            <a:r>
              <a:rPr lang="fr-FR" sz="1200" dirty="0" err="1" smtClean="0">
                <a:solidFill>
                  <a:schemeClr val="tx1">
                    <a:lumMod val="75000"/>
                    <a:lumOff val="25000"/>
                  </a:schemeClr>
                </a:solidFill>
                <a:sym typeface="Symbol"/>
              </a:rPr>
              <a:t>Champix</a:t>
            </a:r>
            <a:r>
              <a:rPr lang="fr-FR" sz="1200" dirty="0" smtClean="0">
                <a:solidFill>
                  <a:schemeClr val="tx1">
                    <a:lumMod val="75000"/>
                    <a:lumOff val="25000"/>
                  </a:schemeClr>
                </a:solidFill>
                <a:sym typeface="Symbol"/>
              </a:rPr>
              <a:t>/</a:t>
            </a:r>
            <a:r>
              <a:rPr lang="fr-FR" sz="1200" dirty="0" err="1" smtClean="0">
                <a:solidFill>
                  <a:schemeClr val="tx1">
                    <a:lumMod val="75000"/>
                    <a:lumOff val="25000"/>
                  </a:schemeClr>
                </a:solidFill>
                <a:sym typeface="Symbol"/>
              </a:rPr>
              <a:t>Chantix</a:t>
            </a:r>
            <a:r>
              <a:rPr lang="fr-FR" sz="1200" dirty="0" smtClean="0">
                <a:solidFill>
                  <a:schemeClr val="tx1">
                    <a:lumMod val="75000"/>
                    <a:lumOff val="25000"/>
                  </a:schemeClr>
                </a:solidFill>
                <a:sym typeface="Symbol"/>
              </a:rPr>
              <a:t>, est courant lorsqu'il s'agit d'expliquer, dès le titre, la portée d'un texte de loi. Ainsi,  la loi  </a:t>
            </a:r>
            <a:r>
              <a:rPr lang="fr-FR" sz="1200" dirty="0">
                <a:solidFill>
                  <a:schemeClr val="tx1">
                    <a:lumMod val="75000"/>
                    <a:lumOff val="25000"/>
                  </a:schemeClr>
                </a:solidFill>
                <a:sym typeface="Symbol"/>
              </a:rPr>
              <a:t>de "</a:t>
            </a:r>
            <a:r>
              <a:rPr lang="fr-FR" sz="1200" dirty="0"/>
              <a:t>renforcement de la sécurité sanitaire des médicaments et des produits de santé</a:t>
            </a:r>
            <a:r>
              <a:rPr lang="fr-FR" sz="1200" dirty="0" smtClean="0"/>
              <a:t>" devient </a:t>
            </a:r>
            <a:r>
              <a:rPr lang="fr-FR" sz="1200" b="1" dirty="0" smtClean="0"/>
              <a:t>la loi de "contrôle des médicaments</a:t>
            </a:r>
            <a:r>
              <a:rPr lang="fr-FR" sz="1200" dirty="0" smtClean="0"/>
              <a:t>"</a:t>
            </a:r>
            <a:r>
              <a:rPr lang="fr-FR" sz="1200" dirty="0" smtClean="0">
                <a:solidFill>
                  <a:schemeClr val="tx1">
                    <a:lumMod val="75000"/>
                    <a:lumOff val="25000"/>
                  </a:schemeClr>
                </a:solidFill>
                <a:sym typeface="Symbol"/>
              </a:rPr>
              <a:t> . Sur ces termes, le top des médias différent pour ses sources et aussi son volume, plus importan</a:t>
            </a:r>
            <a:r>
              <a:rPr lang="fr-FR" sz="1200" dirty="0">
                <a:solidFill>
                  <a:schemeClr val="tx1">
                    <a:lumMod val="75000"/>
                    <a:lumOff val="25000"/>
                  </a:schemeClr>
                </a:solidFill>
                <a:sym typeface="Symbol"/>
              </a:rPr>
              <a:t>t</a:t>
            </a:r>
            <a:r>
              <a:rPr lang="fr-FR" sz="1200" dirty="0" smtClean="0">
                <a:solidFill>
                  <a:schemeClr val="tx1">
                    <a:lumMod val="75000"/>
                    <a:lumOff val="25000"/>
                  </a:schemeClr>
                </a:solidFill>
                <a:sym typeface="Symbol"/>
              </a:rPr>
              <a:t> : </a:t>
            </a:r>
            <a:endParaRPr lang="fr-FR" sz="1200" dirty="0"/>
          </a:p>
        </p:txBody>
      </p:sp>
      <p:sp>
        <p:nvSpPr>
          <p:cNvPr id="8" name="ZoneTexte 7"/>
          <p:cNvSpPr txBox="1"/>
          <p:nvPr/>
        </p:nvSpPr>
        <p:spPr>
          <a:xfrm>
            <a:off x="4808984" y="4678801"/>
            <a:ext cx="4248472" cy="461665"/>
          </a:xfrm>
          <a:prstGeom prst="rect">
            <a:avLst/>
          </a:prstGeom>
          <a:solidFill>
            <a:schemeClr val="bg1">
              <a:lumMod val="95000"/>
            </a:schemeClr>
          </a:solidFill>
          <a:ln>
            <a:noFill/>
          </a:ln>
        </p:spPr>
        <p:txBody>
          <a:bodyPr wrap="square">
            <a:spAutoFit/>
          </a:bodyPr>
          <a:lstStyle/>
          <a:p>
            <a:pPr>
              <a:defRPr/>
            </a:pPr>
            <a:r>
              <a:rPr lang="fr-FR" sz="1200" dirty="0" smtClean="0">
                <a:solidFill>
                  <a:schemeClr val="tx1">
                    <a:lumMod val="75000"/>
                    <a:lumOff val="25000"/>
                  </a:schemeClr>
                </a:solidFill>
                <a:sym typeface="Symbol"/>
              </a:rPr>
              <a:t>Top 20 des médias qui ont publié des articles </a:t>
            </a:r>
            <a:r>
              <a:rPr lang="fr-FR" sz="1200" u="sng" dirty="0" smtClean="0">
                <a:solidFill>
                  <a:schemeClr val="tx1">
                    <a:lumMod val="75000"/>
                    <a:lumOff val="25000"/>
                  </a:schemeClr>
                </a:solidFill>
                <a:sym typeface="Symbol"/>
              </a:rPr>
              <a:t>dédiés</a:t>
            </a:r>
            <a:r>
              <a:rPr lang="fr-FR" sz="1200" dirty="0" smtClean="0">
                <a:solidFill>
                  <a:schemeClr val="tx1">
                    <a:lumMod val="75000"/>
                    <a:lumOff val="25000"/>
                  </a:schemeClr>
                </a:solidFill>
                <a:sym typeface="Symbol"/>
              </a:rPr>
              <a:t> à la </a:t>
            </a:r>
            <a:r>
              <a:rPr lang="fr-FR" sz="1200" dirty="0">
                <a:solidFill>
                  <a:schemeClr val="tx1">
                    <a:lumMod val="75000"/>
                    <a:lumOff val="25000"/>
                  </a:schemeClr>
                </a:solidFill>
                <a:sym typeface="Symbol"/>
              </a:rPr>
              <a:t>loi </a:t>
            </a:r>
            <a:r>
              <a:rPr lang="fr-FR" sz="1200" dirty="0" smtClean="0">
                <a:solidFill>
                  <a:schemeClr val="tx1">
                    <a:lumMod val="75000"/>
                    <a:lumOff val="25000"/>
                  </a:schemeClr>
                </a:solidFill>
                <a:sym typeface="Symbol"/>
              </a:rPr>
              <a:t>de contrôle des médicaments</a:t>
            </a:r>
            <a:endParaRPr lang="fr-FR" sz="1200" dirty="0">
              <a:solidFill>
                <a:schemeClr val="tx1">
                  <a:lumMod val="75000"/>
                  <a:lumOff val="25000"/>
                </a:schemeClr>
              </a:solidFill>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1569" y="1376808"/>
            <a:ext cx="358943" cy="324000"/>
          </a:xfrm>
          <a:prstGeom prst="rect">
            <a:avLst/>
          </a:prstGeom>
          <a:ln>
            <a:noFill/>
          </a:ln>
          <a:effectLst>
            <a:outerShdw blurRad="50800" dist="38100" dir="2700000" algn="tl" rotWithShape="0">
              <a:prstClr val="black">
                <a:alpha val="40000"/>
              </a:prstClr>
            </a:outerShdw>
          </a:effectLst>
        </p:spPr>
      </p:pic>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3750" b="33125"/>
          <a:stretch/>
        </p:blipFill>
        <p:spPr bwMode="auto">
          <a:xfrm>
            <a:off x="7755085" y="2456920"/>
            <a:ext cx="1014339" cy="25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32000" b="38000"/>
          <a:stretch/>
        </p:blipFill>
        <p:spPr bwMode="auto">
          <a:xfrm>
            <a:off x="5745200" y="2655812"/>
            <a:ext cx="864000" cy="21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35933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eur droit 22"/>
          <p:cNvCxnSpPr>
            <a:stCxn id="18" idx="2"/>
          </p:cNvCxnSpPr>
          <p:nvPr/>
        </p:nvCxnSpPr>
        <p:spPr>
          <a:xfrm flipH="1">
            <a:off x="6468022" y="2492896"/>
            <a:ext cx="1365298" cy="2247417"/>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1888890" y="4486190"/>
            <a:ext cx="1512168" cy="1817906"/>
          </a:xfrm>
          <a:prstGeom prst="roundRect">
            <a:avLst>
              <a:gd name="adj" fmla="val 2080"/>
            </a:avLst>
          </a:prstGeom>
          <a:solidFill>
            <a:schemeClr val="bg1"/>
          </a:solidFill>
          <a:ln>
            <a:solidFill>
              <a:schemeClr val="bg1">
                <a:lumMod val="85000"/>
              </a:schemeClr>
            </a:solidFill>
          </a:ln>
        </p:spPr>
        <p:txBody>
          <a:bodyPr wrap="square" rtlCol="0">
            <a:spAutoFit/>
          </a:bodyPr>
          <a:lstStyle/>
          <a:p>
            <a:r>
              <a:rPr lang="fr-FR" sz="1200" dirty="0" smtClean="0"/>
              <a:t>9 mai 2012 </a:t>
            </a:r>
          </a:p>
          <a:p>
            <a:pPr algn="just">
              <a:buFontTx/>
              <a:buChar char="-"/>
            </a:pPr>
            <a:r>
              <a:rPr lang="fr-FR" sz="900" dirty="0" smtClean="0"/>
              <a:t>Décret relatif aux recommandations temporaires d’utilisation (RTU) des spécialités pharmaceutiques</a:t>
            </a:r>
          </a:p>
          <a:p>
            <a:pPr algn="just"/>
            <a:r>
              <a:rPr lang="fr-FR" sz="900" baseline="0" dirty="0" smtClean="0">
                <a:latin typeface="+mj-lt"/>
              </a:rPr>
              <a:t>- Décret relatif à la prise en charge dérogatoire par l’assurance</a:t>
            </a:r>
            <a:r>
              <a:rPr lang="fr-FR" sz="900" dirty="0" smtClean="0">
                <a:latin typeface="+mj-lt"/>
              </a:rPr>
              <a:t> </a:t>
            </a:r>
            <a:r>
              <a:rPr lang="fr-FR" sz="900" baseline="0" dirty="0" smtClean="0">
                <a:latin typeface="+mj-lt"/>
              </a:rPr>
              <a:t>maladie des spécialités pharmaceutiques bénéficiant d’une RTU</a:t>
            </a:r>
            <a:endParaRPr lang="fr-FR" sz="900" dirty="0" smtClean="0">
              <a:latin typeface="+mj-lt"/>
            </a:endParaRPr>
          </a:p>
        </p:txBody>
      </p:sp>
      <p:sp>
        <p:nvSpPr>
          <p:cNvPr id="38" name="ZoneTexte 37"/>
          <p:cNvSpPr txBox="1"/>
          <p:nvPr/>
        </p:nvSpPr>
        <p:spPr>
          <a:xfrm>
            <a:off x="143508" y="4831983"/>
            <a:ext cx="1800200" cy="919401"/>
          </a:xfrm>
          <a:prstGeom prst="roundRect">
            <a:avLst>
              <a:gd name="adj" fmla="val 2743"/>
            </a:avLst>
          </a:prstGeom>
          <a:solidFill>
            <a:schemeClr val="bg1"/>
          </a:solidFill>
          <a:ln>
            <a:solidFill>
              <a:schemeClr val="bg1">
                <a:lumMod val="85000"/>
              </a:schemeClr>
            </a:solidFill>
          </a:ln>
        </p:spPr>
        <p:txBody>
          <a:bodyPr wrap="square" rtlCol="0">
            <a:spAutoFit/>
          </a:bodyPr>
          <a:lstStyle/>
          <a:p>
            <a:r>
              <a:rPr lang="fr-FR" sz="1200" dirty="0" smtClean="0"/>
              <a:t>2 mai 2012</a:t>
            </a:r>
          </a:p>
          <a:p>
            <a:pPr algn="just"/>
            <a:r>
              <a:rPr lang="fr-FR" sz="900" dirty="0" smtClean="0"/>
              <a:t>Xavier Bertrand  se montre défavorable au remboursement des médicaments de traitement de la maladie d’Alzheimer.</a:t>
            </a:r>
            <a:endParaRPr lang="fr-FR" sz="900" dirty="0"/>
          </a:p>
        </p:txBody>
      </p:sp>
      <p:cxnSp>
        <p:nvCxnSpPr>
          <p:cNvPr id="21" name="Connecteur droit 20"/>
          <p:cNvCxnSpPr/>
          <p:nvPr/>
        </p:nvCxnSpPr>
        <p:spPr>
          <a:xfrm>
            <a:off x="2411760" y="2500107"/>
            <a:ext cx="2901280" cy="2240206"/>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5134" y="2622443"/>
            <a:ext cx="1640642" cy="2144205"/>
          </a:xfrm>
          <a:prstGeom prst="rect">
            <a:avLst/>
          </a:prstGeom>
          <a:ln>
            <a:noFill/>
          </a:ln>
          <a:effectLst>
            <a:outerShdw blurRad="292100" dist="139700" dir="2700000" algn="tl" rotWithShape="0">
              <a:srgbClr val="333333">
                <a:alpha val="65000"/>
              </a:srgbClr>
            </a:outerShdw>
          </a:effectLst>
        </p:spPr>
      </p:pic>
      <p:sp>
        <p:nvSpPr>
          <p:cNvPr id="25" name="Rectangle 24"/>
          <p:cNvSpPr/>
          <p:nvPr/>
        </p:nvSpPr>
        <p:spPr>
          <a:xfrm>
            <a:off x="0" y="380912"/>
            <a:ext cx="9906000"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2400" b="1" dirty="0" smtClean="0">
                <a:solidFill>
                  <a:schemeClr val="bg1"/>
                </a:solidFill>
                <a:latin typeface="Cambria" pitchFamily="18" charset="0"/>
                <a:cs typeface="Arial" pitchFamily="34" charset="0"/>
              </a:rPr>
              <a:t>Conclusion</a:t>
            </a:r>
            <a:endParaRPr lang="fr-FR" sz="2400" b="1" i="1" dirty="0">
              <a:solidFill>
                <a:schemeClr val="bg1"/>
              </a:solidFill>
              <a:latin typeface="Cambria" pitchFamily="18" charset="0"/>
              <a:cs typeface="Arial" pitchFamily="34" charset="0"/>
            </a:endParaRPr>
          </a:p>
        </p:txBody>
      </p:sp>
      <p:sp>
        <p:nvSpPr>
          <p:cNvPr id="4" name="ZoneTexte 3"/>
          <p:cNvSpPr txBox="1"/>
          <p:nvPr/>
        </p:nvSpPr>
        <p:spPr>
          <a:xfrm>
            <a:off x="349871" y="1052736"/>
            <a:ext cx="9556129" cy="338554"/>
          </a:xfrm>
          <a:prstGeom prst="rect">
            <a:avLst/>
          </a:prstGeom>
          <a:noFill/>
          <a:ln>
            <a:noFill/>
          </a:ln>
        </p:spPr>
        <p:txBody>
          <a:bodyPr wrap="square">
            <a:spAutoFit/>
          </a:bodyPr>
          <a:lstStyle/>
          <a:p>
            <a:pPr>
              <a:defRPr/>
            </a:pPr>
            <a:r>
              <a:rPr lang="fr-FR" sz="1600" b="1" dirty="0" smtClean="0">
                <a:solidFill>
                  <a:schemeClr val="tx1">
                    <a:lumMod val="75000"/>
                    <a:lumOff val="25000"/>
                  </a:schemeClr>
                </a:solidFill>
                <a:sym typeface="Symbol"/>
              </a:rPr>
              <a:t> Un ministre et ses hauts faits peuvent-ils exister sur le net sans le buzz grand public ?</a:t>
            </a:r>
            <a:endParaRPr lang="fr-FR" sz="1600" b="1" dirty="0">
              <a:solidFill>
                <a:schemeClr val="tx1">
                  <a:lumMod val="75000"/>
                  <a:lumOff val="25000"/>
                </a:schemeClr>
              </a:solidFill>
            </a:endParaRPr>
          </a:p>
        </p:txBody>
      </p:sp>
      <p:sp>
        <p:nvSpPr>
          <p:cNvPr id="5" name="ZoneTexte 4"/>
          <p:cNvSpPr txBox="1"/>
          <p:nvPr/>
        </p:nvSpPr>
        <p:spPr>
          <a:xfrm>
            <a:off x="349870" y="1484784"/>
            <a:ext cx="3358033" cy="1015663"/>
          </a:xfrm>
          <a:prstGeom prst="rect">
            <a:avLst/>
          </a:prstGeom>
          <a:solidFill>
            <a:schemeClr val="bg1">
              <a:lumMod val="95000"/>
            </a:schemeClr>
          </a:solidFill>
          <a:ln>
            <a:noFill/>
          </a:ln>
        </p:spPr>
        <p:txBody>
          <a:bodyPr wrap="square">
            <a:spAutoFit/>
          </a:bodyPr>
          <a:lstStyle/>
          <a:p>
            <a:pPr>
              <a:defRPr/>
            </a:pPr>
            <a:r>
              <a:rPr lang="fr-FR" sz="1200" dirty="0" smtClean="0">
                <a:sym typeface="Symbol"/>
              </a:rPr>
              <a:t>D'un côté de nombreuses lois, décisions et prises de positions sur des domaines très diversifiés comme les médicaments, les dispositifs médicaux, les milieux hospitaliers, les mutuelles, la recherche, les RTU ou encore la formation professionnelle.</a:t>
            </a:r>
            <a:endParaRPr lang="fr-FR" sz="1200" dirty="0"/>
          </a:p>
        </p:txBody>
      </p:sp>
      <p:sp>
        <p:nvSpPr>
          <p:cNvPr id="10" name="ZoneTexte 9"/>
          <p:cNvSpPr txBox="1"/>
          <p:nvPr/>
        </p:nvSpPr>
        <p:spPr>
          <a:xfrm>
            <a:off x="161180" y="3732201"/>
            <a:ext cx="1296144" cy="1008112"/>
          </a:xfrm>
          <a:prstGeom prst="roundRect">
            <a:avLst>
              <a:gd name="adj" fmla="val 1902"/>
            </a:avLst>
          </a:prstGeom>
          <a:solidFill>
            <a:schemeClr val="bg1"/>
          </a:solidFill>
          <a:ln>
            <a:solidFill>
              <a:schemeClr val="bg1">
                <a:lumMod val="85000"/>
              </a:schemeClr>
            </a:solidFill>
          </a:ln>
          <a:effectLst>
            <a:outerShdw blurRad="50800" dist="38100" algn="l" rotWithShape="0">
              <a:prstClr val="black">
                <a:alpha val="40000"/>
              </a:prstClr>
            </a:outerShdw>
          </a:effectLst>
        </p:spPr>
        <p:txBody>
          <a:bodyPr wrap="square" rtlCol="0">
            <a:spAutoFit/>
          </a:bodyPr>
          <a:lstStyle/>
          <a:p>
            <a:r>
              <a:rPr lang="fr-FR" sz="1200" dirty="0" smtClean="0"/>
              <a:t>29 </a:t>
            </a:r>
            <a:r>
              <a:rPr lang="fr-FR" sz="1200" dirty="0" err="1" smtClean="0"/>
              <a:t>déc</a:t>
            </a:r>
            <a:r>
              <a:rPr lang="fr-FR" sz="1200" dirty="0" smtClean="0"/>
              <a:t> 2011</a:t>
            </a:r>
          </a:p>
          <a:p>
            <a:pPr algn="just"/>
            <a:r>
              <a:rPr lang="fr-FR" sz="900" dirty="0" smtClean="0"/>
              <a:t>Loi sur le renforcement de la sécurité sanitaire des médicaments et des produits de santé</a:t>
            </a:r>
            <a:endParaRPr lang="fr-FR" sz="900" dirty="0"/>
          </a:p>
        </p:txBody>
      </p:sp>
      <p:sp>
        <p:nvSpPr>
          <p:cNvPr id="11" name="ZoneTexte 10"/>
          <p:cNvSpPr txBox="1"/>
          <p:nvPr/>
        </p:nvSpPr>
        <p:spPr>
          <a:xfrm>
            <a:off x="2882702" y="2722265"/>
            <a:ext cx="1296144" cy="1538228"/>
          </a:xfrm>
          <a:prstGeom prst="roundRect">
            <a:avLst>
              <a:gd name="adj" fmla="val 2175"/>
            </a:avLst>
          </a:prstGeom>
          <a:solidFill>
            <a:schemeClr val="bg1"/>
          </a:solidFill>
          <a:ln>
            <a:solidFill>
              <a:schemeClr val="bg1">
                <a:lumMod val="85000"/>
              </a:schemeClr>
            </a:solidFill>
          </a:ln>
          <a:effectLst>
            <a:outerShdw blurRad="50800" dist="38100" algn="l" rotWithShape="0">
              <a:prstClr val="black">
                <a:alpha val="40000"/>
              </a:prstClr>
            </a:outerShdw>
          </a:effectLst>
        </p:spPr>
        <p:txBody>
          <a:bodyPr wrap="square" rtlCol="0">
            <a:spAutoFit/>
          </a:bodyPr>
          <a:lstStyle/>
          <a:p>
            <a:r>
              <a:rPr lang="fr-FR" sz="1200" dirty="0" smtClean="0"/>
              <a:t>27 janv. 2012</a:t>
            </a:r>
          </a:p>
          <a:p>
            <a:pPr algn="just"/>
            <a:r>
              <a:rPr lang="fr-FR" sz="900" dirty="0" smtClean="0"/>
              <a:t>Décret portant sur la pénalité financière pouvant sanctionner la non réalisation d’études de suivi par les fabricants ou distributeurs de dispositifs médicaux à usage individuel</a:t>
            </a:r>
          </a:p>
        </p:txBody>
      </p:sp>
      <p:sp>
        <p:nvSpPr>
          <p:cNvPr id="12" name="ZoneTexte 11"/>
          <p:cNvSpPr txBox="1"/>
          <p:nvPr/>
        </p:nvSpPr>
        <p:spPr>
          <a:xfrm>
            <a:off x="3296816" y="4236257"/>
            <a:ext cx="1224136" cy="736342"/>
          </a:xfrm>
          <a:prstGeom prst="roundRect">
            <a:avLst>
              <a:gd name="adj" fmla="val 2726"/>
            </a:avLst>
          </a:prstGeom>
          <a:solidFill>
            <a:schemeClr val="bg1"/>
          </a:solidFill>
          <a:ln>
            <a:solidFill>
              <a:schemeClr val="bg1">
                <a:lumMod val="85000"/>
              </a:schemeClr>
            </a:solidFill>
          </a:ln>
          <a:effectLst>
            <a:outerShdw blurRad="50800" dist="38100" algn="l" rotWithShape="0">
              <a:prstClr val="black">
                <a:alpha val="40000"/>
              </a:prstClr>
            </a:outerShdw>
          </a:effectLst>
        </p:spPr>
        <p:txBody>
          <a:bodyPr wrap="square" rtlCol="0">
            <a:spAutoFit/>
          </a:bodyPr>
          <a:lstStyle/>
          <a:p>
            <a:r>
              <a:rPr lang="fr-FR" sz="1200" dirty="0" smtClean="0"/>
              <a:t>27 avril 2012</a:t>
            </a:r>
          </a:p>
          <a:p>
            <a:r>
              <a:rPr lang="fr-FR" sz="900" dirty="0" smtClean="0"/>
              <a:t>Décret portant sur l’organisation de l’ANSM</a:t>
            </a:r>
            <a:r>
              <a:rPr lang="fr-FR" sz="1050" dirty="0" smtClean="0"/>
              <a:t>.</a:t>
            </a:r>
          </a:p>
        </p:txBody>
      </p:sp>
      <p:sp>
        <p:nvSpPr>
          <p:cNvPr id="13" name="ZoneTexte 12"/>
          <p:cNvSpPr txBox="1"/>
          <p:nvPr/>
        </p:nvSpPr>
        <p:spPr>
          <a:xfrm>
            <a:off x="1996902" y="3773329"/>
            <a:ext cx="1296144" cy="766167"/>
          </a:xfrm>
          <a:prstGeom prst="roundRect">
            <a:avLst>
              <a:gd name="adj" fmla="val 3539"/>
            </a:avLst>
          </a:prstGeom>
          <a:solidFill>
            <a:schemeClr val="bg1"/>
          </a:solidFill>
          <a:ln>
            <a:solidFill>
              <a:schemeClr val="bg1">
                <a:lumMod val="85000"/>
              </a:schemeClr>
            </a:solidFill>
          </a:ln>
          <a:effectLst>
            <a:outerShdw blurRad="50800" dist="38100" algn="l" rotWithShape="0">
              <a:prstClr val="black">
                <a:alpha val="40000"/>
              </a:prstClr>
            </a:outerShdw>
          </a:effectLst>
        </p:spPr>
        <p:txBody>
          <a:bodyPr wrap="square" rtlCol="0">
            <a:spAutoFit/>
          </a:bodyPr>
          <a:lstStyle/>
          <a:p>
            <a:r>
              <a:rPr lang="fr-FR" sz="1200" dirty="0" smtClean="0"/>
              <a:t>5 mars 2012 </a:t>
            </a:r>
          </a:p>
          <a:p>
            <a:pPr algn="just"/>
            <a:r>
              <a:rPr lang="fr-FR" sz="900" dirty="0" smtClean="0"/>
              <a:t>Loi sur les recherches impliquant la personne humaine</a:t>
            </a:r>
            <a:endParaRPr lang="fr-FR" sz="900" dirty="0"/>
          </a:p>
        </p:txBody>
      </p:sp>
      <p:sp>
        <p:nvSpPr>
          <p:cNvPr id="14" name="ZoneTexte 13"/>
          <p:cNvSpPr txBox="1"/>
          <p:nvPr/>
        </p:nvSpPr>
        <p:spPr>
          <a:xfrm>
            <a:off x="2288704" y="5257576"/>
            <a:ext cx="1440160" cy="1411784"/>
          </a:xfrm>
          <a:prstGeom prst="roundRect">
            <a:avLst>
              <a:gd name="adj" fmla="val 1289"/>
            </a:avLst>
          </a:prstGeom>
          <a:solidFill>
            <a:schemeClr val="bg1"/>
          </a:solidFill>
          <a:ln>
            <a:solidFill>
              <a:schemeClr val="bg1">
                <a:lumMod val="85000"/>
              </a:schemeClr>
            </a:solidFill>
          </a:ln>
          <a:effectLst>
            <a:outerShdw blurRad="50800" dist="38100" algn="l" rotWithShape="0">
              <a:prstClr val="black">
                <a:alpha val="40000"/>
              </a:prstClr>
            </a:outerShdw>
          </a:effectLst>
        </p:spPr>
        <p:txBody>
          <a:bodyPr wrap="square" rtlCol="0">
            <a:spAutoFit/>
          </a:bodyPr>
          <a:lstStyle/>
          <a:p>
            <a:r>
              <a:rPr lang="fr-FR" sz="1200" dirty="0" smtClean="0"/>
              <a:t>7 mai 2012 </a:t>
            </a:r>
          </a:p>
          <a:p>
            <a:pPr algn="just"/>
            <a:r>
              <a:rPr lang="fr-FR" sz="900" dirty="0" smtClean="0"/>
              <a:t>Arrêté fixant une taxe perçue pour toute demande d’inscription d’un médicament sur la liste des spécialités pharmaceutiques remboursables aux assurés sociaux</a:t>
            </a:r>
            <a:endParaRPr lang="fr-FR" sz="900" dirty="0"/>
          </a:p>
        </p:txBody>
      </p:sp>
      <p:sp>
        <p:nvSpPr>
          <p:cNvPr id="15" name="ZoneTexte 14"/>
          <p:cNvSpPr txBox="1"/>
          <p:nvPr/>
        </p:nvSpPr>
        <p:spPr>
          <a:xfrm>
            <a:off x="251520" y="5543566"/>
            <a:ext cx="1584176" cy="830997"/>
          </a:xfrm>
          <a:prstGeom prst="rect">
            <a:avLst/>
          </a:prstGeom>
          <a:solidFill>
            <a:schemeClr val="bg1"/>
          </a:solidFill>
          <a:ln>
            <a:solidFill>
              <a:schemeClr val="bg1">
                <a:lumMod val="85000"/>
              </a:schemeClr>
            </a:solidFill>
          </a:ln>
          <a:effectLst>
            <a:outerShdw blurRad="50800" dist="38100" algn="l" rotWithShape="0">
              <a:prstClr val="black">
                <a:alpha val="40000"/>
              </a:prstClr>
            </a:outerShdw>
          </a:effectLst>
        </p:spPr>
        <p:txBody>
          <a:bodyPr wrap="square" rtlCol="0">
            <a:spAutoFit/>
          </a:bodyPr>
          <a:lstStyle/>
          <a:p>
            <a:r>
              <a:rPr lang="fr-FR" sz="1200" dirty="0" smtClean="0"/>
              <a:t>5 janvier 2012</a:t>
            </a:r>
          </a:p>
          <a:p>
            <a:pPr algn="just"/>
            <a:r>
              <a:rPr lang="fr-FR" sz="900" dirty="0" smtClean="0"/>
              <a:t>Xavier Bertrand  affirme vouloir un changement de la réglementation européenne sur les dispositifs médicaux</a:t>
            </a:r>
            <a:endParaRPr lang="fr-FR" sz="900" dirty="0"/>
          </a:p>
        </p:txBody>
      </p:sp>
      <p:sp>
        <p:nvSpPr>
          <p:cNvPr id="16" name="ZoneTexte 15"/>
          <p:cNvSpPr txBox="1"/>
          <p:nvPr/>
        </p:nvSpPr>
        <p:spPr>
          <a:xfrm>
            <a:off x="782302" y="5819348"/>
            <a:ext cx="1296144" cy="969496"/>
          </a:xfrm>
          <a:prstGeom prst="roundRect">
            <a:avLst>
              <a:gd name="adj" fmla="val 754"/>
            </a:avLst>
          </a:prstGeom>
          <a:solidFill>
            <a:schemeClr val="bg1"/>
          </a:solidFill>
          <a:ln>
            <a:solidFill>
              <a:schemeClr val="bg1">
                <a:lumMod val="85000"/>
              </a:schemeClr>
            </a:solidFill>
          </a:ln>
          <a:effectLst>
            <a:outerShdw blurRad="50800" dist="38100" algn="l" rotWithShape="0">
              <a:prstClr val="black">
                <a:alpha val="40000"/>
              </a:prstClr>
            </a:outerShdw>
          </a:effectLst>
        </p:spPr>
        <p:txBody>
          <a:bodyPr wrap="square" rtlCol="0">
            <a:spAutoFit/>
          </a:bodyPr>
          <a:lstStyle/>
          <a:p>
            <a:r>
              <a:rPr lang="fr-FR" sz="1200" dirty="0"/>
              <a:t>2</a:t>
            </a:r>
            <a:r>
              <a:rPr lang="fr-FR" sz="1200" dirty="0" smtClean="0"/>
              <a:t> mars 2012</a:t>
            </a:r>
          </a:p>
          <a:p>
            <a:pPr algn="just"/>
            <a:r>
              <a:rPr lang="fr-FR" sz="900" dirty="0" smtClean="0"/>
              <a:t>Lancement de la campagne « Les médicaments, ne les prenez pas n’importe comment »</a:t>
            </a:r>
            <a:endParaRPr lang="fr-FR" sz="900" dirty="0"/>
          </a:p>
        </p:txBody>
      </p:sp>
      <p:sp>
        <p:nvSpPr>
          <p:cNvPr id="17" name="ZoneTexte 16"/>
          <p:cNvSpPr txBox="1"/>
          <p:nvPr/>
        </p:nvSpPr>
        <p:spPr>
          <a:xfrm>
            <a:off x="971600" y="4740313"/>
            <a:ext cx="1584176" cy="847070"/>
          </a:xfrm>
          <a:prstGeom prst="roundRect">
            <a:avLst>
              <a:gd name="adj" fmla="val 3880"/>
            </a:avLst>
          </a:prstGeom>
          <a:solidFill>
            <a:schemeClr val="bg1"/>
          </a:solidFill>
          <a:ln>
            <a:solidFill>
              <a:schemeClr val="bg1">
                <a:lumMod val="85000"/>
              </a:schemeClr>
            </a:solidFill>
          </a:ln>
          <a:effectLst>
            <a:outerShdw blurRad="50800" dist="38100" algn="l" rotWithShape="0">
              <a:prstClr val="black">
                <a:alpha val="40000"/>
              </a:prstClr>
            </a:outerShdw>
          </a:effectLst>
        </p:spPr>
        <p:txBody>
          <a:bodyPr wrap="square" rtlCol="0">
            <a:spAutoFit/>
          </a:bodyPr>
          <a:lstStyle/>
          <a:p>
            <a:r>
              <a:rPr lang="fr-FR" sz="1200" dirty="0" smtClean="0"/>
              <a:t>1</a:t>
            </a:r>
            <a:r>
              <a:rPr lang="fr-FR" sz="1200" baseline="30000" dirty="0" smtClean="0"/>
              <a:t>er</a:t>
            </a:r>
            <a:r>
              <a:rPr lang="fr-FR" sz="1200" dirty="0" smtClean="0"/>
              <a:t> janvier 2012</a:t>
            </a:r>
          </a:p>
          <a:p>
            <a:pPr algn="just"/>
            <a:r>
              <a:rPr lang="fr-FR" sz="900" dirty="0" smtClean="0"/>
              <a:t>Parution des décrets d’application de la loi HSPT relatifs au développement professionnel continu (DPC). </a:t>
            </a:r>
            <a:endParaRPr lang="fr-FR" sz="900" dirty="0"/>
          </a:p>
        </p:txBody>
      </p:sp>
      <p:sp>
        <p:nvSpPr>
          <p:cNvPr id="18" name="ZoneTexte 17"/>
          <p:cNvSpPr txBox="1"/>
          <p:nvPr/>
        </p:nvSpPr>
        <p:spPr>
          <a:xfrm>
            <a:off x="6321152" y="1477233"/>
            <a:ext cx="3024336" cy="1015663"/>
          </a:xfrm>
          <a:prstGeom prst="rect">
            <a:avLst/>
          </a:prstGeom>
          <a:solidFill>
            <a:schemeClr val="bg1">
              <a:lumMod val="85000"/>
            </a:schemeClr>
          </a:solidFill>
          <a:ln>
            <a:noFill/>
          </a:ln>
        </p:spPr>
        <p:txBody>
          <a:bodyPr wrap="square">
            <a:spAutoFit/>
          </a:bodyPr>
          <a:lstStyle/>
          <a:p>
            <a:pPr>
              <a:defRPr/>
            </a:pPr>
            <a:r>
              <a:rPr lang="fr-FR" sz="1200" dirty="0" smtClean="0">
                <a:sym typeface="Symbol"/>
              </a:rPr>
              <a:t>De l'autre, l'obligation pour un Ministre de répondre à la pression de l'opinion publique générée par les affaires polémiques et  d'être visible dans les médias, y compris sur le net, en période électorale.</a:t>
            </a:r>
            <a:endParaRPr lang="fr-FR" sz="1200" dirty="0"/>
          </a:p>
        </p:txBody>
      </p:sp>
      <p:sp>
        <p:nvSpPr>
          <p:cNvPr id="20" name="ZoneTexte 19"/>
          <p:cNvSpPr txBox="1"/>
          <p:nvPr/>
        </p:nvSpPr>
        <p:spPr>
          <a:xfrm>
            <a:off x="5097016" y="4365104"/>
            <a:ext cx="3024336" cy="1938992"/>
          </a:xfrm>
          <a:prstGeom prst="rect">
            <a:avLst/>
          </a:prstGeom>
          <a:solidFill>
            <a:schemeClr val="bg1">
              <a:lumMod val="85000"/>
            </a:schemeClr>
          </a:solidFill>
          <a:ln>
            <a:noFill/>
          </a:ln>
        </p:spPr>
        <p:txBody>
          <a:bodyPr wrap="square">
            <a:spAutoFit/>
          </a:bodyPr>
          <a:lstStyle/>
          <a:p>
            <a:pPr>
              <a:defRPr/>
            </a:pPr>
            <a:r>
              <a:rPr lang="fr-FR" sz="1200" dirty="0" smtClean="0">
                <a:solidFill>
                  <a:schemeClr val="tx1">
                    <a:lumMod val="85000"/>
                    <a:lumOff val="15000"/>
                  </a:schemeClr>
                </a:solidFill>
                <a:sym typeface="Symbol"/>
              </a:rPr>
              <a:t>Pour l'internaute lambda, sur le net, Xavier Bertrand, Ministre de la Santé, c'est d'abord les prothèses PIP et le Médiator.</a:t>
            </a:r>
          </a:p>
          <a:p>
            <a:pPr>
              <a:defRPr/>
            </a:pPr>
            <a:endParaRPr lang="fr-FR" sz="1200" dirty="0">
              <a:solidFill>
                <a:schemeClr val="tx1">
                  <a:lumMod val="85000"/>
                  <a:lumOff val="15000"/>
                </a:schemeClr>
              </a:solidFill>
              <a:sym typeface="Symbol"/>
            </a:endParaRPr>
          </a:p>
          <a:p>
            <a:pPr>
              <a:defRPr/>
            </a:pPr>
            <a:r>
              <a:rPr lang="fr-FR" sz="1200" dirty="0" smtClean="0">
                <a:solidFill>
                  <a:schemeClr val="tx1">
                    <a:lumMod val="85000"/>
                    <a:lumOff val="15000"/>
                  </a:schemeClr>
                </a:solidFill>
                <a:sym typeface="Symbol"/>
              </a:rPr>
              <a:t>Pour le chercheur d'information professionnel, c'est une succession de lois, décrets, prises de décisions, discours et campagnes sur des sujets techniques (RTU)  ou touchant le quotidien de chacun (Maisons de Santé, Tarifs des complémentaires Santé) .</a:t>
            </a:r>
            <a:endParaRPr lang="fr-FR" sz="1200" dirty="0">
              <a:solidFill>
                <a:schemeClr val="tx1">
                  <a:lumMod val="85000"/>
                  <a:lumOff val="15000"/>
                </a:schemeClr>
              </a:solidFill>
            </a:endParaRPr>
          </a:p>
        </p:txBody>
      </p:sp>
      <p:sp>
        <p:nvSpPr>
          <p:cNvPr id="31" name="Arc 30"/>
          <p:cNvSpPr/>
          <p:nvPr/>
        </p:nvSpPr>
        <p:spPr>
          <a:xfrm rot="9507726" flipH="1">
            <a:off x="7012343" y="3577956"/>
            <a:ext cx="1049823" cy="914400"/>
          </a:xfrm>
          <a:prstGeom prst="arc">
            <a:avLst/>
          </a:prstGeom>
          <a:ln>
            <a:solidFill>
              <a:schemeClr val="tx1">
                <a:lumMod val="65000"/>
                <a:lumOff val="35000"/>
              </a:schemeClr>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9" name="Image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33357" y="3172930"/>
            <a:ext cx="1725176" cy="1192174"/>
          </a:xfrm>
          <a:prstGeom prst="rect">
            <a:avLst/>
          </a:prstGeom>
          <a:ln>
            <a:noFill/>
          </a:ln>
          <a:effectLst>
            <a:outerShdw blurRad="292100" dist="139700" dir="2700000" algn="tl" rotWithShape="0">
              <a:srgbClr val="333333">
                <a:alpha val="65000"/>
              </a:srgbClr>
            </a:outerShdw>
          </a:effectLst>
        </p:spPr>
      </p:pic>
      <p:pic>
        <p:nvPicPr>
          <p:cNvPr id="30" name="Image 2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58533" y="2858102"/>
            <a:ext cx="1319979" cy="976784"/>
          </a:xfrm>
          <a:prstGeom prst="rect">
            <a:avLst/>
          </a:prstGeom>
          <a:ln>
            <a:noFill/>
          </a:ln>
          <a:effectLst>
            <a:outerShdw blurRad="292100" dist="139700" dir="2700000" algn="tl" rotWithShape="0">
              <a:srgbClr val="333333">
                <a:alpha val="65000"/>
              </a:srgbClr>
            </a:outerShdw>
          </a:effectLst>
        </p:spPr>
      </p:pic>
      <p:sp>
        <p:nvSpPr>
          <p:cNvPr id="35" name="ZoneTexte 34"/>
          <p:cNvSpPr txBox="1"/>
          <p:nvPr/>
        </p:nvSpPr>
        <p:spPr>
          <a:xfrm>
            <a:off x="2792760" y="5163848"/>
            <a:ext cx="1800200" cy="1678067"/>
          </a:xfrm>
          <a:prstGeom prst="roundRect">
            <a:avLst>
              <a:gd name="adj" fmla="val 1255"/>
            </a:avLst>
          </a:prstGeom>
          <a:solidFill>
            <a:schemeClr val="bg1"/>
          </a:solidFill>
          <a:ln>
            <a:solidFill>
              <a:schemeClr val="bg1">
                <a:lumMod val="85000"/>
              </a:schemeClr>
            </a:solidFill>
          </a:ln>
        </p:spPr>
        <p:txBody>
          <a:bodyPr wrap="square" rtlCol="0">
            <a:spAutoFit/>
          </a:bodyPr>
          <a:lstStyle/>
          <a:p>
            <a:r>
              <a:rPr lang="fr-FR" sz="1200" dirty="0" smtClean="0"/>
              <a:t>9 mai 2012</a:t>
            </a:r>
          </a:p>
          <a:p>
            <a:pPr algn="just"/>
            <a:r>
              <a:rPr lang="fr-FR" sz="900" dirty="0" smtClean="0"/>
              <a:t>- Décret d’application des dispositions relatives à la publicité pour les médicaments à usage humain.</a:t>
            </a:r>
          </a:p>
          <a:p>
            <a:pPr algn="just"/>
            <a:r>
              <a:rPr lang="fr-FR" sz="900" dirty="0" smtClean="0"/>
              <a:t>- Décret d’application portant sur la publicité des dispositifs médicaux</a:t>
            </a:r>
          </a:p>
          <a:p>
            <a:pPr algn="just"/>
            <a:r>
              <a:rPr lang="fr-FR" sz="900" dirty="0" smtClean="0"/>
              <a:t>- Décret d’application portant sur la publicité des dispositifs médicaux in vitro</a:t>
            </a:r>
          </a:p>
        </p:txBody>
      </p:sp>
      <p:sp>
        <p:nvSpPr>
          <p:cNvPr id="24" name="Arc 23"/>
          <p:cNvSpPr/>
          <p:nvPr/>
        </p:nvSpPr>
        <p:spPr>
          <a:xfrm rot="8172220">
            <a:off x="4209405" y="5086366"/>
            <a:ext cx="914400" cy="914400"/>
          </a:xfrm>
          <a:prstGeom prst="arc">
            <a:avLst/>
          </a:prstGeom>
          <a:ln>
            <a:solidFill>
              <a:schemeClr val="tx1">
                <a:lumMod val="50000"/>
                <a:lumOff val="50000"/>
              </a:schemeClr>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 name="Imag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05328" y="4293384"/>
            <a:ext cx="1774769" cy="2592000"/>
          </a:xfrm>
          <a:prstGeom prst="rect">
            <a:avLst/>
          </a:prstGeom>
          <a:ln>
            <a:noFill/>
          </a:ln>
          <a:effectLst>
            <a:outerShdw blurRad="50800" dist="38100" algn="l" rotWithShape="0">
              <a:prstClr val="black">
                <a:alpha val="40000"/>
              </a:prstClr>
            </a:outerShdw>
          </a:effectLst>
        </p:spPr>
      </p:pic>
    </p:spTree>
    <p:extLst>
      <p:ext uri="{BB962C8B-B14F-4D97-AF65-F5344CB8AC3E}">
        <p14:creationId xmlns:p14="http://schemas.microsoft.com/office/powerpoint/2010/main" xmlns="" val="3628518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380912"/>
            <a:ext cx="9906000"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2800" b="1" dirty="0" smtClean="0">
                <a:solidFill>
                  <a:schemeClr val="bg1"/>
                </a:solidFill>
                <a:latin typeface="Cambria" pitchFamily="18" charset="0"/>
                <a:cs typeface="Arial" pitchFamily="34" charset="0"/>
              </a:rPr>
              <a:t>Précisions méthodologiques (1)</a:t>
            </a:r>
            <a:endParaRPr lang="fr-FR" sz="2800" b="1" dirty="0">
              <a:solidFill>
                <a:schemeClr val="bg1"/>
              </a:solidFill>
              <a:latin typeface="Cambria" pitchFamily="18" charset="0"/>
              <a:cs typeface="Arial" pitchFamily="34" charset="0"/>
            </a:endParaRPr>
          </a:p>
        </p:txBody>
      </p:sp>
      <p:sp>
        <p:nvSpPr>
          <p:cNvPr id="26" name="ZoneTexte 25"/>
          <p:cNvSpPr txBox="1"/>
          <p:nvPr/>
        </p:nvSpPr>
        <p:spPr>
          <a:xfrm>
            <a:off x="2072680" y="1412776"/>
            <a:ext cx="6837945" cy="5047536"/>
          </a:xfrm>
          <a:prstGeom prst="rect">
            <a:avLst/>
          </a:prstGeom>
          <a:noFill/>
          <a:ln>
            <a:noFill/>
          </a:ln>
        </p:spPr>
        <p:txBody>
          <a:bodyPr wrap="square" numCol="1" spcCol="180000">
            <a:spAutoFit/>
          </a:bodyPr>
          <a:lstStyle/>
          <a:p>
            <a:pPr algn="just"/>
            <a:r>
              <a:rPr lang="fr-FR" sz="1400" dirty="0" smtClean="0">
                <a:latin typeface="Calibri" pitchFamily="34" charset="0"/>
              </a:rPr>
              <a:t>Les analyses et représentations graphiques suivantes sont exclusivement issues de la plateforme Digimind.</a:t>
            </a:r>
          </a:p>
          <a:p>
            <a:pPr algn="just"/>
            <a:endParaRPr lang="fr-FR" sz="1400" dirty="0" smtClean="0">
              <a:latin typeface="Calibri" pitchFamily="34" charset="0"/>
            </a:endParaRPr>
          </a:p>
          <a:p>
            <a:pPr algn="just"/>
            <a:r>
              <a:rPr lang="fr-FR" sz="1400" dirty="0" smtClean="0">
                <a:latin typeface="Calibri" pitchFamily="34" charset="0"/>
              </a:rPr>
              <a:t>Elles résultent de requêtes effectuées </a:t>
            </a:r>
            <a:r>
              <a:rPr lang="fr-FR" sz="1400" i="1" dirty="0" smtClean="0">
                <a:latin typeface="Calibri" pitchFamily="34" charset="0"/>
              </a:rPr>
              <a:t>autour</a:t>
            </a:r>
            <a:r>
              <a:rPr lang="fr-FR" sz="1400" dirty="0" smtClean="0">
                <a:latin typeface="Calibri" pitchFamily="34" charset="0"/>
              </a:rPr>
              <a:t> de "Xavier Bertrand" puis du traitement des chronologies, des concepts et des sources collectés sur le web.</a:t>
            </a:r>
          </a:p>
          <a:p>
            <a:pPr algn="just"/>
            <a:endParaRPr lang="fr-FR" sz="1400" b="1" dirty="0" smtClean="0">
              <a:latin typeface="Calibri" pitchFamily="34" charset="0"/>
            </a:endParaRPr>
          </a:p>
          <a:p>
            <a:pPr algn="just"/>
            <a:r>
              <a:rPr lang="fr-FR" sz="1400" b="1" dirty="0" smtClean="0">
                <a:latin typeface="Calibri" pitchFamily="34" charset="0"/>
              </a:rPr>
              <a:t>5 grandes étapes dans ce travail :</a:t>
            </a:r>
          </a:p>
          <a:p>
            <a:pPr marL="285750" indent="-285750" algn="just">
              <a:buFont typeface="Arial" pitchFamily="34" charset="0"/>
              <a:buChar char="•"/>
            </a:pPr>
            <a:r>
              <a:rPr lang="fr-FR" sz="1400" dirty="0" smtClean="0">
                <a:latin typeface="Calibri" pitchFamily="34" charset="0"/>
              </a:rPr>
              <a:t>Nous avons d'abord interrogé le moteur Digimind sur Xavier Bertrand et ses différentes composantes (</a:t>
            </a:r>
            <a:r>
              <a:rPr lang="fr-FR" sz="1400" dirty="0" err="1" smtClean="0">
                <a:latin typeface="Calibri" pitchFamily="34" charset="0"/>
              </a:rPr>
              <a:t>X.Bertrand</a:t>
            </a:r>
            <a:r>
              <a:rPr lang="fr-FR" sz="1400" dirty="0" smtClean="0">
                <a:latin typeface="Calibri" pitchFamily="34" charset="0"/>
              </a:rPr>
              <a:t>, le Ministre, …) en tant que Ministre de la Santé uniquement.</a:t>
            </a:r>
          </a:p>
          <a:p>
            <a:pPr marL="285750" indent="-285750" algn="just">
              <a:buFont typeface="Arial" pitchFamily="34" charset="0"/>
              <a:buChar char="•"/>
            </a:pPr>
            <a:endParaRPr lang="fr-FR" sz="1400" dirty="0" smtClean="0">
              <a:latin typeface="Calibri" pitchFamily="34" charset="0"/>
            </a:endParaRPr>
          </a:p>
          <a:p>
            <a:pPr marL="285750" indent="-285750" algn="just">
              <a:buFont typeface="Arial" pitchFamily="34" charset="0"/>
              <a:buChar char="•"/>
            </a:pPr>
            <a:r>
              <a:rPr lang="fr-FR" sz="1400" dirty="0" smtClean="0">
                <a:latin typeface="Calibri" pitchFamily="34" charset="0"/>
              </a:rPr>
              <a:t>Nous avons ensuite dégagé les principaux pics d'informations sur la période janvier-mai 2012 tout en déterminant si les faits étaient la conséquence ou étaient impactés par des actualités antérieures.</a:t>
            </a:r>
          </a:p>
          <a:p>
            <a:pPr marL="285750" indent="-285750" algn="just">
              <a:buFont typeface="Arial" pitchFamily="34" charset="0"/>
              <a:buChar char="•"/>
            </a:pPr>
            <a:endParaRPr lang="fr-FR" sz="1400" dirty="0" smtClean="0">
              <a:latin typeface="Calibri" pitchFamily="34" charset="0"/>
            </a:endParaRPr>
          </a:p>
          <a:p>
            <a:pPr marL="285750" indent="-285750" algn="just">
              <a:buFont typeface="Arial" pitchFamily="34" charset="0"/>
              <a:buChar char="•"/>
            </a:pPr>
            <a:r>
              <a:rPr lang="fr-FR" sz="1400" dirty="0" smtClean="0">
                <a:latin typeface="Calibri" pitchFamily="34" charset="0"/>
              </a:rPr>
              <a:t>Nous avons en suite examiné les principaux concepts (loi, affaires, discours) qui se distinguaient.</a:t>
            </a:r>
          </a:p>
          <a:p>
            <a:pPr marL="285750" indent="-285750" algn="just">
              <a:buFont typeface="Arial" pitchFamily="34" charset="0"/>
              <a:buChar char="•"/>
            </a:pPr>
            <a:endParaRPr lang="fr-FR" sz="1400" dirty="0" smtClean="0">
              <a:latin typeface="Calibri" pitchFamily="34" charset="0"/>
            </a:endParaRPr>
          </a:p>
          <a:p>
            <a:pPr marL="285750" indent="-285750" algn="just">
              <a:buFont typeface="Arial" pitchFamily="34" charset="0"/>
              <a:buChar char="•"/>
            </a:pPr>
            <a:r>
              <a:rPr lang="fr-FR" sz="1400" dirty="0" smtClean="0">
                <a:latin typeface="Calibri" pitchFamily="34" charset="0"/>
              </a:rPr>
              <a:t>Puis nous avons relancé les analyses en nous concentrant sur 2 faits apparus comme prégnants</a:t>
            </a:r>
          </a:p>
          <a:p>
            <a:pPr marL="285750" indent="-285750" algn="just">
              <a:buFont typeface="Arial" pitchFamily="34" charset="0"/>
              <a:buChar char="•"/>
            </a:pPr>
            <a:endParaRPr lang="fr-FR" sz="1400" dirty="0" smtClean="0">
              <a:latin typeface="Calibri" pitchFamily="34" charset="0"/>
            </a:endParaRPr>
          </a:p>
          <a:p>
            <a:pPr marL="285750" indent="-285750" algn="just">
              <a:buFont typeface="Arial" pitchFamily="34" charset="0"/>
              <a:buChar char="•"/>
            </a:pPr>
            <a:r>
              <a:rPr lang="fr-FR" sz="1400" dirty="0" smtClean="0">
                <a:latin typeface="Calibri" pitchFamily="34" charset="0"/>
              </a:rPr>
              <a:t>Enfin, nous avons analysé la structure des supports médias  web et leurs sujets de prédilection sur les hauts faits de Xavier Bertrand.</a:t>
            </a:r>
          </a:p>
          <a:p>
            <a:pPr algn="just"/>
            <a:endParaRPr lang="fr-FR" sz="1400" dirty="0">
              <a:latin typeface="Calibri" pitchFamily="34" charset="0"/>
            </a:endParaRPr>
          </a:p>
        </p:txBody>
      </p:sp>
      <p:pic>
        <p:nvPicPr>
          <p:cNvPr id="2" name="Image 1"/>
          <p:cNvPicPr preferRelativeResize="0">
            <a:picLocks/>
          </p:cNvPicPr>
          <p:nvPr/>
        </p:nvPicPr>
        <p:blipFill>
          <a:blip r:embed="rId3" cstate="print">
            <a:extLst>
              <a:ext uri="{28A0092B-C50C-407E-A947-70E740481C1C}">
                <a14:useLocalDpi xmlns:a14="http://schemas.microsoft.com/office/drawing/2010/main" xmlns="" val="0"/>
              </a:ext>
            </a:extLst>
          </a:blip>
          <a:stretch>
            <a:fillRect/>
          </a:stretch>
        </p:blipFill>
        <p:spPr>
          <a:xfrm>
            <a:off x="848544" y="1628800"/>
            <a:ext cx="648000" cy="79208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200531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380912"/>
            <a:ext cx="9906000"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2800" b="1" dirty="0" smtClean="0">
                <a:solidFill>
                  <a:schemeClr val="bg1"/>
                </a:solidFill>
                <a:latin typeface="Cambria" pitchFamily="18" charset="0"/>
                <a:cs typeface="Arial" pitchFamily="34" charset="0"/>
              </a:rPr>
              <a:t>Précisions méthodologiques (2)</a:t>
            </a:r>
            <a:endParaRPr lang="fr-FR" sz="2800" b="1" dirty="0">
              <a:solidFill>
                <a:schemeClr val="bg1"/>
              </a:solidFill>
              <a:latin typeface="Cambria" pitchFamily="18" charset="0"/>
              <a:cs typeface="Arial" pitchFamily="34" charset="0"/>
            </a:endParaRPr>
          </a:p>
        </p:txBody>
      </p:sp>
      <p:sp>
        <p:nvSpPr>
          <p:cNvPr id="26" name="ZoneTexte 25"/>
          <p:cNvSpPr txBox="1"/>
          <p:nvPr/>
        </p:nvSpPr>
        <p:spPr>
          <a:xfrm>
            <a:off x="1928664" y="1517754"/>
            <a:ext cx="7488832" cy="3539430"/>
          </a:xfrm>
          <a:prstGeom prst="rect">
            <a:avLst/>
          </a:prstGeom>
          <a:noFill/>
          <a:ln>
            <a:noFill/>
          </a:ln>
        </p:spPr>
        <p:txBody>
          <a:bodyPr wrap="square" numCol="1" spcCol="180000">
            <a:spAutoFit/>
          </a:bodyPr>
          <a:lstStyle/>
          <a:p>
            <a:pPr algn="just"/>
            <a:endParaRPr lang="fr-FR" sz="1400" dirty="0">
              <a:latin typeface="Calibri" pitchFamily="34" charset="0"/>
            </a:endParaRPr>
          </a:p>
          <a:p>
            <a:pPr algn="just"/>
            <a:r>
              <a:rPr lang="fr-FR" sz="1400" dirty="0" smtClean="0">
                <a:latin typeface="Calibri" pitchFamily="34" charset="0"/>
              </a:rPr>
              <a:t>Les sources interrogées comprennent essentiellement :</a:t>
            </a:r>
          </a:p>
          <a:p>
            <a:pPr algn="just"/>
            <a:endParaRPr lang="fr-FR" sz="1400" dirty="0" smtClean="0">
              <a:latin typeface="Calibri" pitchFamily="34" charset="0"/>
            </a:endParaRPr>
          </a:p>
          <a:p>
            <a:pPr marL="285750" indent="-285750" algn="just">
              <a:buFont typeface="Arial" pitchFamily="34" charset="0"/>
              <a:buChar char="•"/>
            </a:pPr>
            <a:r>
              <a:rPr lang="fr-FR" sz="1400" dirty="0" smtClean="0">
                <a:latin typeface="Calibri" pitchFamily="34" charset="0"/>
              </a:rPr>
              <a:t>Les sites d'actualités et d'opinions (Nationaux, Régionaux, Spécialisés), </a:t>
            </a:r>
          </a:p>
          <a:p>
            <a:pPr marL="285750" indent="-285750" algn="just">
              <a:buFont typeface="Arial" pitchFamily="34" charset="0"/>
              <a:buChar char="•"/>
            </a:pPr>
            <a:r>
              <a:rPr lang="fr-FR" sz="1400" dirty="0" smtClean="0">
                <a:latin typeface="Calibri" pitchFamily="34" charset="0"/>
              </a:rPr>
              <a:t>Les portails spécialisés (santé, pharma par exemple)</a:t>
            </a:r>
          </a:p>
          <a:p>
            <a:pPr marL="285750" indent="-285750" algn="just">
              <a:buFont typeface="Arial" pitchFamily="34" charset="0"/>
              <a:buChar char="•"/>
            </a:pPr>
            <a:r>
              <a:rPr lang="fr-FR" sz="1400" dirty="0">
                <a:latin typeface="Calibri" pitchFamily="34" charset="0"/>
              </a:rPr>
              <a:t>L</a:t>
            </a:r>
            <a:r>
              <a:rPr lang="fr-FR" sz="1400" dirty="0" smtClean="0">
                <a:latin typeface="Calibri" pitchFamily="34" charset="0"/>
              </a:rPr>
              <a:t>es sites d'entreprises, </a:t>
            </a:r>
          </a:p>
          <a:p>
            <a:pPr marL="285750" indent="-285750" algn="just">
              <a:buFont typeface="Arial" pitchFamily="34" charset="0"/>
              <a:buChar char="•"/>
            </a:pPr>
            <a:r>
              <a:rPr lang="fr-FR" sz="1400" dirty="0" smtClean="0">
                <a:latin typeface="Calibri" pitchFamily="34" charset="0"/>
              </a:rPr>
              <a:t>Les sites de gouvernements</a:t>
            </a:r>
            <a:r>
              <a:rPr lang="fr-FR" sz="1400" dirty="0">
                <a:latin typeface="Calibri" pitchFamily="34" charset="0"/>
              </a:rPr>
              <a:t> </a:t>
            </a:r>
            <a:r>
              <a:rPr lang="fr-FR" sz="1400" dirty="0" smtClean="0">
                <a:latin typeface="Calibri" pitchFamily="34" charset="0"/>
              </a:rPr>
              <a:t>et d'institutions,</a:t>
            </a:r>
          </a:p>
          <a:p>
            <a:pPr marL="285750" indent="-285750" algn="just">
              <a:buFont typeface="Arial" pitchFamily="34" charset="0"/>
              <a:buChar char="•"/>
            </a:pPr>
            <a:r>
              <a:rPr lang="fr-FR" sz="1400" dirty="0">
                <a:latin typeface="Calibri" pitchFamily="34" charset="0"/>
              </a:rPr>
              <a:t>L</a:t>
            </a:r>
            <a:r>
              <a:rPr lang="fr-FR" sz="1400" dirty="0" smtClean="0">
                <a:latin typeface="Calibri" pitchFamily="34" charset="0"/>
              </a:rPr>
              <a:t>es forums, </a:t>
            </a:r>
          </a:p>
          <a:p>
            <a:pPr marL="285750" indent="-285750" algn="just">
              <a:buFont typeface="Arial" pitchFamily="34" charset="0"/>
              <a:buChar char="•"/>
            </a:pPr>
            <a:r>
              <a:rPr lang="fr-FR" sz="1400" dirty="0">
                <a:latin typeface="Calibri" pitchFamily="34" charset="0"/>
              </a:rPr>
              <a:t>L</a:t>
            </a:r>
            <a:r>
              <a:rPr lang="fr-FR" sz="1400" dirty="0" smtClean="0">
                <a:latin typeface="Calibri" pitchFamily="34" charset="0"/>
              </a:rPr>
              <a:t>es blogs, </a:t>
            </a:r>
          </a:p>
          <a:p>
            <a:pPr marL="285750" indent="-285750" algn="just">
              <a:buFont typeface="Arial" pitchFamily="34" charset="0"/>
              <a:buChar char="•"/>
            </a:pPr>
            <a:r>
              <a:rPr lang="fr-FR" sz="1400" dirty="0">
                <a:latin typeface="Calibri" pitchFamily="34" charset="0"/>
              </a:rPr>
              <a:t>L</a:t>
            </a:r>
            <a:r>
              <a:rPr lang="fr-FR" sz="1400" dirty="0" smtClean="0">
                <a:latin typeface="Calibri" pitchFamily="34" charset="0"/>
              </a:rPr>
              <a:t>es réseaux sociaux </a:t>
            </a:r>
            <a:r>
              <a:rPr lang="fr-FR" sz="1400" dirty="0" err="1" smtClean="0">
                <a:latin typeface="Calibri" pitchFamily="34" charset="0"/>
              </a:rPr>
              <a:t>Twitter</a:t>
            </a:r>
            <a:r>
              <a:rPr lang="fr-FR" sz="1400" dirty="0" smtClean="0">
                <a:latin typeface="Calibri" pitchFamily="34" charset="0"/>
              </a:rPr>
              <a:t> et Facebook.</a:t>
            </a:r>
          </a:p>
          <a:p>
            <a:pPr algn="just"/>
            <a:endParaRPr lang="fr-FR" sz="1400" dirty="0" smtClean="0">
              <a:latin typeface="Calibri" pitchFamily="34" charset="0"/>
            </a:endParaRPr>
          </a:p>
          <a:p>
            <a:pPr algn="just"/>
            <a:endParaRPr lang="fr-FR" sz="1400" dirty="0">
              <a:latin typeface="Calibri" pitchFamily="34" charset="0"/>
            </a:endParaRPr>
          </a:p>
          <a:p>
            <a:pPr algn="just"/>
            <a:r>
              <a:rPr lang="fr-FR" sz="1400" dirty="0" smtClean="0">
                <a:latin typeface="Calibri" pitchFamily="34" charset="0"/>
              </a:rPr>
              <a:t>Période : </a:t>
            </a:r>
          </a:p>
          <a:p>
            <a:r>
              <a:rPr lang="fr-FR" sz="1400" dirty="0">
                <a:latin typeface="Calibri" pitchFamily="34" charset="0"/>
              </a:rPr>
              <a:t>L</a:t>
            </a:r>
            <a:r>
              <a:rPr lang="fr-FR" sz="1400" dirty="0" smtClean="0">
                <a:latin typeface="Calibri" pitchFamily="34" charset="0"/>
              </a:rPr>
              <a:t>a plupart des analyses débutent en octobre 2011. </a:t>
            </a:r>
            <a:br>
              <a:rPr lang="fr-FR" sz="1400" dirty="0" smtClean="0">
                <a:latin typeface="Calibri" pitchFamily="34" charset="0"/>
              </a:rPr>
            </a:br>
            <a:r>
              <a:rPr lang="fr-FR" sz="1400" dirty="0" smtClean="0">
                <a:latin typeface="Calibri" pitchFamily="34" charset="0"/>
              </a:rPr>
              <a:t>En effet, un certain nombre d'actualités de janvier à mai 2012 ont été impactées par des faits et décisions de l'hiver 2011.</a:t>
            </a:r>
            <a:endParaRPr lang="fr-FR" sz="1400" dirty="0">
              <a:latin typeface="Calibri" pitchFamily="34" charset="0"/>
            </a:endParaRPr>
          </a:p>
        </p:txBody>
      </p:sp>
      <p:pic>
        <p:nvPicPr>
          <p:cNvPr id="2" name="Image 1"/>
          <p:cNvPicPr preferRelativeResize="0">
            <a:picLocks/>
          </p:cNvPicPr>
          <p:nvPr/>
        </p:nvPicPr>
        <p:blipFill>
          <a:blip r:embed="rId3" cstate="print">
            <a:extLst>
              <a:ext uri="{28A0092B-C50C-407E-A947-70E740481C1C}">
                <a14:useLocalDpi xmlns:a14="http://schemas.microsoft.com/office/drawing/2010/main" xmlns="" val="0"/>
              </a:ext>
            </a:extLst>
          </a:blip>
          <a:stretch>
            <a:fillRect/>
          </a:stretch>
        </p:blipFill>
        <p:spPr>
          <a:xfrm>
            <a:off x="391917" y="1916832"/>
            <a:ext cx="648000" cy="79208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991294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4146" y="729328"/>
            <a:ext cx="9685398" cy="565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ZoneTexte 28"/>
          <p:cNvSpPr txBox="1"/>
          <p:nvPr/>
        </p:nvSpPr>
        <p:spPr>
          <a:xfrm>
            <a:off x="107504" y="1268760"/>
            <a:ext cx="1728192" cy="6463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solidFill>
                  <a:schemeClr val="tx1">
                    <a:lumMod val="85000"/>
                    <a:lumOff val="15000"/>
                  </a:schemeClr>
                </a:solidFill>
              </a:rPr>
              <a:t>4 octobre : L'Assemblée </a:t>
            </a:r>
            <a:r>
              <a:rPr lang="fr-FR" sz="900" dirty="0">
                <a:solidFill>
                  <a:schemeClr val="tx1">
                    <a:lumMod val="85000"/>
                    <a:lumOff val="15000"/>
                  </a:schemeClr>
                </a:solidFill>
              </a:rPr>
              <a:t>nationale </a:t>
            </a:r>
            <a:r>
              <a:rPr lang="fr-FR" sz="900" dirty="0" smtClean="0">
                <a:solidFill>
                  <a:schemeClr val="tx1">
                    <a:lumMod val="85000"/>
                    <a:lumOff val="15000"/>
                  </a:schemeClr>
                </a:solidFill>
              </a:rPr>
              <a:t>vote par 309 voix  le </a:t>
            </a:r>
            <a:r>
              <a:rPr lang="fr-FR" sz="900" dirty="0">
                <a:solidFill>
                  <a:schemeClr val="tx1">
                    <a:lumMod val="85000"/>
                    <a:lumOff val="15000"/>
                  </a:schemeClr>
                </a:solidFill>
              </a:rPr>
              <a:t>projet de loi renforçant le contrôle des </a:t>
            </a:r>
            <a:r>
              <a:rPr lang="fr-FR" sz="900" dirty="0" smtClean="0">
                <a:solidFill>
                  <a:schemeClr val="tx1">
                    <a:lumMod val="85000"/>
                    <a:lumOff val="15000"/>
                  </a:schemeClr>
                </a:solidFill>
              </a:rPr>
              <a:t>médicaments</a:t>
            </a:r>
            <a:endParaRPr lang="fr-FR" sz="900" dirty="0">
              <a:solidFill>
                <a:schemeClr val="tx1">
                  <a:lumMod val="85000"/>
                  <a:lumOff val="15000"/>
                </a:schemeClr>
              </a:solidFill>
              <a:latin typeface="+mn-lt"/>
            </a:endParaRPr>
          </a:p>
        </p:txBody>
      </p:sp>
      <p:cxnSp>
        <p:nvCxnSpPr>
          <p:cNvPr id="30" name="Connecteur droit 29"/>
          <p:cNvCxnSpPr/>
          <p:nvPr/>
        </p:nvCxnSpPr>
        <p:spPr>
          <a:xfrm>
            <a:off x="323528" y="1915091"/>
            <a:ext cx="885056" cy="1944216"/>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47015" y="2060191"/>
            <a:ext cx="1541689" cy="6463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solidFill>
                  <a:schemeClr val="tx1">
                    <a:lumMod val="85000"/>
                    <a:lumOff val="15000"/>
                  </a:schemeClr>
                </a:solidFill>
              </a:rPr>
              <a:t>27octobre: </a:t>
            </a:r>
            <a:r>
              <a:rPr lang="fr-FR" sz="900" dirty="0">
                <a:solidFill>
                  <a:schemeClr val="tx1">
                    <a:lumMod val="85000"/>
                    <a:lumOff val="15000"/>
                  </a:schemeClr>
                </a:solidFill>
              </a:rPr>
              <a:t>Le Sénat a durci jeudi le projet de loi sur le contrôle des médicaments</a:t>
            </a:r>
          </a:p>
          <a:p>
            <a:endParaRPr lang="fr-FR" sz="900" dirty="0">
              <a:solidFill>
                <a:schemeClr val="tx1">
                  <a:lumMod val="85000"/>
                  <a:lumOff val="15000"/>
                </a:schemeClr>
              </a:solidFill>
              <a:latin typeface="+mn-lt"/>
            </a:endParaRPr>
          </a:p>
        </p:txBody>
      </p:sp>
      <p:grpSp>
        <p:nvGrpSpPr>
          <p:cNvPr id="2" name="Groupe 1"/>
          <p:cNvGrpSpPr/>
          <p:nvPr/>
        </p:nvGrpSpPr>
        <p:grpSpPr>
          <a:xfrm>
            <a:off x="134516" y="6282454"/>
            <a:ext cx="9643020" cy="423143"/>
            <a:chOff x="134516" y="6282454"/>
            <a:chExt cx="9643020" cy="423143"/>
          </a:xfrm>
        </p:grpSpPr>
        <p:sp>
          <p:nvSpPr>
            <p:cNvPr id="28" name="ZoneTexte 27"/>
            <p:cNvSpPr txBox="1"/>
            <p:nvPr/>
          </p:nvSpPr>
          <p:spPr>
            <a:xfrm>
              <a:off x="134516" y="6282454"/>
              <a:ext cx="2943364" cy="276999"/>
            </a:xfrm>
            <a:prstGeom prst="rect">
              <a:avLst/>
            </a:prstGeom>
            <a:solidFill>
              <a:schemeClr val="bg1"/>
            </a:solidFill>
            <a:ln>
              <a:noFill/>
            </a:ln>
          </p:spPr>
          <p:txBody>
            <a:bodyPr wrap="square">
              <a:spAutoFit/>
            </a:bodyPr>
            <a:lstStyle/>
            <a:p>
              <a:pPr>
                <a:defRPr/>
              </a:pPr>
              <a:r>
                <a:rPr lang="fr-FR" sz="1200" dirty="0" smtClean="0">
                  <a:solidFill>
                    <a:schemeClr val="tx1">
                      <a:lumMod val="75000"/>
                      <a:lumOff val="25000"/>
                    </a:schemeClr>
                  </a:solidFill>
                  <a:sym typeface="Symbol"/>
                </a:rPr>
                <a:t></a:t>
              </a:r>
              <a:r>
                <a:rPr lang="fr-FR" sz="1200" dirty="0" smtClean="0">
                  <a:solidFill>
                    <a:srgbClr val="FF0000"/>
                  </a:solidFill>
                  <a:sym typeface="Symbol"/>
                </a:rPr>
                <a:t></a:t>
              </a:r>
              <a:r>
                <a:rPr lang="fr-FR" sz="1200" dirty="0" smtClean="0">
                  <a:solidFill>
                    <a:schemeClr val="tx1">
                      <a:lumMod val="75000"/>
                      <a:lumOff val="25000"/>
                    </a:schemeClr>
                  </a:solidFill>
                  <a:sym typeface="Symbol"/>
                </a:rPr>
                <a:t> de octobre 2011 à mai 2012</a:t>
              </a:r>
              <a:endParaRPr lang="fr-FR" sz="1200" dirty="0">
                <a:solidFill>
                  <a:schemeClr val="tx1">
                    <a:lumMod val="75000"/>
                    <a:lumOff val="25000"/>
                  </a:schemeClr>
                </a:solidFill>
              </a:endParaRPr>
            </a:p>
          </p:txBody>
        </p:sp>
        <p:grpSp>
          <p:nvGrpSpPr>
            <p:cNvPr id="10" name="Groupe 9"/>
            <p:cNvGrpSpPr/>
            <p:nvPr/>
          </p:nvGrpSpPr>
          <p:grpSpPr>
            <a:xfrm>
              <a:off x="164146" y="6491283"/>
              <a:ext cx="9613390" cy="214314"/>
              <a:chOff x="72030" y="6500834"/>
              <a:chExt cx="9613390" cy="214314"/>
            </a:xfrm>
            <a:solidFill>
              <a:schemeClr val="tx1">
                <a:lumMod val="65000"/>
                <a:lumOff val="35000"/>
              </a:schemeClr>
            </a:solidFill>
            <a:effectLst>
              <a:outerShdw blurRad="50800" dist="38100" dir="2700000" algn="tl" rotWithShape="0">
                <a:prstClr val="black">
                  <a:alpha val="40000"/>
                </a:prstClr>
              </a:outerShdw>
            </a:effectLst>
          </p:grpSpPr>
          <p:sp>
            <p:nvSpPr>
              <p:cNvPr id="11" name="Chevron 10"/>
              <p:cNvSpPr/>
              <p:nvPr/>
            </p:nvSpPr>
            <p:spPr>
              <a:xfrm>
                <a:off x="72030" y="6500834"/>
                <a:ext cx="1547642" cy="214314"/>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r>
                  <a:rPr lang="fr-FR" sz="900" dirty="0" smtClean="0">
                    <a:latin typeface="Arial" pitchFamily="34" charset="0"/>
                    <a:cs typeface="Arial" pitchFamily="34" charset="0"/>
                  </a:rPr>
                  <a:t>Octobre  2011</a:t>
                </a:r>
                <a:endParaRPr lang="fr-FR" sz="900" b="0" dirty="0">
                  <a:latin typeface="Arial" pitchFamily="34" charset="0"/>
                  <a:cs typeface="Arial" pitchFamily="34" charset="0"/>
                </a:endParaRPr>
              </a:p>
            </p:txBody>
          </p:sp>
          <p:sp>
            <p:nvSpPr>
              <p:cNvPr id="12" name="Rectangle 11"/>
              <p:cNvSpPr/>
              <p:nvPr/>
            </p:nvSpPr>
            <p:spPr>
              <a:xfrm>
                <a:off x="2773927" y="6502494"/>
                <a:ext cx="82411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13" name="Rectangle 12"/>
              <p:cNvSpPr/>
              <p:nvPr/>
            </p:nvSpPr>
            <p:spPr>
              <a:xfrm>
                <a:off x="3334356" y="6500834"/>
                <a:ext cx="121825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r>
                  <a:rPr lang="fr-FR" sz="900" b="0" dirty="0" smtClean="0">
                    <a:latin typeface="Arial" pitchFamily="34" charset="0"/>
                    <a:cs typeface="Arial" pitchFamily="34" charset="0"/>
                  </a:rPr>
                  <a:t>Décembre 2011</a:t>
                </a:r>
                <a:endParaRPr lang="fr-FR" sz="900" b="0" dirty="0">
                  <a:latin typeface="Arial" pitchFamily="34" charset="0"/>
                  <a:cs typeface="Arial" pitchFamily="34" charset="0"/>
                </a:endParaRPr>
              </a:p>
            </p:txBody>
          </p:sp>
          <p:sp>
            <p:nvSpPr>
              <p:cNvPr id="14" name="Rectangle 13"/>
              <p:cNvSpPr/>
              <p:nvPr/>
            </p:nvSpPr>
            <p:spPr>
              <a:xfrm>
                <a:off x="4509505" y="6500834"/>
                <a:ext cx="82411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15" name="Rectangle 14"/>
              <p:cNvSpPr/>
              <p:nvPr/>
            </p:nvSpPr>
            <p:spPr>
              <a:xfrm>
                <a:off x="5078325" y="6502494"/>
                <a:ext cx="1165064" cy="21099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r"/>
                <a:r>
                  <a:rPr lang="fr-FR" sz="900" dirty="0" smtClean="0">
                    <a:latin typeface="Arial" pitchFamily="34" charset="0"/>
                    <a:cs typeface="Arial" pitchFamily="34" charset="0"/>
                  </a:rPr>
                  <a:t>Février 2012</a:t>
                </a:r>
                <a:endParaRPr lang="fr-FR" sz="900" b="0" dirty="0">
                  <a:latin typeface="Arial" pitchFamily="34" charset="0"/>
                  <a:cs typeface="Arial" pitchFamily="34" charset="0"/>
                </a:endParaRPr>
              </a:p>
            </p:txBody>
          </p:sp>
          <p:sp>
            <p:nvSpPr>
              <p:cNvPr id="16" name="Rectangle 15"/>
              <p:cNvSpPr/>
              <p:nvPr/>
            </p:nvSpPr>
            <p:spPr>
              <a:xfrm>
                <a:off x="6186845" y="6502494"/>
                <a:ext cx="1368000"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17" name="Rectangle 16"/>
              <p:cNvSpPr/>
              <p:nvPr/>
            </p:nvSpPr>
            <p:spPr>
              <a:xfrm>
                <a:off x="7495809" y="6502494"/>
                <a:ext cx="82411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r>
                  <a:rPr lang="fr-FR" sz="900" b="0" dirty="0" smtClean="0">
                    <a:latin typeface="Arial" pitchFamily="34" charset="0"/>
                    <a:cs typeface="Arial" pitchFamily="34" charset="0"/>
                  </a:rPr>
                  <a:t>mars</a:t>
                </a:r>
                <a:endParaRPr lang="fr-FR" sz="900" b="0" dirty="0">
                  <a:latin typeface="Arial" pitchFamily="34" charset="0"/>
                  <a:cs typeface="Arial" pitchFamily="34" charset="0"/>
                </a:endParaRPr>
              </a:p>
            </p:txBody>
          </p:sp>
          <p:sp>
            <p:nvSpPr>
              <p:cNvPr id="18" name="Pentagone 17"/>
              <p:cNvSpPr/>
              <p:nvPr/>
            </p:nvSpPr>
            <p:spPr>
              <a:xfrm>
                <a:off x="8861309" y="6502494"/>
                <a:ext cx="824111" cy="212654"/>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900">
                  <a:latin typeface="Arial" pitchFamily="34" charset="0"/>
                  <a:cs typeface="Arial" pitchFamily="34" charset="0"/>
                </a:endParaRPr>
              </a:p>
            </p:txBody>
          </p:sp>
          <p:sp>
            <p:nvSpPr>
              <p:cNvPr id="19" name="Rectangle 18"/>
              <p:cNvSpPr/>
              <p:nvPr/>
            </p:nvSpPr>
            <p:spPr>
              <a:xfrm>
                <a:off x="1318997" y="6500834"/>
                <a:ext cx="82411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20" name="Rectangle 19"/>
              <p:cNvSpPr/>
              <p:nvPr/>
            </p:nvSpPr>
            <p:spPr>
              <a:xfrm>
                <a:off x="2020918" y="6500834"/>
                <a:ext cx="82411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21" name="Rectangle 20"/>
              <p:cNvSpPr/>
              <p:nvPr/>
            </p:nvSpPr>
            <p:spPr>
              <a:xfrm>
                <a:off x="8317268" y="6502494"/>
                <a:ext cx="540000"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22" name="Rectangle 21"/>
              <p:cNvSpPr/>
              <p:nvPr/>
            </p:nvSpPr>
            <p:spPr>
              <a:xfrm>
                <a:off x="7143768" y="6500834"/>
                <a:ext cx="360000"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23" name="Rectangle 22"/>
              <p:cNvSpPr/>
              <p:nvPr/>
            </p:nvSpPr>
            <p:spPr>
              <a:xfrm>
                <a:off x="6357950" y="6502494"/>
                <a:ext cx="792000"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grpSp>
      </p:grpSp>
      <p:cxnSp>
        <p:nvCxnSpPr>
          <p:cNvPr id="24" name="Connecteur droit 23"/>
          <p:cNvCxnSpPr/>
          <p:nvPr/>
        </p:nvCxnSpPr>
        <p:spPr>
          <a:xfrm>
            <a:off x="1323833" y="2688434"/>
            <a:ext cx="377553" cy="668558"/>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2288704" y="2766753"/>
            <a:ext cx="1728192" cy="784830"/>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solidFill>
                  <a:schemeClr val="tx1">
                    <a:lumMod val="85000"/>
                    <a:lumOff val="15000"/>
                  </a:schemeClr>
                </a:solidFill>
              </a:rPr>
              <a:t>26 novembre : </a:t>
            </a:r>
            <a:r>
              <a:rPr lang="fr-FR" sz="900" dirty="0" err="1">
                <a:solidFill>
                  <a:schemeClr val="tx1">
                    <a:lumMod val="85000"/>
                    <a:lumOff val="15000"/>
                  </a:schemeClr>
                </a:solidFill>
              </a:rPr>
              <a:t>Mediator</a:t>
            </a:r>
            <a:r>
              <a:rPr lang="fr-FR" sz="900" dirty="0">
                <a:solidFill>
                  <a:schemeClr val="tx1">
                    <a:lumMod val="85000"/>
                    <a:lumOff val="15000"/>
                  </a:schemeClr>
                </a:solidFill>
              </a:rPr>
              <a:t>: une promotion à l'Agence du médicament </a:t>
            </a:r>
            <a:r>
              <a:rPr lang="fr-FR" sz="900" dirty="0" smtClean="0">
                <a:solidFill>
                  <a:schemeClr val="tx1">
                    <a:lumMod val="85000"/>
                    <a:lumOff val="15000"/>
                  </a:schemeClr>
                </a:solidFill>
              </a:rPr>
              <a:t> d'une ex-experte de </a:t>
            </a:r>
            <a:r>
              <a:rPr lang="fr-FR" sz="900" dirty="0" err="1" smtClean="0">
                <a:solidFill>
                  <a:schemeClr val="tx1">
                    <a:lumMod val="85000"/>
                    <a:lumOff val="15000"/>
                  </a:schemeClr>
                </a:solidFill>
              </a:rPr>
              <a:t>Servier</a:t>
            </a:r>
            <a:r>
              <a:rPr lang="fr-FR" sz="900" dirty="0" smtClean="0">
                <a:solidFill>
                  <a:schemeClr val="tx1">
                    <a:lumMod val="85000"/>
                    <a:lumOff val="15000"/>
                  </a:schemeClr>
                </a:solidFill>
              </a:rPr>
              <a:t> déclenche </a:t>
            </a:r>
            <a:r>
              <a:rPr lang="fr-FR" sz="900" dirty="0">
                <a:solidFill>
                  <a:schemeClr val="tx1">
                    <a:lumMod val="85000"/>
                    <a:lumOff val="15000"/>
                  </a:schemeClr>
                </a:solidFill>
              </a:rPr>
              <a:t>une vive polémique</a:t>
            </a:r>
            <a:endParaRPr lang="fr-FR" sz="900" dirty="0">
              <a:solidFill>
                <a:schemeClr val="tx1">
                  <a:lumMod val="85000"/>
                  <a:lumOff val="15000"/>
                </a:schemeClr>
              </a:solidFill>
              <a:latin typeface="+mn-lt"/>
            </a:endParaRPr>
          </a:p>
        </p:txBody>
      </p:sp>
      <p:cxnSp>
        <p:nvCxnSpPr>
          <p:cNvPr id="32" name="Connecteur droit 31"/>
          <p:cNvCxnSpPr/>
          <p:nvPr/>
        </p:nvCxnSpPr>
        <p:spPr>
          <a:xfrm>
            <a:off x="2648744" y="1772928"/>
            <a:ext cx="488345" cy="1008000"/>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6814180" y="1412776"/>
            <a:ext cx="3035364" cy="861774"/>
          </a:xfrm>
          <a:prstGeom prst="rect">
            <a:avLst/>
          </a:prstGeom>
          <a:solidFill>
            <a:schemeClr val="bg1">
              <a:lumMod val="95000"/>
            </a:schemeClr>
          </a:solidFill>
          <a:ln>
            <a:noFill/>
          </a:ln>
        </p:spPr>
        <p:txBody>
          <a:bodyPr wrap="square">
            <a:spAutoFit/>
          </a:bodyPr>
          <a:lstStyle/>
          <a:p>
            <a:pPr>
              <a:defRPr/>
            </a:pPr>
            <a:r>
              <a:rPr lang="fr-FR" sz="1000" dirty="0" smtClean="0">
                <a:solidFill>
                  <a:schemeClr val="tx1">
                    <a:lumMod val="75000"/>
                    <a:lumOff val="25000"/>
                  </a:schemeClr>
                </a:solidFill>
                <a:sym typeface="Symbol"/>
              </a:rPr>
              <a:t>On interroge le web sur </a:t>
            </a:r>
            <a:r>
              <a:rPr lang="fr-FR" sz="1000" i="1" dirty="0" smtClean="0">
                <a:solidFill>
                  <a:schemeClr val="tx1">
                    <a:lumMod val="75000"/>
                    <a:lumOff val="25000"/>
                  </a:schemeClr>
                </a:solidFill>
                <a:sym typeface="Symbol"/>
              </a:rPr>
              <a:t>Xavier Bertrand </a:t>
            </a:r>
            <a:r>
              <a:rPr lang="fr-FR" sz="1000" dirty="0" smtClean="0">
                <a:solidFill>
                  <a:schemeClr val="tx1">
                    <a:lumMod val="75000"/>
                    <a:lumOff val="25000"/>
                  </a:schemeClr>
                </a:solidFill>
                <a:sym typeface="Symbol"/>
              </a:rPr>
              <a:t>en tant que </a:t>
            </a:r>
            <a:r>
              <a:rPr lang="fr-FR" sz="1000" u="sng" dirty="0" smtClean="0">
                <a:solidFill>
                  <a:schemeClr val="tx1">
                    <a:lumMod val="75000"/>
                    <a:lumOff val="25000"/>
                  </a:schemeClr>
                </a:solidFill>
                <a:sym typeface="Symbol"/>
              </a:rPr>
              <a:t>Ministre de la Santé</a:t>
            </a:r>
            <a:r>
              <a:rPr lang="fr-FR" sz="1000" dirty="0" smtClean="0">
                <a:solidFill>
                  <a:schemeClr val="tx1">
                    <a:lumMod val="75000"/>
                    <a:lumOff val="25000"/>
                  </a:schemeClr>
                </a:solidFill>
                <a:sym typeface="Symbol"/>
              </a:rPr>
              <a:t>. Les pics représentent les plus gros volumes d'informations diffusés sur le web (presse, blogs, sites ministériels, forums…). En cartouche, l'information dominante qui produit ce pic.</a:t>
            </a:r>
            <a:endParaRPr lang="fr-FR" sz="1000" dirty="0">
              <a:solidFill>
                <a:schemeClr val="tx1">
                  <a:lumMod val="75000"/>
                  <a:lumOff val="25000"/>
                </a:schemeClr>
              </a:solidFill>
            </a:endParaRPr>
          </a:p>
        </p:txBody>
      </p:sp>
      <p:pic>
        <p:nvPicPr>
          <p:cNvPr id="35" name="Image 3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37216" y="1196752"/>
            <a:ext cx="360000" cy="360000"/>
          </a:xfrm>
          <a:prstGeom prst="rect">
            <a:avLst/>
          </a:prstGeom>
          <a:ln>
            <a:noFill/>
          </a:ln>
          <a:effectLst>
            <a:outerShdw blurRad="50800" dist="38100" dir="2700000" algn="tl" rotWithShape="0">
              <a:prstClr val="black">
                <a:alpha val="40000"/>
              </a:prstClr>
            </a:outerShdw>
          </a:effectLst>
        </p:spPr>
      </p:pic>
      <p:sp>
        <p:nvSpPr>
          <p:cNvPr id="40" name="ZoneTexte 39"/>
          <p:cNvSpPr txBox="1"/>
          <p:nvPr/>
        </p:nvSpPr>
        <p:spPr>
          <a:xfrm>
            <a:off x="2152604" y="980728"/>
            <a:ext cx="1404000" cy="6463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solidFill>
                  <a:schemeClr val="tx1">
                    <a:lumMod val="85000"/>
                    <a:lumOff val="15000"/>
                  </a:schemeClr>
                </a:solidFill>
              </a:rPr>
              <a:t>19 décembre : </a:t>
            </a:r>
            <a:r>
              <a:rPr lang="fr-FR" sz="900" dirty="0">
                <a:solidFill>
                  <a:schemeClr val="tx1">
                    <a:lumMod val="85000"/>
                    <a:lumOff val="15000"/>
                  </a:schemeClr>
                </a:solidFill>
              </a:rPr>
              <a:t>Sécurité sanitaire du médicament : la loi </a:t>
            </a:r>
            <a:r>
              <a:rPr lang="fr-FR" sz="900" dirty="0" smtClean="0">
                <a:solidFill>
                  <a:schemeClr val="tx1">
                    <a:lumMod val="85000"/>
                    <a:lumOff val="15000"/>
                  </a:schemeClr>
                </a:solidFill>
              </a:rPr>
              <a:t> définitivement adoptée </a:t>
            </a:r>
            <a:r>
              <a:rPr lang="fr-FR" sz="900" dirty="0">
                <a:solidFill>
                  <a:schemeClr val="tx1">
                    <a:lumMod val="85000"/>
                    <a:lumOff val="15000"/>
                  </a:schemeClr>
                </a:solidFill>
              </a:rPr>
              <a:t>par les députés </a:t>
            </a:r>
          </a:p>
        </p:txBody>
      </p:sp>
      <p:cxnSp>
        <p:nvCxnSpPr>
          <p:cNvPr id="41" name="Connecteur droit 40"/>
          <p:cNvCxnSpPr/>
          <p:nvPr/>
        </p:nvCxnSpPr>
        <p:spPr>
          <a:xfrm flipV="1">
            <a:off x="3584848" y="1263453"/>
            <a:ext cx="419161" cy="5307"/>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3" name="Image 4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778" y="3373363"/>
            <a:ext cx="666750" cy="847725"/>
          </a:xfrm>
          <a:prstGeom prst="rect">
            <a:avLst/>
          </a:prstGeom>
        </p:spPr>
      </p:pic>
      <p:sp>
        <p:nvSpPr>
          <p:cNvPr id="47" name="ZoneTexte 46"/>
          <p:cNvSpPr txBox="1"/>
          <p:nvPr/>
        </p:nvSpPr>
        <p:spPr>
          <a:xfrm>
            <a:off x="4872555" y="2276928"/>
            <a:ext cx="1232614" cy="784830"/>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solidFill>
                  <a:schemeClr val="tx1">
                    <a:lumMod val="85000"/>
                    <a:lumOff val="15000"/>
                  </a:schemeClr>
                </a:solidFill>
              </a:rPr>
              <a:t>22 janvier : Accord avec les médecins  hospitaliers  sur le paiement des  jours de RTT</a:t>
            </a:r>
            <a:endParaRPr lang="fr-FR" sz="900" dirty="0">
              <a:solidFill>
                <a:schemeClr val="tx1">
                  <a:lumMod val="85000"/>
                  <a:lumOff val="15000"/>
                </a:schemeClr>
              </a:solidFill>
            </a:endParaRPr>
          </a:p>
        </p:txBody>
      </p:sp>
      <p:sp>
        <p:nvSpPr>
          <p:cNvPr id="48" name="ZoneTexte 47"/>
          <p:cNvSpPr txBox="1"/>
          <p:nvPr/>
        </p:nvSpPr>
        <p:spPr>
          <a:xfrm>
            <a:off x="4273630" y="1130260"/>
            <a:ext cx="1480091" cy="6463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solidFill>
                  <a:schemeClr val="tx1">
                    <a:lumMod val="85000"/>
                    <a:lumOff val="15000"/>
                  </a:schemeClr>
                </a:solidFill>
              </a:rPr>
              <a:t>5 janvier : </a:t>
            </a:r>
            <a:r>
              <a:rPr lang="fr-FR" sz="900" dirty="0">
                <a:solidFill>
                  <a:schemeClr val="tx1">
                    <a:lumMod val="85000"/>
                    <a:lumOff val="15000"/>
                  </a:schemeClr>
                </a:solidFill>
              </a:rPr>
              <a:t>Xavier Bertrand souhaite un changement de la </a:t>
            </a:r>
            <a:r>
              <a:rPr lang="fr-FR" sz="900" dirty="0" smtClean="0">
                <a:solidFill>
                  <a:schemeClr val="tx1">
                    <a:lumMod val="85000"/>
                    <a:lumOff val="15000"/>
                  </a:schemeClr>
                </a:solidFill>
              </a:rPr>
              <a:t>réglementation sur les dispositifs </a:t>
            </a:r>
            <a:r>
              <a:rPr lang="fr-FR" sz="900" dirty="0">
                <a:solidFill>
                  <a:schemeClr val="tx1">
                    <a:lumMod val="85000"/>
                    <a:lumOff val="15000"/>
                  </a:schemeClr>
                </a:solidFill>
              </a:rPr>
              <a:t>médicaux </a:t>
            </a:r>
          </a:p>
        </p:txBody>
      </p:sp>
      <p:cxnSp>
        <p:nvCxnSpPr>
          <p:cNvPr id="49" name="Connecteur droit 48"/>
          <p:cNvCxnSpPr/>
          <p:nvPr/>
        </p:nvCxnSpPr>
        <p:spPr>
          <a:xfrm>
            <a:off x="4601621" y="1772929"/>
            <a:ext cx="0" cy="180000"/>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5152437" y="3069168"/>
            <a:ext cx="160603" cy="180000"/>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6321152" y="2786542"/>
            <a:ext cx="1786278" cy="784830"/>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solidFill>
                  <a:schemeClr val="tx1">
                    <a:lumMod val="85000"/>
                    <a:lumOff val="15000"/>
                  </a:schemeClr>
                </a:solidFill>
              </a:rPr>
              <a:t>1</a:t>
            </a:r>
            <a:r>
              <a:rPr lang="fr-FR" sz="900" baseline="30000" dirty="0" smtClean="0">
                <a:solidFill>
                  <a:schemeClr val="tx1">
                    <a:lumMod val="85000"/>
                    <a:lumOff val="15000"/>
                  </a:schemeClr>
                </a:solidFill>
              </a:rPr>
              <a:t>er</a:t>
            </a:r>
            <a:r>
              <a:rPr lang="fr-FR" sz="900" dirty="0" smtClean="0">
                <a:solidFill>
                  <a:schemeClr val="tx1">
                    <a:lumMod val="85000"/>
                    <a:lumOff val="15000"/>
                  </a:schemeClr>
                </a:solidFill>
              </a:rPr>
              <a:t> février: Après l'affaire des implants PIP, Xavier Bertrand annonce  une surveillance et des contrôles renforcés pour les dispositifs médicaux</a:t>
            </a:r>
            <a:endParaRPr lang="fr-FR" sz="900" dirty="0">
              <a:solidFill>
                <a:schemeClr val="tx1">
                  <a:lumMod val="85000"/>
                  <a:lumOff val="15000"/>
                </a:schemeClr>
              </a:solidFill>
            </a:endParaRPr>
          </a:p>
        </p:txBody>
      </p:sp>
      <p:cxnSp>
        <p:nvCxnSpPr>
          <p:cNvPr id="54" name="Connecteur droit 53"/>
          <p:cNvCxnSpPr>
            <a:endCxn id="53" idx="1"/>
          </p:cNvCxnSpPr>
          <p:nvPr/>
        </p:nvCxnSpPr>
        <p:spPr>
          <a:xfrm>
            <a:off x="5961112" y="3178957"/>
            <a:ext cx="360040" cy="0"/>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5809606" y="5157192"/>
            <a:ext cx="1786278" cy="6463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solidFill>
                  <a:schemeClr val="tx1">
                    <a:lumMod val="85000"/>
                    <a:lumOff val="15000"/>
                  </a:schemeClr>
                </a:solidFill>
              </a:rPr>
              <a:t>1</a:t>
            </a:r>
            <a:r>
              <a:rPr lang="fr-FR" sz="900" baseline="30000" dirty="0" smtClean="0">
                <a:solidFill>
                  <a:schemeClr val="tx1">
                    <a:lumMod val="85000"/>
                    <a:lumOff val="15000"/>
                  </a:schemeClr>
                </a:solidFill>
              </a:rPr>
              <a:t>Er</a:t>
            </a:r>
            <a:r>
              <a:rPr lang="fr-FR" sz="900" dirty="0" smtClean="0">
                <a:solidFill>
                  <a:schemeClr val="tx1">
                    <a:lumMod val="85000"/>
                    <a:lumOff val="15000"/>
                  </a:schemeClr>
                </a:solidFill>
              </a:rPr>
              <a:t> mars</a:t>
            </a:r>
            <a:r>
              <a:rPr lang="fr-FR" sz="900" dirty="0">
                <a:solidFill>
                  <a:schemeClr val="tx1">
                    <a:lumMod val="85000"/>
                    <a:lumOff val="15000"/>
                  </a:schemeClr>
                </a:solidFill>
              </a:rPr>
              <a:t>: Le rapport </a:t>
            </a:r>
            <a:r>
              <a:rPr lang="fr-FR" sz="900" dirty="0" err="1">
                <a:solidFill>
                  <a:schemeClr val="tx1">
                    <a:lumMod val="85000"/>
                    <a:lumOff val="15000"/>
                  </a:schemeClr>
                </a:solidFill>
              </a:rPr>
              <a:t>Bur</a:t>
            </a:r>
            <a:r>
              <a:rPr lang="fr-FR" sz="900" dirty="0">
                <a:solidFill>
                  <a:schemeClr val="tx1">
                    <a:lumMod val="85000"/>
                    <a:lumOff val="15000"/>
                  </a:schemeClr>
                </a:solidFill>
              </a:rPr>
              <a:t> propose un programme sur dix ans pour faire reculer vraiment le tabagisme</a:t>
            </a:r>
          </a:p>
        </p:txBody>
      </p:sp>
      <p:cxnSp>
        <p:nvCxnSpPr>
          <p:cNvPr id="58" name="Connecteur droit 57"/>
          <p:cNvCxnSpPr/>
          <p:nvPr/>
        </p:nvCxnSpPr>
        <p:spPr>
          <a:xfrm flipH="1" flipV="1">
            <a:off x="6962961" y="4014650"/>
            <a:ext cx="26705" cy="1142542"/>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3551112" y="4876418"/>
            <a:ext cx="2049960" cy="784830"/>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solidFill>
                  <a:schemeClr val="tx1">
                    <a:lumMod val="85000"/>
                    <a:lumOff val="15000"/>
                  </a:schemeClr>
                </a:solidFill>
              </a:rPr>
              <a:t>25 février</a:t>
            </a:r>
            <a:r>
              <a:rPr lang="fr-FR" sz="900" dirty="0">
                <a:solidFill>
                  <a:schemeClr val="tx1">
                    <a:lumMod val="85000"/>
                    <a:lumOff val="15000"/>
                  </a:schemeClr>
                </a:solidFill>
              </a:rPr>
              <a:t>: </a:t>
            </a:r>
            <a:r>
              <a:rPr lang="fr-FR" sz="900" dirty="0" smtClean="0">
                <a:solidFill>
                  <a:schemeClr val="tx1">
                    <a:lumMod val="85000"/>
                    <a:lumOff val="15000"/>
                  </a:schemeClr>
                </a:solidFill>
              </a:rPr>
              <a:t>X. </a:t>
            </a:r>
            <a:r>
              <a:rPr lang="fr-FR" sz="900" dirty="0">
                <a:solidFill>
                  <a:schemeClr val="tx1">
                    <a:lumMod val="85000"/>
                    <a:lumOff val="15000"/>
                  </a:schemeClr>
                </a:solidFill>
              </a:rPr>
              <a:t>Bertrand </a:t>
            </a:r>
            <a:r>
              <a:rPr lang="fr-FR" sz="900" dirty="0" smtClean="0">
                <a:solidFill>
                  <a:schemeClr val="tx1">
                    <a:lumMod val="85000"/>
                    <a:lumOff val="15000"/>
                  </a:schemeClr>
                </a:solidFill>
              </a:rPr>
              <a:t> demande à la </a:t>
            </a:r>
            <a:r>
              <a:rPr lang="fr-FR" sz="900" dirty="0" err="1" smtClean="0">
                <a:solidFill>
                  <a:schemeClr val="tx1">
                    <a:lumMod val="85000"/>
                    <a:lumOff val="15000"/>
                  </a:schemeClr>
                </a:solidFill>
              </a:rPr>
              <a:t>Cnam</a:t>
            </a:r>
            <a:r>
              <a:rPr lang="fr-FR" sz="900" dirty="0">
                <a:solidFill>
                  <a:schemeClr val="tx1">
                    <a:lumMod val="85000"/>
                    <a:lumOff val="15000"/>
                  </a:schemeClr>
                </a:solidFill>
              </a:rPr>
              <a:t> </a:t>
            </a:r>
            <a:r>
              <a:rPr lang="fr-FR" sz="900" dirty="0" smtClean="0">
                <a:solidFill>
                  <a:schemeClr val="tx1">
                    <a:lumMod val="85000"/>
                    <a:lumOff val="15000"/>
                  </a:schemeClr>
                </a:solidFill>
              </a:rPr>
              <a:t>et </a:t>
            </a:r>
            <a:r>
              <a:rPr lang="fr-FR" sz="900" dirty="0">
                <a:solidFill>
                  <a:schemeClr val="tx1">
                    <a:lumMod val="85000"/>
                    <a:lumOff val="15000"/>
                  </a:schemeClr>
                </a:solidFill>
              </a:rPr>
              <a:t>au Conseil de l'Ordre </a:t>
            </a:r>
            <a:r>
              <a:rPr lang="fr-FR" sz="900" dirty="0" smtClean="0">
                <a:solidFill>
                  <a:schemeClr val="tx1">
                    <a:lumMod val="85000"/>
                    <a:lumOff val="15000"/>
                  </a:schemeClr>
                </a:solidFill>
              </a:rPr>
              <a:t>d'intervenir pour </a:t>
            </a:r>
            <a:r>
              <a:rPr lang="fr-FR" sz="900" dirty="0">
                <a:solidFill>
                  <a:schemeClr val="tx1">
                    <a:lumMod val="85000"/>
                    <a:lumOff val="15000"/>
                  </a:schemeClr>
                </a:solidFill>
              </a:rPr>
              <a:t>"mettre un terme" aux dépassements d'honoraires "excessifs" </a:t>
            </a:r>
            <a:r>
              <a:rPr lang="fr-FR" sz="900" dirty="0" smtClean="0">
                <a:solidFill>
                  <a:schemeClr val="tx1">
                    <a:lumMod val="85000"/>
                    <a:lumOff val="15000"/>
                  </a:schemeClr>
                </a:solidFill>
              </a:rPr>
              <a:t>de certains médecins.</a:t>
            </a:r>
            <a:endParaRPr lang="fr-FR" sz="900" dirty="0">
              <a:solidFill>
                <a:schemeClr val="tx1">
                  <a:lumMod val="85000"/>
                  <a:lumOff val="15000"/>
                </a:schemeClr>
              </a:solidFill>
            </a:endParaRPr>
          </a:p>
        </p:txBody>
      </p:sp>
      <p:cxnSp>
        <p:nvCxnSpPr>
          <p:cNvPr id="62" name="Connecteur droit 61"/>
          <p:cNvCxnSpPr/>
          <p:nvPr/>
        </p:nvCxnSpPr>
        <p:spPr>
          <a:xfrm flipV="1">
            <a:off x="5601072" y="4941168"/>
            <a:ext cx="1101673" cy="72008"/>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7557950" y="3696886"/>
            <a:ext cx="1786278" cy="5078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solidFill>
                  <a:schemeClr val="tx1">
                    <a:lumMod val="85000"/>
                    <a:lumOff val="15000"/>
                  </a:schemeClr>
                </a:solidFill>
              </a:rPr>
              <a:t>29 février</a:t>
            </a:r>
            <a:r>
              <a:rPr lang="fr-FR" sz="900" dirty="0">
                <a:solidFill>
                  <a:schemeClr val="tx1">
                    <a:lumMod val="85000"/>
                    <a:lumOff val="15000"/>
                  </a:schemeClr>
                </a:solidFill>
              </a:rPr>
              <a:t>: Lancement d'une campagne de sensibilisation sur le bon usage du médicament </a:t>
            </a:r>
          </a:p>
        </p:txBody>
      </p:sp>
      <p:sp>
        <p:nvSpPr>
          <p:cNvPr id="67" name="ZoneTexte 66"/>
          <p:cNvSpPr txBox="1"/>
          <p:nvPr/>
        </p:nvSpPr>
        <p:spPr>
          <a:xfrm>
            <a:off x="8215941" y="2782333"/>
            <a:ext cx="1633237" cy="784830"/>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solidFill>
                  <a:schemeClr val="tx1">
                    <a:lumMod val="85000"/>
                    <a:lumOff val="15000"/>
                  </a:schemeClr>
                </a:solidFill>
              </a:rPr>
              <a:t>2 mai</a:t>
            </a:r>
            <a:r>
              <a:rPr lang="fr-FR" sz="900" dirty="0">
                <a:solidFill>
                  <a:schemeClr val="tx1">
                    <a:lumMod val="85000"/>
                    <a:lumOff val="15000"/>
                  </a:schemeClr>
                </a:solidFill>
              </a:rPr>
              <a:t>: Xavier Bertrand  se montre défavorable au remboursement des médicaments de traitement de la maladie d’Alzheimer.</a:t>
            </a:r>
          </a:p>
        </p:txBody>
      </p:sp>
      <p:cxnSp>
        <p:nvCxnSpPr>
          <p:cNvPr id="69" name="Connecteur droit 68"/>
          <p:cNvCxnSpPr>
            <a:stCxn id="64" idx="1"/>
          </p:cNvCxnSpPr>
          <p:nvPr/>
        </p:nvCxnSpPr>
        <p:spPr>
          <a:xfrm flipH="1" flipV="1">
            <a:off x="7242066" y="3859307"/>
            <a:ext cx="315884" cy="91495"/>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flipV="1">
            <a:off x="9536616" y="3582967"/>
            <a:ext cx="0" cy="494105"/>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Groupe 2"/>
          <p:cNvGrpSpPr/>
          <p:nvPr/>
        </p:nvGrpSpPr>
        <p:grpSpPr>
          <a:xfrm>
            <a:off x="0" y="392787"/>
            <a:ext cx="9906000" cy="612000"/>
            <a:chOff x="0" y="392787"/>
            <a:chExt cx="9906000" cy="612000"/>
          </a:xfrm>
        </p:grpSpPr>
        <p:sp>
          <p:nvSpPr>
            <p:cNvPr id="25" name="Rectangle 24"/>
            <p:cNvSpPr/>
            <p:nvPr/>
          </p:nvSpPr>
          <p:spPr>
            <a:xfrm>
              <a:off x="0" y="392787"/>
              <a:ext cx="9906000" cy="61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2800" b="1" dirty="0" smtClean="0">
                  <a:solidFill>
                    <a:schemeClr val="bg1"/>
                  </a:solidFill>
                  <a:latin typeface="Cambria" pitchFamily="18" charset="0"/>
                  <a:cs typeface="Arial" pitchFamily="34" charset="0"/>
                </a:rPr>
                <a:t>Xavier Bertrand sur le web : ce qui fait écho</a:t>
              </a:r>
              <a:endParaRPr lang="fr-FR" sz="2800" b="1" i="1" dirty="0">
                <a:solidFill>
                  <a:schemeClr val="bg1"/>
                </a:solidFill>
                <a:latin typeface="Cambria" pitchFamily="18" charset="0"/>
                <a:cs typeface="Arial" pitchFamily="34" charset="0"/>
              </a:endParaRPr>
            </a:p>
          </p:txBody>
        </p:sp>
        <p:pic>
          <p:nvPicPr>
            <p:cNvPr id="46" name="Image 45"/>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612188" y="552450"/>
              <a:ext cx="1093787"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0" name="Connecteur droit 49"/>
            <p:cNvCxnSpPr/>
            <p:nvPr/>
          </p:nvCxnSpPr>
          <p:spPr>
            <a:xfrm>
              <a:off x="8482013" y="584200"/>
              <a:ext cx="0" cy="2222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732358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216696" y="1610768"/>
            <a:ext cx="6912768" cy="4185761"/>
          </a:xfrm>
          <a:prstGeom prst="rect">
            <a:avLst/>
          </a:prstGeom>
          <a:noFill/>
        </p:spPr>
        <p:txBody>
          <a:bodyPr wrap="square" rtlCol="0">
            <a:spAutoFit/>
          </a:bodyPr>
          <a:lstStyle/>
          <a:p>
            <a:pPr algn="just"/>
            <a:r>
              <a:rPr lang="fr-FR" sz="1400" b="1" dirty="0" smtClean="0"/>
              <a:t>Que nous apprend la chronologie précédente ?</a:t>
            </a:r>
          </a:p>
          <a:p>
            <a:pPr algn="just"/>
            <a:endParaRPr lang="fr-FR" sz="1400" dirty="0" smtClean="0"/>
          </a:p>
          <a:p>
            <a:pPr algn="just"/>
            <a:endParaRPr lang="fr-FR" sz="1400" dirty="0"/>
          </a:p>
          <a:p>
            <a:pPr algn="just">
              <a:lnSpc>
                <a:spcPct val="150000"/>
              </a:lnSpc>
            </a:pPr>
            <a:r>
              <a:rPr lang="fr-FR" sz="1400" dirty="0" smtClean="0"/>
              <a:t>L'actualité de Xavier Bertrand est dominée par les conséquences des "affaires". Les 3 plus gros pics d'actualités sur la période </a:t>
            </a:r>
            <a:r>
              <a:rPr lang="fr-FR" sz="1400" dirty="0">
                <a:solidFill>
                  <a:schemeClr val="tx1">
                    <a:lumMod val="75000"/>
                    <a:lumOff val="25000"/>
                  </a:schemeClr>
                </a:solidFill>
                <a:sym typeface="Symbol"/>
              </a:rPr>
              <a:t>octobre 2011 à mai </a:t>
            </a:r>
            <a:r>
              <a:rPr lang="fr-FR" sz="1400" dirty="0" smtClean="0">
                <a:solidFill>
                  <a:schemeClr val="tx1">
                    <a:lumMod val="75000"/>
                    <a:lumOff val="25000"/>
                  </a:schemeClr>
                </a:solidFill>
                <a:sym typeface="Symbol"/>
              </a:rPr>
              <a:t>2012 concernent en effet :</a:t>
            </a:r>
          </a:p>
          <a:p>
            <a:pPr marL="285750" indent="-285750" algn="just">
              <a:lnSpc>
                <a:spcPct val="150000"/>
              </a:lnSpc>
              <a:buFont typeface="Wingdings" pitchFamily="2" charset="2"/>
              <a:buChar char="§"/>
            </a:pPr>
            <a:r>
              <a:rPr lang="fr-FR" sz="1400" dirty="0" smtClean="0">
                <a:solidFill>
                  <a:schemeClr val="tx1">
                    <a:lumMod val="75000"/>
                    <a:lumOff val="25000"/>
                  </a:schemeClr>
                </a:solidFill>
                <a:sym typeface="Symbol"/>
              </a:rPr>
              <a:t>L'adoption </a:t>
            </a:r>
            <a:r>
              <a:rPr lang="fr-FR" sz="1400" dirty="0">
                <a:solidFill>
                  <a:schemeClr val="tx1">
                    <a:lumMod val="75000"/>
                    <a:lumOff val="25000"/>
                  </a:schemeClr>
                </a:solidFill>
                <a:sym typeface="Symbol"/>
              </a:rPr>
              <a:t>de </a:t>
            </a:r>
            <a:r>
              <a:rPr lang="fr-FR" sz="1400" dirty="0" smtClean="0">
                <a:solidFill>
                  <a:schemeClr val="tx1">
                    <a:lumMod val="75000"/>
                    <a:lumOff val="25000"/>
                  </a:schemeClr>
                </a:solidFill>
                <a:sym typeface="Symbol"/>
              </a:rPr>
              <a:t>la Loi </a:t>
            </a:r>
            <a:r>
              <a:rPr lang="fr-FR" sz="1400" dirty="0">
                <a:solidFill>
                  <a:schemeClr val="tx1">
                    <a:lumMod val="75000"/>
                    <a:lumOff val="25000"/>
                  </a:schemeClr>
                </a:solidFill>
                <a:sym typeface="Symbol"/>
              </a:rPr>
              <a:t>sur le renforcement de la sécurité sanitaire des médicaments </a:t>
            </a:r>
            <a:r>
              <a:rPr lang="fr-FR" sz="1400" dirty="0" smtClean="0">
                <a:solidFill>
                  <a:schemeClr val="tx1">
                    <a:lumMod val="75000"/>
                    <a:lumOff val="25000"/>
                  </a:schemeClr>
                </a:solidFill>
                <a:sym typeface="Symbol"/>
              </a:rPr>
              <a:t>conséquence de l'affaire </a:t>
            </a:r>
            <a:r>
              <a:rPr lang="fr-FR" sz="1400" dirty="0" err="1" smtClean="0">
                <a:solidFill>
                  <a:schemeClr val="tx1">
                    <a:lumMod val="75000"/>
                    <a:lumOff val="25000"/>
                  </a:schemeClr>
                </a:solidFill>
                <a:sym typeface="Symbol"/>
              </a:rPr>
              <a:t>Mediator</a:t>
            </a:r>
            <a:endParaRPr lang="fr-FR" sz="1400" dirty="0" smtClean="0">
              <a:solidFill>
                <a:schemeClr val="tx1">
                  <a:lumMod val="75000"/>
                  <a:lumOff val="25000"/>
                </a:schemeClr>
              </a:solidFill>
              <a:sym typeface="Symbol"/>
            </a:endParaRPr>
          </a:p>
          <a:p>
            <a:pPr marL="285750" indent="-285750" algn="just">
              <a:lnSpc>
                <a:spcPct val="150000"/>
              </a:lnSpc>
              <a:buFont typeface="Wingdings" pitchFamily="2" charset="2"/>
              <a:buChar char="§"/>
            </a:pPr>
            <a:r>
              <a:rPr lang="fr-FR" sz="1400" dirty="0">
                <a:solidFill>
                  <a:schemeClr val="tx1">
                    <a:lumMod val="75000"/>
                    <a:lumOff val="25000"/>
                  </a:schemeClr>
                </a:solidFill>
                <a:sym typeface="Symbol"/>
              </a:rPr>
              <a:t>Une polémique </a:t>
            </a:r>
            <a:r>
              <a:rPr lang="fr-FR" sz="1400" dirty="0" smtClean="0">
                <a:solidFill>
                  <a:schemeClr val="tx1">
                    <a:lumMod val="75000"/>
                    <a:lumOff val="25000"/>
                  </a:schemeClr>
                </a:solidFill>
                <a:sym typeface="Symbol"/>
              </a:rPr>
              <a:t>sur la  </a:t>
            </a:r>
            <a:r>
              <a:rPr lang="fr-FR" sz="1400" dirty="0">
                <a:solidFill>
                  <a:schemeClr val="tx1">
                    <a:lumMod val="75000"/>
                    <a:lumOff val="25000"/>
                  </a:schemeClr>
                </a:solidFill>
                <a:sym typeface="Symbol"/>
              </a:rPr>
              <a:t>promotion à l'Agence du médicament  d'une ex-experte de </a:t>
            </a:r>
            <a:r>
              <a:rPr lang="fr-FR" sz="1400" dirty="0" err="1">
                <a:solidFill>
                  <a:schemeClr val="tx1">
                    <a:lumMod val="75000"/>
                    <a:lumOff val="25000"/>
                  </a:schemeClr>
                </a:solidFill>
                <a:sym typeface="Symbol"/>
              </a:rPr>
              <a:t>Servier</a:t>
            </a:r>
            <a:r>
              <a:rPr lang="fr-FR" sz="1400" dirty="0">
                <a:solidFill>
                  <a:schemeClr val="tx1">
                    <a:lumMod val="75000"/>
                    <a:lumOff val="25000"/>
                  </a:schemeClr>
                </a:solidFill>
                <a:sym typeface="Symbol"/>
              </a:rPr>
              <a:t> </a:t>
            </a:r>
            <a:r>
              <a:rPr lang="fr-FR" sz="1400" dirty="0" smtClean="0">
                <a:solidFill>
                  <a:schemeClr val="tx1">
                    <a:lumMod val="75000"/>
                    <a:lumOff val="25000"/>
                  </a:schemeClr>
                </a:solidFill>
                <a:sym typeface="Symbol"/>
              </a:rPr>
              <a:t>alors même que la réorganisation de l'agence est liée à l'affaire </a:t>
            </a:r>
            <a:r>
              <a:rPr lang="fr-FR" sz="1400" dirty="0" err="1" smtClean="0">
                <a:solidFill>
                  <a:schemeClr val="tx1">
                    <a:lumMod val="75000"/>
                    <a:lumOff val="25000"/>
                  </a:schemeClr>
                </a:solidFill>
                <a:sym typeface="Symbol"/>
              </a:rPr>
              <a:t>Mediator</a:t>
            </a:r>
            <a:endParaRPr lang="fr-FR" sz="1400" dirty="0" smtClean="0">
              <a:solidFill>
                <a:schemeClr val="tx1">
                  <a:lumMod val="75000"/>
                  <a:lumOff val="25000"/>
                </a:schemeClr>
              </a:solidFill>
              <a:sym typeface="Symbol"/>
            </a:endParaRPr>
          </a:p>
          <a:p>
            <a:pPr marL="285750" indent="-285750" algn="just">
              <a:lnSpc>
                <a:spcPct val="150000"/>
              </a:lnSpc>
              <a:buFont typeface="Wingdings" pitchFamily="2" charset="2"/>
              <a:buChar char="§"/>
            </a:pPr>
            <a:r>
              <a:rPr lang="fr-FR" sz="1400" dirty="0">
                <a:solidFill>
                  <a:schemeClr val="tx1">
                    <a:lumMod val="75000"/>
                    <a:lumOff val="25000"/>
                  </a:schemeClr>
                </a:solidFill>
                <a:sym typeface="Symbol"/>
              </a:rPr>
              <a:t>Le </a:t>
            </a:r>
            <a:r>
              <a:rPr lang="fr-FR" sz="1400" dirty="0" smtClean="0">
                <a:solidFill>
                  <a:schemeClr val="tx1">
                    <a:lumMod val="75000"/>
                    <a:lumOff val="25000"/>
                  </a:schemeClr>
                </a:solidFill>
                <a:sym typeface="Symbol"/>
              </a:rPr>
              <a:t>souhait de Xavier </a:t>
            </a:r>
            <a:r>
              <a:rPr lang="fr-FR" sz="1400" dirty="0">
                <a:solidFill>
                  <a:schemeClr val="tx1">
                    <a:lumMod val="75000"/>
                    <a:lumOff val="25000"/>
                  </a:schemeClr>
                </a:solidFill>
                <a:sym typeface="Symbol"/>
              </a:rPr>
              <a:t>Bertrand </a:t>
            </a:r>
            <a:r>
              <a:rPr lang="fr-FR" sz="1400" dirty="0" smtClean="0">
                <a:solidFill>
                  <a:schemeClr val="tx1">
                    <a:lumMod val="75000"/>
                    <a:lumOff val="25000"/>
                  </a:schemeClr>
                </a:solidFill>
                <a:sym typeface="Symbol"/>
              </a:rPr>
              <a:t>d'un changement </a:t>
            </a:r>
            <a:r>
              <a:rPr lang="fr-FR" sz="1400" dirty="0">
                <a:solidFill>
                  <a:schemeClr val="tx1">
                    <a:lumMod val="75000"/>
                    <a:lumOff val="25000"/>
                  </a:schemeClr>
                </a:solidFill>
                <a:sym typeface="Symbol"/>
              </a:rPr>
              <a:t>de la </a:t>
            </a:r>
            <a:r>
              <a:rPr lang="fr-FR" sz="1400" dirty="0" smtClean="0">
                <a:solidFill>
                  <a:schemeClr val="tx1">
                    <a:lumMod val="75000"/>
                    <a:lumOff val="25000"/>
                  </a:schemeClr>
                </a:solidFill>
                <a:sym typeface="Symbol"/>
              </a:rPr>
              <a:t>réglementation européenne </a:t>
            </a:r>
            <a:r>
              <a:rPr lang="fr-FR" sz="1400" dirty="0">
                <a:solidFill>
                  <a:schemeClr val="tx1">
                    <a:lumMod val="75000"/>
                    <a:lumOff val="25000"/>
                  </a:schemeClr>
                </a:solidFill>
                <a:sym typeface="Symbol"/>
              </a:rPr>
              <a:t>sur les dispositifs </a:t>
            </a:r>
            <a:r>
              <a:rPr lang="fr-FR" sz="1400" dirty="0" smtClean="0">
                <a:solidFill>
                  <a:schemeClr val="tx1">
                    <a:lumMod val="75000"/>
                    <a:lumOff val="25000"/>
                  </a:schemeClr>
                </a:solidFill>
                <a:sym typeface="Symbol"/>
              </a:rPr>
              <a:t>médicaux, conséquence de l'affaire des prothèses PIP.</a:t>
            </a:r>
          </a:p>
          <a:p>
            <a:pPr marL="171450" indent="-171450" algn="just">
              <a:buFontTx/>
              <a:buChar char="-"/>
            </a:pPr>
            <a:endParaRPr lang="fr-FR" sz="1400" dirty="0">
              <a:solidFill>
                <a:schemeClr val="tx1">
                  <a:lumMod val="75000"/>
                  <a:lumOff val="25000"/>
                </a:schemeClr>
              </a:solidFill>
              <a:sym typeface="Symbol"/>
            </a:endParaRPr>
          </a:p>
          <a:p>
            <a:pPr algn="just"/>
            <a:r>
              <a:rPr lang="fr-FR" sz="1400" dirty="0" smtClean="0">
                <a:solidFill>
                  <a:schemeClr val="tx1">
                    <a:lumMod val="75000"/>
                    <a:lumOff val="25000"/>
                  </a:schemeClr>
                </a:solidFill>
                <a:sym typeface="Symbol"/>
              </a:rPr>
              <a:t>On remarque donc que les différents canaux du web reprennent massivement les décisions et lois qui découlent d'affaires largement relayées dans les médias</a:t>
            </a:r>
          </a:p>
          <a:p>
            <a:pPr marL="171450" indent="-171450" algn="just">
              <a:buFontTx/>
              <a:buChar char="-"/>
            </a:pPr>
            <a:endParaRPr lang="fr-FR" sz="1400" dirty="0"/>
          </a:p>
        </p:txBody>
      </p:sp>
      <p:sp>
        <p:nvSpPr>
          <p:cNvPr id="31" name="Rectangle 30"/>
          <p:cNvSpPr/>
          <p:nvPr/>
        </p:nvSpPr>
        <p:spPr>
          <a:xfrm>
            <a:off x="0" y="380912"/>
            <a:ext cx="9906000"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2800" b="1" dirty="0" smtClean="0">
                <a:solidFill>
                  <a:schemeClr val="bg1"/>
                </a:solidFill>
                <a:latin typeface="Cambria" pitchFamily="18" charset="0"/>
                <a:cs typeface="Arial" pitchFamily="34" charset="0"/>
              </a:rPr>
              <a:t>Xavier Bertrand sur le web : ce qui fait écho</a:t>
            </a:r>
            <a:endParaRPr lang="fr-FR" sz="2800" b="1" i="1" dirty="0">
              <a:solidFill>
                <a:schemeClr val="bg1"/>
              </a:solidFill>
              <a:latin typeface="Cambria" pitchFamily="18" charset="0"/>
              <a:cs typeface="Arial" pitchFamily="34"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01452" y="1340768"/>
            <a:ext cx="299120" cy="270000"/>
          </a:xfrm>
          <a:prstGeom prst="rect">
            <a:avLst/>
          </a:prstGeom>
          <a:ln>
            <a:noFill/>
          </a:ln>
          <a:effectLst>
            <a:outerShdw blurRad="50800" dist="38100" dir="2700000" algn="tl" rotWithShape="0">
              <a:prstClr val="black">
                <a:alpha val="40000"/>
              </a:prstClr>
            </a:outerShdw>
          </a:effectLst>
        </p:spPr>
      </p:pic>
      <p:pic>
        <p:nvPicPr>
          <p:cNvPr id="7" name="Imag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4528" y="2406284"/>
            <a:ext cx="1459461" cy="1080000"/>
          </a:xfrm>
          <a:prstGeom prst="rect">
            <a:avLst/>
          </a:prstGeom>
          <a:ln>
            <a:noFill/>
          </a:ln>
          <a:effectLst>
            <a:softEdge rad="63500"/>
          </a:effec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4528" y="3486492"/>
            <a:ext cx="1452908" cy="7920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8504" y="4350500"/>
            <a:ext cx="1870683" cy="1122410"/>
          </a:xfrm>
          <a:prstGeom prst="rect">
            <a:avLst/>
          </a:prstGeom>
          <a:ln>
            <a:noFill/>
          </a:ln>
          <a:effectLst>
            <a:outerShdw dist="35921" dir="2700000" algn="ctr" rotWithShape="0">
              <a:schemeClr val="bg2"/>
            </a:outerShd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ZoneTexte 11"/>
          <p:cNvSpPr txBox="1"/>
          <p:nvPr/>
        </p:nvSpPr>
        <p:spPr>
          <a:xfrm>
            <a:off x="488504" y="6237312"/>
            <a:ext cx="9036000" cy="261610"/>
          </a:xfrm>
          <a:prstGeom prst="rect">
            <a:avLst/>
          </a:prstGeom>
          <a:solidFill>
            <a:schemeClr val="bg1"/>
          </a:solidFill>
          <a:ln>
            <a:solidFill>
              <a:schemeClr val="bg1">
                <a:lumMod val="75000"/>
              </a:schemeClr>
            </a:solidFill>
          </a:ln>
        </p:spPr>
        <p:txBody>
          <a:bodyPr wrap="square">
            <a:spAutoFit/>
          </a:bodyPr>
          <a:lstStyle/>
          <a:p>
            <a:pPr>
              <a:defRPr/>
            </a:pPr>
            <a:r>
              <a:rPr lang="fr-FR" sz="1100" b="1" dirty="0" smtClean="0">
                <a:solidFill>
                  <a:schemeClr val="tx1">
                    <a:lumMod val="75000"/>
                    <a:lumOff val="25000"/>
                  </a:schemeClr>
                </a:solidFill>
                <a:sym typeface="Symbol"/>
              </a:rPr>
              <a:t> de décembre 2011 à mai 2012</a:t>
            </a:r>
            <a:endParaRPr lang="fr-FR" sz="1100" b="1" dirty="0">
              <a:solidFill>
                <a:schemeClr val="tx1">
                  <a:lumMod val="75000"/>
                  <a:lumOff val="25000"/>
                </a:schemeClr>
              </a:solidFill>
            </a:endParaRPr>
          </a:p>
        </p:txBody>
      </p:sp>
    </p:spTree>
    <p:extLst>
      <p:ext uri="{BB962C8B-B14F-4D97-AF65-F5344CB8AC3E}">
        <p14:creationId xmlns:p14="http://schemas.microsoft.com/office/powerpoint/2010/main" xmlns="" val="1315269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560511" y="1679317"/>
            <a:ext cx="2844317" cy="4062651"/>
          </a:xfrm>
          <a:prstGeom prst="rect">
            <a:avLst/>
          </a:prstGeom>
          <a:noFill/>
        </p:spPr>
        <p:txBody>
          <a:bodyPr wrap="square" rtlCol="0">
            <a:spAutoFit/>
          </a:bodyPr>
          <a:lstStyle/>
          <a:p>
            <a:pPr algn="just"/>
            <a:r>
              <a:rPr lang="fr-FR" sz="1400" b="1" dirty="0" smtClean="0"/>
              <a:t>L'analyse </a:t>
            </a:r>
            <a:r>
              <a:rPr lang="fr-FR" sz="1400" b="1" dirty="0"/>
              <a:t>d</a:t>
            </a:r>
            <a:r>
              <a:rPr lang="fr-FR" sz="1400" b="1" dirty="0" smtClean="0"/>
              <a:t>es informations du plus grand pic (le 19 décembre 2011) permet de prendre la mesure de l'impact de l'affaire </a:t>
            </a:r>
            <a:r>
              <a:rPr lang="fr-FR" sz="1400" b="1" dirty="0" err="1" smtClean="0"/>
              <a:t>Mediator</a:t>
            </a:r>
            <a:r>
              <a:rPr lang="fr-FR" sz="1400" b="1" dirty="0" smtClean="0"/>
              <a:t>.</a:t>
            </a:r>
          </a:p>
          <a:p>
            <a:pPr algn="just"/>
            <a:endParaRPr lang="fr-FR" sz="1400" b="1" dirty="0" smtClean="0"/>
          </a:p>
          <a:p>
            <a:pPr algn="just"/>
            <a:r>
              <a:rPr lang="fr-FR" sz="1200" dirty="0" smtClean="0"/>
              <a:t>Plus de 1000 sujets sur le web évoquent ce jour là  la nouvelle loi de contrôle des médicaments : La grande majorité retrace les grandes lignes du scandale </a:t>
            </a:r>
            <a:r>
              <a:rPr lang="fr-FR" sz="1200" dirty="0" err="1"/>
              <a:t>M</a:t>
            </a:r>
            <a:r>
              <a:rPr lang="fr-FR" sz="1200" dirty="0" err="1" smtClean="0"/>
              <a:t>ediator-Servier</a:t>
            </a:r>
            <a:r>
              <a:rPr lang="fr-FR" sz="1200" dirty="0" smtClean="0"/>
              <a:t>, les conflits d'intérêts entre agences et industrie pharmaceutique.</a:t>
            </a:r>
          </a:p>
          <a:p>
            <a:pPr algn="just"/>
            <a:endParaRPr lang="fr-FR" sz="1200" dirty="0"/>
          </a:p>
          <a:p>
            <a:pPr algn="just"/>
            <a:r>
              <a:rPr lang="fr-FR" sz="1200" dirty="0" smtClean="0"/>
              <a:t>En un mot : Xavier Bertrand, en tant que Ministre de la Santé, est d'abord lié sur le net à cette réforme de l'industrie pharmaceutique.</a:t>
            </a:r>
          </a:p>
          <a:p>
            <a:pPr algn="just"/>
            <a:r>
              <a:rPr lang="fr-FR" sz="1400" b="1" dirty="0" smtClean="0"/>
              <a:t>  </a:t>
            </a:r>
            <a:endParaRPr lang="fr-FR" sz="1400" dirty="0" smtClean="0">
              <a:solidFill>
                <a:schemeClr val="tx1">
                  <a:lumMod val="75000"/>
                  <a:lumOff val="25000"/>
                </a:schemeClr>
              </a:solidFill>
              <a:sym typeface="Symbol"/>
            </a:endParaRPr>
          </a:p>
          <a:p>
            <a:pPr marL="171450" indent="-171450" algn="just">
              <a:buFontTx/>
              <a:buChar char="-"/>
            </a:pPr>
            <a:endParaRPr lang="fr-FR" sz="1400" dirty="0">
              <a:solidFill>
                <a:schemeClr val="tx1">
                  <a:lumMod val="75000"/>
                  <a:lumOff val="25000"/>
                </a:schemeClr>
              </a:solidFill>
              <a:sym typeface="Symbol"/>
            </a:endParaRPr>
          </a:p>
          <a:p>
            <a:pPr marL="171450" indent="-171450" algn="just">
              <a:buFontTx/>
              <a:buChar char="-"/>
            </a:pPr>
            <a:endParaRPr lang="fr-FR" sz="1400" dirty="0" smtClean="0">
              <a:solidFill>
                <a:schemeClr val="tx1">
                  <a:lumMod val="75000"/>
                  <a:lumOff val="25000"/>
                </a:schemeClr>
              </a:solidFill>
              <a:sym typeface="Symbol"/>
            </a:endParaRPr>
          </a:p>
          <a:p>
            <a:pPr marL="171450" indent="-171450" algn="just">
              <a:buFontTx/>
              <a:buChar char="-"/>
            </a:pPr>
            <a:endParaRPr lang="fr-FR" sz="1400" dirty="0"/>
          </a:p>
        </p:txBody>
      </p:sp>
      <p:sp>
        <p:nvSpPr>
          <p:cNvPr id="31" name="Rectangle 30"/>
          <p:cNvSpPr/>
          <p:nvPr/>
        </p:nvSpPr>
        <p:spPr>
          <a:xfrm>
            <a:off x="0" y="380912"/>
            <a:ext cx="9906000"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2800" b="1" dirty="0" smtClean="0">
                <a:solidFill>
                  <a:schemeClr val="bg1"/>
                </a:solidFill>
                <a:latin typeface="Cambria" pitchFamily="18" charset="0"/>
                <a:cs typeface="Arial" pitchFamily="34" charset="0"/>
              </a:rPr>
              <a:t>Xavier Bertrand sur le web : ce qui fait écho</a:t>
            </a:r>
            <a:endParaRPr lang="fr-FR" sz="2800" b="1" i="1" dirty="0">
              <a:solidFill>
                <a:schemeClr val="bg1"/>
              </a:solidFill>
              <a:latin typeface="Cambria" pitchFamily="18" charset="0"/>
              <a:cs typeface="Arial"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8844" y="1340768"/>
            <a:ext cx="6109888" cy="4803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ZoneTexte 7"/>
          <p:cNvSpPr txBox="1"/>
          <p:nvPr/>
        </p:nvSpPr>
        <p:spPr>
          <a:xfrm>
            <a:off x="2072680" y="5589240"/>
            <a:ext cx="2952328" cy="646331"/>
          </a:xfrm>
          <a:prstGeom prst="rect">
            <a:avLst/>
          </a:prstGeom>
          <a:solidFill>
            <a:schemeClr val="bg1">
              <a:lumMod val="95000"/>
            </a:schemeClr>
          </a:solidFill>
          <a:ln>
            <a:solidFill>
              <a:schemeClr val="tx1">
                <a:lumMod val="50000"/>
                <a:lumOff val="50000"/>
              </a:schemeClr>
            </a:solidFill>
          </a:ln>
        </p:spPr>
        <p:txBody>
          <a:bodyPr wrap="square">
            <a:spAutoFit/>
          </a:bodyPr>
          <a:lstStyle/>
          <a:p>
            <a:pPr>
              <a:defRPr/>
            </a:pPr>
            <a:r>
              <a:rPr lang="fr-FR" sz="1200" dirty="0" smtClean="0">
                <a:solidFill>
                  <a:schemeClr val="tx1">
                    <a:lumMod val="75000"/>
                    <a:lumOff val="25000"/>
                  </a:schemeClr>
                </a:solidFill>
                <a:sym typeface="Symbol"/>
              </a:rPr>
              <a:t>Univers des concepts utilisés dans les actualités et messages diffusés lors de la publication de la nouvelle loi.</a:t>
            </a:r>
            <a:endParaRPr lang="fr-FR" sz="1200" dirty="0">
              <a:solidFill>
                <a:schemeClr val="tx1">
                  <a:lumMod val="75000"/>
                  <a:lumOff val="25000"/>
                </a:schemeClr>
              </a:solidFill>
            </a:endParaRPr>
          </a:p>
        </p:txBody>
      </p:sp>
      <p:pic>
        <p:nvPicPr>
          <p:cNvPr id="9" name="Imag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2520" y="1367746"/>
            <a:ext cx="299120" cy="27000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734839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452" b="73286"/>
          <a:stretch/>
        </p:blipFill>
        <p:spPr bwMode="auto">
          <a:xfrm>
            <a:off x="2" y="2971800"/>
            <a:ext cx="9940525" cy="2689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Rectangle 24"/>
          <p:cNvSpPr/>
          <p:nvPr/>
        </p:nvSpPr>
        <p:spPr>
          <a:xfrm>
            <a:off x="0" y="380912"/>
            <a:ext cx="9906000"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2800" b="1" dirty="0" smtClean="0">
                <a:solidFill>
                  <a:schemeClr val="bg1"/>
                </a:solidFill>
                <a:latin typeface="Cambria" pitchFamily="18" charset="0"/>
                <a:cs typeface="Arial" pitchFamily="34" charset="0"/>
              </a:rPr>
              <a:t>Xavier Bertrand : les concepts les plus associés</a:t>
            </a:r>
            <a:endParaRPr lang="fr-FR" sz="2800" b="1" i="1" dirty="0">
              <a:solidFill>
                <a:schemeClr val="bg1"/>
              </a:solidFill>
              <a:latin typeface="Cambria" pitchFamily="18" charset="0"/>
              <a:cs typeface="Arial" pitchFamily="34" charset="0"/>
            </a:endParaRPr>
          </a:p>
        </p:txBody>
      </p:sp>
      <p:sp>
        <p:nvSpPr>
          <p:cNvPr id="27" name="Espace réservé du pied de page 3"/>
          <p:cNvSpPr>
            <a:spLocks noGrp="1"/>
          </p:cNvSpPr>
          <p:nvPr>
            <p:ph type="ftr" sz="quarter" idx="4294967295"/>
          </p:nvPr>
        </p:nvSpPr>
        <p:spPr>
          <a:xfrm>
            <a:off x="3080792" y="6309320"/>
            <a:ext cx="3656682" cy="365125"/>
          </a:xfrm>
        </p:spPr>
        <p:txBody>
          <a:bodyPr/>
          <a:lstStyle/>
          <a:p>
            <a:r>
              <a:rPr lang="fr-FR" smtClean="0"/>
              <a:t>Xavier Bertrand</a:t>
            </a:r>
            <a:endParaRPr lang="fr-FR" dirty="0"/>
          </a:p>
        </p:txBody>
      </p:sp>
      <p:sp>
        <p:nvSpPr>
          <p:cNvPr id="29" name="ZoneTexte 28"/>
          <p:cNvSpPr txBox="1"/>
          <p:nvPr/>
        </p:nvSpPr>
        <p:spPr>
          <a:xfrm>
            <a:off x="2432720" y="6165304"/>
            <a:ext cx="1728192" cy="369332"/>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err="1"/>
              <a:t>X.Bertrand</a:t>
            </a:r>
            <a:r>
              <a:rPr lang="fr-FR" sz="900" dirty="0"/>
              <a:t>  annonce plus de 400 "maisons" de santé à fin 2012</a:t>
            </a:r>
          </a:p>
        </p:txBody>
      </p:sp>
      <p:cxnSp>
        <p:nvCxnSpPr>
          <p:cNvPr id="30" name="Connecteur droit 29"/>
          <p:cNvCxnSpPr/>
          <p:nvPr/>
        </p:nvCxnSpPr>
        <p:spPr>
          <a:xfrm>
            <a:off x="7761312" y="2549668"/>
            <a:ext cx="1296144" cy="1689580"/>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60512" y="1369202"/>
            <a:ext cx="8640960" cy="646331"/>
          </a:xfrm>
          <a:prstGeom prst="rect">
            <a:avLst/>
          </a:prstGeom>
          <a:solidFill>
            <a:schemeClr val="bg1"/>
          </a:solidFill>
          <a:ln>
            <a:solidFill>
              <a:schemeClr val="tx1">
                <a:lumMod val="50000"/>
                <a:lumOff val="50000"/>
              </a:schemeClr>
            </a:solidFill>
          </a:ln>
        </p:spPr>
        <p:txBody>
          <a:bodyPr wrap="square">
            <a:spAutoFit/>
          </a:bodyPr>
          <a:lstStyle/>
          <a:p>
            <a:pPr>
              <a:defRPr/>
            </a:pPr>
            <a:r>
              <a:rPr lang="fr-FR" sz="1200" dirty="0" smtClean="0">
                <a:solidFill>
                  <a:schemeClr val="tx1">
                    <a:lumMod val="75000"/>
                    <a:lumOff val="25000"/>
                  </a:schemeClr>
                </a:solidFill>
                <a:sym typeface="Symbol"/>
              </a:rPr>
              <a:t>Tous les faits marquants ne constituent pas forcément des pics d'actualités. Les identifier uniquement par ce biais serait donner uniquement une importance aux informations les plus reprises par les médias grand public. Une recherche des concepts les plus associés au Ministre de la Santé permet d'explorer les hauts faits moins repris mais tout aussi important. Voici quelques faits détectés :</a:t>
            </a:r>
            <a:endParaRPr lang="fr-FR" sz="1200" dirty="0">
              <a:solidFill>
                <a:schemeClr val="tx1">
                  <a:lumMod val="75000"/>
                  <a:lumOff val="25000"/>
                </a:schemeClr>
              </a:solidFill>
            </a:endParaRPr>
          </a:p>
        </p:txBody>
      </p:sp>
      <p:pic>
        <p:nvPicPr>
          <p:cNvPr id="10" name="Imag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3414" y="1189202"/>
            <a:ext cx="360000" cy="360000"/>
          </a:xfrm>
          <a:prstGeom prst="rect">
            <a:avLst/>
          </a:prstGeom>
          <a:ln>
            <a:noFill/>
          </a:ln>
          <a:effectLst>
            <a:outerShdw blurRad="50800" dist="38100" dir="2700000" algn="tl" rotWithShape="0">
              <a:prstClr val="black">
                <a:alpha val="40000"/>
              </a:prstClr>
            </a:outerShdw>
          </a:effectLst>
        </p:spPr>
      </p:pic>
      <p:sp>
        <p:nvSpPr>
          <p:cNvPr id="11" name="ZoneTexte 10"/>
          <p:cNvSpPr txBox="1"/>
          <p:nvPr/>
        </p:nvSpPr>
        <p:spPr>
          <a:xfrm>
            <a:off x="4430663" y="6315329"/>
            <a:ext cx="1728192" cy="369332"/>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t>Loi </a:t>
            </a:r>
            <a:r>
              <a:rPr lang="fr-FR" sz="900" dirty="0"/>
              <a:t>sur le renforcement de la sécurité </a:t>
            </a:r>
            <a:r>
              <a:rPr lang="fr-FR" sz="900" dirty="0" smtClean="0"/>
              <a:t>sanitaire  (29 décembre)</a:t>
            </a:r>
            <a:endParaRPr lang="fr-FR" sz="900" dirty="0">
              <a:solidFill>
                <a:schemeClr val="tx1">
                  <a:lumMod val="85000"/>
                  <a:lumOff val="15000"/>
                </a:schemeClr>
              </a:solidFill>
              <a:latin typeface="+mn-lt"/>
            </a:endParaRPr>
          </a:p>
        </p:txBody>
      </p:sp>
      <p:sp>
        <p:nvSpPr>
          <p:cNvPr id="13" name="ZoneTexte 12"/>
          <p:cNvSpPr txBox="1"/>
          <p:nvPr/>
        </p:nvSpPr>
        <p:spPr>
          <a:xfrm>
            <a:off x="376190" y="2295753"/>
            <a:ext cx="2128538" cy="6463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t>Pénalité </a:t>
            </a:r>
            <a:r>
              <a:rPr lang="fr-FR" sz="900" dirty="0"/>
              <a:t>financière pouvant sanctionner la non réalisation d’études de suivi par les fabricants ou distributeurs de dispositifs médicaux à usage individuel</a:t>
            </a:r>
          </a:p>
        </p:txBody>
      </p:sp>
      <p:cxnSp>
        <p:nvCxnSpPr>
          <p:cNvPr id="14" name="Connecteur droit 13"/>
          <p:cNvCxnSpPr/>
          <p:nvPr/>
        </p:nvCxnSpPr>
        <p:spPr>
          <a:xfrm flipH="1" flipV="1">
            <a:off x="4448944" y="4239248"/>
            <a:ext cx="432048" cy="2076081"/>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13" idx="2"/>
          </p:cNvCxnSpPr>
          <p:nvPr/>
        </p:nvCxnSpPr>
        <p:spPr>
          <a:xfrm>
            <a:off x="1440459" y="2942084"/>
            <a:ext cx="56157" cy="342900"/>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033120" y="2060848"/>
            <a:ext cx="1728192" cy="6463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a:t>Décret relatif aux recommandations temporaires d’utilisation (RTU) des spécialités pharmaceutiques</a:t>
            </a:r>
          </a:p>
        </p:txBody>
      </p:sp>
      <p:sp>
        <p:nvSpPr>
          <p:cNvPr id="26" name="ZoneTexte 25"/>
          <p:cNvSpPr txBox="1"/>
          <p:nvPr/>
        </p:nvSpPr>
        <p:spPr>
          <a:xfrm>
            <a:off x="344488" y="6089521"/>
            <a:ext cx="1728192" cy="5078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a:solidFill>
                  <a:schemeClr val="tx1">
                    <a:lumMod val="85000"/>
                    <a:lumOff val="15000"/>
                  </a:schemeClr>
                </a:solidFill>
              </a:rPr>
              <a:t>Accord avec les médecins  hospitaliers  sur le paiement des  jours de RTT</a:t>
            </a:r>
          </a:p>
        </p:txBody>
      </p:sp>
      <p:cxnSp>
        <p:nvCxnSpPr>
          <p:cNvPr id="31" name="Connecteur droit 30"/>
          <p:cNvCxnSpPr/>
          <p:nvPr/>
        </p:nvCxnSpPr>
        <p:spPr>
          <a:xfrm flipH="1">
            <a:off x="964265" y="4365104"/>
            <a:ext cx="10716" cy="1724417"/>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H="1" flipV="1">
            <a:off x="2216696" y="5120233"/>
            <a:ext cx="864096" cy="1045071"/>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H="1" flipV="1">
            <a:off x="6305128" y="3861049"/>
            <a:ext cx="736104" cy="2366971"/>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6673180" y="6292246"/>
            <a:ext cx="1728192" cy="392415"/>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a:t>Décret portant sur l’organisation de l’ANSM</a:t>
            </a:r>
            <a:r>
              <a:rPr lang="fr-FR" sz="1050" dirty="0"/>
              <a:t>.</a:t>
            </a:r>
          </a:p>
        </p:txBody>
      </p:sp>
      <p:sp>
        <p:nvSpPr>
          <p:cNvPr id="38" name="ZoneTexte 37"/>
          <p:cNvSpPr txBox="1"/>
          <p:nvPr/>
        </p:nvSpPr>
        <p:spPr>
          <a:xfrm>
            <a:off x="8049344" y="5614421"/>
            <a:ext cx="1728192" cy="5078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a:t>Décret d’application portant sur la publicité des dispositifs </a:t>
            </a:r>
            <a:r>
              <a:rPr lang="fr-FR" sz="900" dirty="0" smtClean="0"/>
              <a:t>médicaux (9 mai 2012)</a:t>
            </a:r>
            <a:endParaRPr lang="fr-FR" sz="900" dirty="0">
              <a:solidFill>
                <a:schemeClr val="tx1">
                  <a:lumMod val="85000"/>
                  <a:lumOff val="15000"/>
                </a:schemeClr>
              </a:solidFill>
              <a:latin typeface="+mn-lt"/>
            </a:endParaRPr>
          </a:p>
        </p:txBody>
      </p:sp>
      <p:cxnSp>
        <p:nvCxnSpPr>
          <p:cNvPr id="39" name="Connecteur droit 38"/>
          <p:cNvCxnSpPr/>
          <p:nvPr/>
        </p:nvCxnSpPr>
        <p:spPr>
          <a:xfrm>
            <a:off x="8265368" y="5133021"/>
            <a:ext cx="0" cy="481400"/>
          </a:xfrm>
          <a:prstGeom prst="line">
            <a:avLst/>
          </a:prstGeom>
          <a:ln>
            <a:solidFill>
              <a:schemeClr val="tx1">
                <a:lumMod val="50000"/>
                <a:lumOff val="50000"/>
              </a:schemeClr>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15558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380912"/>
            <a:ext cx="9906000"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2400" b="1" dirty="0">
                <a:solidFill>
                  <a:schemeClr val="bg1"/>
                </a:solidFill>
                <a:latin typeface="Cambria" pitchFamily="18" charset="0"/>
                <a:cs typeface="Arial" pitchFamily="34" charset="0"/>
              </a:rPr>
              <a:t>Xavier </a:t>
            </a:r>
            <a:r>
              <a:rPr lang="fr-FR" sz="2400" b="1" dirty="0" smtClean="0">
                <a:solidFill>
                  <a:schemeClr val="bg1"/>
                </a:solidFill>
                <a:latin typeface="Cambria" pitchFamily="18" charset="0"/>
                <a:cs typeface="Arial" pitchFamily="34" charset="0"/>
              </a:rPr>
              <a:t>Bertrand: les faits marquant en 1 coup d'œil</a:t>
            </a:r>
            <a:endParaRPr lang="fr-FR" sz="2400" b="1" i="1" dirty="0">
              <a:solidFill>
                <a:schemeClr val="bg1"/>
              </a:solidFill>
              <a:latin typeface="Cambria" pitchFamily="18" charset="0"/>
              <a:cs typeface="Arial" pitchFamily="34" charset="0"/>
            </a:endParaRPr>
          </a:p>
        </p:txBody>
      </p:sp>
      <p:sp>
        <p:nvSpPr>
          <p:cNvPr id="8" name="Pentagone 7"/>
          <p:cNvSpPr/>
          <p:nvPr/>
        </p:nvSpPr>
        <p:spPr>
          <a:xfrm>
            <a:off x="488504" y="1816390"/>
            <a:ext cx="9144000" cy="1224136"/>
          </a:xfrm>
          <a:prstGeom prst="homePlate">
            <a:avLst/>
          </a:prstGeom>
          <a:solidFill>
            <a:srgbClr val="FF3300">
              <a:alpha val="64000"/>
            </a:srgbClr>
          </a:solidFill>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900" dirty="0">
              <a:latin typeface="Arial" pitchFamily="34" charset="0"/>
              <a:cs typeface="Arial" pitchFamily="34" charset="0"/>
            </a:endParaRPr>
          </a:p>
        </p:txBody>
      </p:sp>
      <p:sp>
        <p:nvSpPr>
          <p:cNvPr id="9" name="Pentagone 8"/>
          <p:cNvSpPr/>
          <p:nvPr/>
        </p:nvSpPr>
        <p:spPr>
          <a:xfrm>
            <a:off x="488504" y="4768718"/>
            <a:ext cx="9145016" cy="1368152"/>
          </a:xfrm>
          <a:prstGeom prst="homePlate">
            <a:avLst/>
          </a:prstGeom>
          <a:solidFill>
            <a:schemeClr val="tx1">
              <a:lumMod val="50000"/>
              <a:lumOff val="50000"/>
              <a:alpha val="4902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900" dirty="0">
              <a:latin typeface="Arial" pitchFamily="34" charset="0"/>
              <a:cs typeface="Arial" pitchFamily="34" charset="0"/>
            </a:endParaRPr>
          </a:p>
        </p:txBody>
      </p:sp>
      <p:sp>
        <p:nvSpPr>
          <p:cNvPr id="10" name="Pentagone 9"/>
          <p:cNvSpPr/>
          <p:nvPr/>
        </p:nvSpPr>
        <p:spPr>
          <a:xfrm>
            <a:off x="488504" y="3328558"/>
            <a:ext cx="9145016" cy="1152128"/>
          </a:xfrm>
          <a:prstGeom prst="homePlate">
            <a:avLst/>
          </a:prstGeom>
          <a:solidFill>
            <a:schemeClr val="bg1">
              <a:lumMod val="75000"/>
              <a:alpha val="49020"/>
            </a:schemeClr>
          </a:solidFill>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900" dirty="0">
              <a:latin typeface="Arial" pitchFamily="34" charset="0"/>
              <a:cs typeface="Arial" pitchFamily="34" charset="0"/>
            </a:endParaRPr>
          </a:p>
        </p:txBody>
      </p:sp>
      <p:sp>
        <p:nvSpPr>
          <p:cNvPr id="11" name="ZoneTexte 10"/>
          <p:cNvSpPr txBox="1"/>
          <p:nvPr/>
        </p:nvSpPr>
        <p:spPr>
          <a:xfrm>
            <a:off x="488504" y="1571715"/>
            <a:ext cx="3528392" cy="276999"/>
          </a:xfrm>
          <a:prstGeom prst="rect">
            <a:avLst/>
          </a:prstGeom>
          <a:noFill/>
        </p:spPr>
        <p:txBody>
          <a:bodyPr wrap="square" rtlCol="0">
            <a:spAutoFit/>
          </a:bodyPr>
          <a:lstStyle/>
          <a:p>
            <a:r>
              <a:rPr lang="fr-FR" sz="1200" b="1" dirty="0" smtClean="0"/>
              <a:t>[Faits marquants associés au scandale Médiator]</a:t>
            </a:r>
            <a:endParaRPr lang="fr-FR" sz="1200" b="1" dirty="0"/>
          </a:p>
        </p:txBody>
      </p:sp>
      <p:sp>
        <p:nvSpPr>
          <p:cNvPr id="13" name="ZoneTexte 12"/>
          <p:cNvSpPr txBox="1"/>
          <p:nvPr/>
        </p:nvSpPr>
        <p:spPr>
          <a:xfrm>
            <a:off x="488504" y="3080835"/>
            <a:ext cx="3528392" cy="276999"/>
          </a:xfrm>
          <a:prstGeom prst="rect">
            <a:avLst/>
          </a:prstGeom>
          <a:noFill/>
        </p:spPr>
        <p:txBody>
          <a:bodyPr wrap="square" rtlCol="0">
            <a:spAutoFit/>
          </a:bodyPr>
          <a:lstStyle/>
          <a:p>
            <a:r>
              <a:rPr lang="fr-FR" sz="1200" b="1" dirty="0" smtClean="0"/>
              <a:t>[Autres faits marquants]</a:t>
            </a:r>
            <a:endParaRPr lang="fr-FR" sz="1200" b="1" dirty="0"/>
          </a:p>
        </p:txBody>
      </p:sp>
      <p:sp>
        <p:nvSpPr>
          <p:cNvPr id="14" name="ZoneTexte 13"/>
          <p:cNvSpPr txBox="1"/>
          <p:nvPr/>
        </p:nvSpPr>
        <p:spPr>
          <a:xfrm>
            <a:off x="488504" y="4552694"/>
            <a:ext cx="3888432" cy="276999"/>
          </a:xfrm>
          <a:prstGeom prst="rect">
            <a:avLst/>
          </a:prstGeom>
          <a:noFill/>
        </p:spPr>
        <p:txBody>
          <a:bodyPr wrap="square" rtlCol="0">
            <a:spAutoFit/>
          </a:bodyPr>
          <a:lstStyle/>
          <a:p>
            <a:r>
              <a:rPr lang="fr-FR" sz="1200" b="1" dirty="0" smtClean="0"/>
              <a:t>[Prises de position, discours et campagnes ministérielles]</a:t>
            </a:r>
            <a:endParaRPr lang="fr-FR" sz="1200" b="1" dirty="0"/>
          </a:p>
        </p:txBody>
      </p:sp>
      <p:grpSp>
        <p:nvGrpSpPr>
          <p:cNvPr id="2" name="Groupe 1"/>
          <p:cNvGrpSpPr/>
          <p:nvPr/>
        </p:nvGrpSpPr>
        <p:grpSpPr>
          <a:xfrm>
            <a:off x="560512" y="1888398"/>
            <a:ext cx="8208912" cy="1107996"/>
            <a:chOff x="560512" y="1888398"/>
            <a:chExt cx="8208912" cy="1107996"/>
          </a:xfrm>
        </p:grpSpPr>
        <p:sp>
          <p:nvSpPr>
            <p:cNvPr id="12" name="ZoneTexte 11"/>
            <p:cNvSpPr txBox="1"/>
            <p:nvPr/>
          </p:nvSpPr>
          <p:spPr>
            <a:xfrm>
              <a:off x="560512" y="1888398"/>
              <a:ext cx="1584176" cy="830997"/>
            </a:xfrm>
            <a:prstGeom prst="rect">
              <a:avLst/>
            </a:prstGeom>
            <a:noFill/>
          </p:spPr>
          <p:txBody>
            <a:bodyPr wrap="square" rtlCol="0">
              <a:spAutoFit/>
            </a:bodyPr>
            <a:lstStyle/>
            <a:p>
              <a:r>
                <a:rPr lang="fr-FR" sz="1200" dirty="0" smtClean="0"/>
                <a:t>29 </a:t>
              </a:r>
              <a:r>
                <a:rPr lang="fr-FR" sz="1200" dirty="0" err="1" smtClean="0"/>
                <a:t>déc</a:t>
              </a:r>
              <a:r>
                <a:rPr lang="fr-FR" sz="1200" dirty="0" smtClean="0"/>
                <a:t> 2011</a:t>
              </a:r>
            </a:p>
            <a:p>
              <a:r>
                <a:rPr lang="fr-FR" sz="900" dirty="0" smtClean="0"/>
                <a:t>Publication de la  Loi sur le renforcement de la sécurité sanitaire des médicaments et des produits de santé</a:t>
              </a:r>
              <a:endParaRPr lang="fr-FR" sz="900" dirty="0"/>
            </a:p>
          </p:txBody>
        </p:sp>
        <p:sp>
          <p:nvSpPr>
            <p:cNvPr id="15" name="ZoneTexte 14"/>
            <p:cNvSpPr txBox="1"/>
            <p:nvPr/>
          </p:nvSpPr>
          <p:spPr>
            <a:xfrm>
              <a:off x="2072680" y="1888398"/>
              <a:ext cx="2376264" cy="969496"/>
            </a:xfrm>
            <a:prstGeom prst="rect">
              <a:avLst/>
            </a:prstGeom>
            <a:noFill/>
          </p:spPr>
          <p:txBody>
            <a:bodyPr wrap="square" rtlCol="0">
              <a:spAutoFit/>
            </a:bodyPr>
            <a:lstStyle/>
            <a:p>
              <a:r>
                <a:rPr lang="fr-FR" sz="1200" dirty="0" smtClean="0"/>
                <a:t>27 janv. 2012</a:t>
              </a:r>
            </a:p>
            <a:p>
              <a:r>
                <a:rPr lang="fr-FR" sz="900" dirty="0" smtClean="0"/>
                <a:t>Décret portant sur la pénalité financière pouvant sanctionner la non réalisation d’études de suivi par les fabricants ou distributeurs de dispositifs médicaux à usage individuel</a:t>
              </a:r>
            </a:p>
          </p:txBody>
        </p:sp>
        <p:sp>
          <p:nvSpPr>
            <p:cNvPr id="16" name="ZoneTexte 15"/>
            <p:cNvSpPr txBox="1"/>
            <p:nvPr/>
          </p:nvSpPr>
          <p:spPr>
            <a:xfrm>
              <a:off x="4448944" y="1888398"/>
              <a:ext cx="1584176" cy="577081"/>
            </a:xfrm>
            <a:prstGeom prst="rect">
              <a:avLst/>
            </a:prstGeom>
            <a:noFill/>
          </p:spPr>
          <p:txBody>
            <a:bodyPr wrap="square" rtlCol="0">
              <a:spAutoFit/>
            </a:bodyPr>
            <a:lstStyle/>
            <a:p>
              <a:r>
                <a:rPr lang="fr-FR" sz="1200" dirty="0" smtClean="0"/>
                <a:t>27 avril 2012</a:t>
              </a:r>
            </a:p>
            <a:p>
              <a:r>
                <a:rPr lang="fr-FR" sz="900" dirty="0" smtClean="0"/>
                <a:t>Décret portant sur l’organisation de l’ANSM</a:t>
              </a:r>
              <a:r>
                <a:rPr lang="fr-FR" sz="1050" dirty="0" smtClean="0"/>
                <a:t>.</a:t>
              </a:r>
            </a:p>
          </p:txBody>
        </p:sp>
        <p:sp>
          <p:nvSpPr>
            <p:cNvPr id="17" name="ZoneTexte 16"/>
            <p:cNvSpPr txBox="1"/>
            <p:nvPr/>
          </p:nvSpPr>
          <p:spPr>
            <a:xfrm>
              <a:off x="5889104" y="1888398"/>
              <a:ext cx="2880320" cy="1107996"/>
            </a:xfrm>
            <a:prstGeom prst="rect">
              <a:avLst/>
            </a:prstGeom>
            <a:noFill/>
          </p:spPr>
          <p:txBody>
            <a:bodyPr wrap="square" rtlCol="0">
              <a:spAutoFit/>
            </a:bodyPr>
            <a:lstStyle/>
            <a:p>
              <a:r>
                <a:rPr lang="fr-FR" sz="1200" dirty="0" smtClean="0"/>
                <a:t>9 mai 2012</a:t>
              </a:r>
            </a:p>
            <a:p>
              <a:r>
                <a:rPr lang="fr-FR" sz="900" dirty="0" smtClean="0"/>
                <a:t>- Décret d’application des dispositions relatives</a:t>
              </a:r>
              <a:br>
                <a:rPr lang="fr-FR" sz="900" dirty="0" smtClean="0"/>
              </a:br>
              <a:r>
                <a:rPr lang="fr-FR" sz="900" dirty="0" smtClean="0"/>
                <a:t>à la publicité pour les médicaments à usage humain.</a:t>
              </a:r>
              <a:br>
                <a:rPr lang="fr-FR" sz="900" dirty="0" smtClean="0"/>
              </a:br>
              <a:r>
                <a:rPr lang="fr-FR" sz="900" dirty="0" smtClean="0"/>
                <a:t>- Décret d’application portant sur la publicité des dispositifs médicaux</a:t>
              </a:r>
              <a:br>
                <a:rPr lang="fr-FR" sz="900" dirty="0" smtClean="0"/>
              </a:br>
              <a:r>
                <a:rPr lang="fr-FR" sz="900" dirty="0" smtClean="0"/>
                <a:t>- Décret d’application portant sur la publicité des dispositifs médicaux in vitro</a:t>
              </a:r>
            </a:p>
          </p:txBody>
        </p:sp>
      </p:grpSp>
      <p:sp>
        <p:nvSpPr>
          <p:cNvPr id="18" name="ZoneTexte 17"/>
          <p:cNvSpPr txBox="1"/>
          <p:nvPr/>
        </p:nvSpPr>
        <p:spPr>
          <a:xfrm>
            <a:off x="560512" y="3372690"/>
            <a:ext cx="1584176" cy="830997"/>
          </a:xfrm>
          <a:prstGeom prst="rect">
            <a:avLst/>
          </a:prstGeom>
          <a:noFill/>
        </p:spPr>
        <p:txBody>
          <a:bodyPr wrap="square" rtlCol="0">
            <a:spAutoFit/>
          </a:bodyPr>
          <a:lstStyle/>
          <a:p>
            <a:r>
              <a:rPr lang="fr-FR" sz="1200" dirty="0" smtClean="0"/>
              <a:t>1</a:t>
            </a:r>
            <a:r>
              <a:rPr lang="fr-FR" sz="1200" baseline="30000" dirty="0" smtClean="0"/>
              <a:t>er</a:t>
            </a:r>
            <a:r>
              <a:rPr lang="fr-FR" sz="1200" dirty="0" smtClean="0"/>
              <a:t> janvier 2012</a:t>
            </a:r>
          </a:p>
          <a:p>
            <a:r>
              <a:rPr lang="fr-FR" sz="900" dirty="0" smtClean="0"/>
              <a:t>Parution des décrets d’application de la loi HSPT relatifs au développement professionnel  continu (DPC). </a:t>
            </a:r>
            <a:endParaRPr lang="fr-FR" sz="900" dirty="0"/>
          </a:p>
        </p:txBody>
      </p:sp>
      <p:sp>
        <p:nvSpPr>
          <p:cNvPr id="19" name="ZoneTexte 18"/>
          <p:cNvSpPr txBox="1"/>
          <p:nvPr/>
        </p:nvSpPr>
        <p:spPr>
          <a:xfrm>
            <a:off x="3152800" y="3372690"/>
            <a:ext cx="1584176" cy="692497"/>
          </a:xfrm>
          <a:prstGeom prst="rect">
            <a:avLst/>
          </a:prstGeom>
          <a:noFill/>
        </p:spPr>
        <p:txBody>
          <a:bodyPr wrap="square" rtlCol="0">
            <a:spAutoFit/>
          </a:bodyPr>
          <a:lstStyle/>
          <a:p>
            <a:r>
              <a:rPr lang="fr-FR" sz="1200" dirty="0" smtClean="0"/>
              <a:t>5 mars 2012 </a:t>
            </a:r>
          </a:p>
          <a:p>
            <a:r>
              <a:rPr lang="fr-FR" sz="900" dirty="0" smtClean="0"/>
              <a:t>Loi sur les recherches impliquant la personne humaine</a:t>
            </a:r>
            <a:endParaRPr lang="fr-FR" sz="900" dirty="0"/>
          </a:p>
        </p:txBody>
      </p:sp>
      <p:sp>
        <p:nvSpPr>
          <p:cNvPr id="20" name="ZoneTexte 19"/>
          <p:cNvSpPr txBox="1"/>
          <p:nvPr/>
        </p:nvSpPr>
        <p:spPr>
          <a:xfrm>
            <a:off x="4376936" y="3372690"/>
            <a:ext cx="1944216" cy="969496"/>
          </a:xfrm>
          <a:prstGeom prst="rect">
            <a:avLst/>
          </a:prstGeom>
          <a:noFill/>
        </p:spPr>
        <p:txBody>
          <a:bodyPr wrap="square" rtlCol="0">
            <a:spAutoFit/>
          </a:bodyPr>
          <a:lstStyle/>
          <a:p>
            <a:r>
              <a:rPr lang="fr-FR" sz="1200" dirty="0" smtClean="0"/>
              <a:t>7 mai 2012 </a:t>
            </a:r>
          </a:p>
          <a:p>
            <a:r>
              <a:rPr lang="fr-FR" sz="900" dirty="0" smtClean="0"/>
              <a:t>Arrêté fixant une taxe perçue pour toute demande d’inscription d’un médicament sur la liste des spécialités pharmaceutiques remboursables aux assurés sociaux</a:t>
            </a:r>
            <a:endParaRPr lang="fr-FR" sz="900" dirty="0"/>
          </a:p>
        </p:txBody>
      </p:sp>
      <p:sp>
        <p:nvSpPr>
          <p:cNvPr id="21" name="ZoneTexte 20"/>
          <p:cNvSpPr txBox="1"/>
          <p:nvPr/>
        </p:nvSpPr>
        <p:spPr>
          <a:xfrm>
            <a:off x="6249144" y="3372690"/>
            <a:ext cx="2736304" cy="1107996"/>
          </a:xfrm>
          <a:prstGeom prst="rect">
            <a:avLst/>
          </a:prstGeom>
          <a:noFill/>
        </p:spPr>
        <p:txBody>
          <a:bodyPr wrap="square" rtlCol="0">
            <a:spAutoFit/>
          </a:bodyPr>
          <a:lstStyle/>
          <a:p>
            <a:r>
              <a:rPr lang="fr-FR" sz="1200" dirty="0" smtClean="0"/>
              <a:t>9 mai 2012 </a:t>
            </a:r>
          </a:p>
          <a:p>
            <a:pPr>
              <a:buFontTx/>
              <a:buChar char="-"/>
            </a:pPr>
            <a:r>
              <a:rPr lang="fr-FR" sz="900" dirty="0" smtClean="0"/>
              <a:t>Décret relatif aux recommandations temporaires d’utilisation (RTU) des spécialités pharmaceutiques</a:t>
            </a:r>
          </a:p>
          <a:p>
            <a:r>
              <a:rPr lang="fr-FR" sz="900" baseline="0" dirty="0" smtClean="0">
                <a:latin typeface="+mj-lt"/>
              </a:rPr>
              <a:t>- relatif à la prise en charge dérogatoire par l’assurance</a:t>
            </a:r>
            <a:r>
              <a:rPr lang="fr-FR" sz="900" dirty="0" smtClean="0">
                <a:latin typeface="+mj-lt"/>
              </a:rPr>
              <a:t> </a:t>
            </a:r>
            <a:r>
              <a:rPr lang="fr-FR" sz="900" baseline="0" dirty="0" smtClean="0">
                <a:latin typeface="+mj-lt"/>
              </a:rPr>
              <a:t>maladie des spécialités pharmaceutiques bénéficiant d’une RTU</a:t>
            </a:r>
            <a:endParaRPr lang="fr-FR" sz="900" dirty="0" smtClean="0">
              <a:latin typeface="+mj-lt"/>
            </a:endParaRPr>
          </a:p>
          <a:p>
            <a:r>
              <a:rPr lang="fr-FR" sz="900" dirty="0" smtClean="0"/>
              <a:t> </a:t>
            </a:r>
            <a:endParaRPr lang="fr-FR" sz="900" dirty="0">
              <a:latin typeface="+mj-lt"/>
            </a:endParaRPr>
          </a:p>
        </p:txBody>
      </p:sp>
      <p:sp>
        <p:nvSpPr>
          <p:cNvPr id="22" name="ZoneTexte 21"/>
          <p:cNvSpPr txBox="1"/>
          <p:nvPr/>
        </p:nvSpPr>
        <p:spPr>
          <a:xfrm>
            <a:off x="488504" y="4840726"/>
            <a:ext cx="1584176" cy="830997"/>
          </a:xfrm>
          <a:prstGeom prst="rect">
            <a:avLst/>
          </a:prstGeom>
          <a:noFill/>
        </p:spPr>
        <p:txBody>
          <a:bodyPr wrap="square" rtlCol="0">
            <a:spAutoFit/>
          </a:bodyPr>
          <a:lstStyle/>
          <a:p>
            <a:r>
              <a:rPr lang="fr-FR" sz="1200" dirty="0" smtClean="0"/>
              <a:t>5 janvier 2012</a:t>
            </a:r>
          </a:p>
          <a:p>
            <a:r>
              <a:rPr lang="fr-FR" sz="900" dirty="0" smtClean="0"/>
              <a:t>Xavier Bertrand  affirme vouloir un changement de la réglementation européenne sur les dispositifs médicaux</a:t>
            </a:r>
            <a:endParaRPr lang="fr-FR" sz="900" dirty="0"/>
          </a:p>
        </p:txBody>
      </p:sp>
      <p:sp>
        <p:nvSpPr>
          <p:cNvPr id="23" name="ZoneTexte 22"/>
          <p:cNvSpPr txBox="1"/>
          <p:nvPr/>
        </p:nvSpPr>
        <p:spPr>
          <a:xfrm>
            <a:off x="3944888" y="4763633"/>
            <a:ext cx="1584176" cy="830997"/>
          </a:xfrm>
          <a:prstGeom prst="rect">
            <a:avLst/>
          </a:prstGeom>
          <a:noFill/>
        </p:spPr>
        <p:txBody>
          <a:bodyPr wrap="square" rtlCol="0">
            <a:spAutoFit/>
          </a:bodyPr>
          <a:lstStyle/>
          <a:p>
            <a:r>
              <a:rPr lang="fr-FR" sz="1200" dirty="0"/>
              <a:t>2</a:t>
            </a:r>
            <a:r>
              <a:rPr lang="fr-FR" sz="1200" dirty="0" smtClean="0"/>
              <a:t> mars 2012</a:t>
            </a:r>
          </a:p>
          <a:p>
            <a:r>
              <a:rPr lang="fr-FR" sz="900" dirty="0" smtClean="0"/>
              <a:t>Lancement de la campagne « Les médicaments, ne les prenez pas n’importe comment »</a:t>
            </a:r>
            <a:endParaRPr lang="fr-FR" sz="900" dirty="0"/>
          </a:p>
        </p:txBody>
      </p:sp>
      <p:sp>
        <p:nvSpPr>
          <p:cNvPr id="24" name="ZoneTexte 23"/>
          <p:cNvSpPr txBox="1"/>
          <p:nvPr/>
        </p:nvSpPr>
        <p:spPr>
          <a:xfrm>
            <a:off x="5457056" y="4818367"/>
            <a:ext cx="2016224" cy="1246495"/>
          </a:xfrm>
          <a:prstGeom prst="rect">
            <a:avLst/>
          </a:prstGeom>
          <a:noFill/>
        </p:spPr>
        <p:txBody>
          <a:bodyPr wrap="square" rtlCol="0">
            <a:spAutoFit/>
          </a:bodyPr>
          <a:lstStyle/>
          <a:p>
            <a:r>
              <a:rPr lang="fr-FR" sz="1200" dirty="0" smtClean="0"/>
              <a:t>7 mars 2012</a:t>
            </a:r>
          </a:p>
          <a:p>
            <a:r>
              <a:rPr lang="fr-FR" sz="900" i="1" dirty="0"/>
              <a:t>“</a:t>
            </a:r>
            <a:r>
              <a:rPr lang="fr-FR" sz="900" i="1" dirty="0" smtClean="0"/>
              <a:t> Dorénavant, les dispositifs médicaux doivent être considérés comme des produits de santé à part entière, soumis à un contrôle aussi rigoureux que les médicaments ”</a:t>
            </a:r>
          </a:p>
          <a:p>
            <a:r>
              <a:rPr lang="fr-FR" sz="900" dirty="0" smtClean="0"/>
              <a:t>X. Bertrand auditionné dans le cadre d’une mission d’information au Sénat</a:t>
            </a:r>
            <a:endParaRPr lang="fr-FR" sz="900" dirty="0"/>
          </a:p>
        </p:txBody>
      </p:sp>
      <p:sp>
        <p:nvSpPr>
          <p:cNvPr id="26" name="ZoneTexte 25"/>
          <p:cNvSpPr txBox="1"/>
          <p:nvPr/>
        </p:nvSpPr>
        <p:spPr>
          <a:xfrm>
            <a:off x="7329264" y="4873825"/>
            <a:ext cx="2016224" cy="830997"/>
          </a:xfrm>
          <a:prstGeom prst="rect">
            <a:avLst/>
          </a:prstGeom>
          <a:noFill/>
        </p:spPr>
        <p:txBody>
          <a:bodyPr wrap="square" rtlCol="0">
            <a:spAutoFit/>
          </a:bodyPr>
          <a:lstStyle/>
          <a:p>
            <a:r>
              <a:rPr lang="fr-FR" sz="1200" dirty="0" smtClean="0"/>
              <a:t>2 mai 2012</a:t>
            </a:r>
          </a:p>
          <a:p>
            <a:r>
              <a:rPr lang="fr-FR" sz="900" dirty="0" smtClean="0"/>
              <a:t>Xavier Bertrand  se montre défavorable au remboursement des médicaments de traitement de la maladie d’Alzheimer.</a:t>
            </a:r>
            <a:endParaRPr lang="fr-FR" sz="900" dirty="0"/>
          </a:p>
        </p:txBody>
      </p:sp>
      <p:sp>
        <p:nvSpPr>
          <p:cNvPr id="28" name="ZoneTexte 27"/>
          <p:cNvSpPr txBox="1"/>
          <p:nvPr/>
        </p:nvSpPr>
        <p:spPr>
          <a:xfrm>
            <a:off x="488504" y="6237312"/>
            <a:ext cx="9036000" cy="261610"/>
          </a:xfrm>
          <a:prstGeom prst="rect">
            <a:avLst/>
          </a:prstGeom>
          <a:solidFill>
            <a:schemeClr val="bg1"/>
          </a:solidFill>
          <a:ln>
            <a:solidFill>
              <a:schemeClr val="bg1">
                <a:lumMod val="75000"/>
              </a:schemeClr>
            </a:solidFill>
          </a:ln>
        </p:spPr>
        <p:txBody>
          <a:bodyPr wrap="square">
            <a:spAutoFit/>
          </a:bodyPr>
          <a:lstStyle/>
          <a:p>
            <a:pPr>
              <a:defRPr/>
            </a:pPr>
            <a:r>
              <a:rPr lang="fr-FR" sz="1100" b="1" dirty="0" smtClean="0">
                <a:solidFill>
                  <a:schemeClr val="tx1">
                    <a:lumMod val="75000"/>
                    <a:lumOff val="25000"/>
                  </a:schemeClr>
                </a:solidFill>
                <a:sym typeface="Symbol"/>
              </a:rPr>
              <a:t> de décembre 2011 à mai 2012</a:t>
            </a:r>
            <a:endParaRPr lang="fr-FR" sz="1100" b="1" dirty="0">
              <a:solidFill>
                <a:schemeClr val="tx1">
                  <a:lumMod val="75000"/>
                  <a:lumOff val="25000"/>
                </a:schemeClr>
              </a:solidFill>
            </a:endParaRPr>
          </a:p>
        </p:txBody>
      </p:sp>
      <p:sp>
        <p:nvSpPr>
          <p:cNvPr id="29" name="ZoneTexte 28"/>
          <p:cNvSpPr txBox="1"/>
          <p:nvPr/>
        </p:nvSpPr>
        <p:spPr>
          <a:xfrm>
            <a:off x="488504" y="1124744"/>
            <a:ext cx="8286434" cy="338554"/>
          </a:xfrm>
          <a:prstGeom prst="rect">
            <a:avLst/>
          </a:prstGeom>
          <a:noFill/>
          <a:ln>
            <a:noFill/>
          </a:ln>
        </p:spPr>
        <p:txBody>
          <a:bodyPr wrap="square">
            <a:spAutoFit/>
          </a:bodyPr>
          <a:lstStyle/>
          <a:p>
            <a:pPr>
              <a:defRPr/>
            </a:pPr>
            <a:r>
              <a:rPr lang="fr-FR" sz="1600" dirty="0" smtClean="0">
                <a:solidFill>
                  <a:schemeClr val="tx1">
                    <a:lumMod val="75000"/>
                    <a:lumOff val="25000"/>
                  </a:schemeClr>
                </a:solidFill>
                <a:sym typeface="Symbol"/>
              </a:rPr>
              <a:t>On peut classer les faits marquants en 3 types : </a:t>
            </a:r>
            <a:endParaRPr lang="fr-FR" sz="1600" dirty="0">
              <a:solidFill>
                <a:schemeClr val="tx1">
                  <a:lumMod val="75000"/>
                  <a:lumOff val="25000"/>
                </a:schemeClr>
              </a:solidFill>
            </a:endParaRPr>
          </a:p>
        </p:txBody>
      </p:sp>
      <p:sp>
        <p:nvSpPr>
          <p:cNvPr id="31" name="ZoneTexte 30"/>
          <p:cNvSpPr txBox="1"/>
          <p:nvPr/>
        </p:nvSpPr>
        <p:spPr>
          <a:xfrm>
            <a:off x="2380978" y="5510864"/>
            <a:ext cx="1707926" cy="553998"/>
          </a:xfrm>
          <a:prstGeom prst="rect">
            <a:avLst/>
          </a:prstGeom>
          <a:noFill/>
        </p:spPr>
        <p:txBody>
          <a:bodyPr wrap="square" rtlCol="0">
            <a:spAutoFit/>
          </a:bodyPr>
          <a:lstStyle/>
          <a:p>
            <a:r>
              <a:rPr lang="fr-FR" sz="1200" dirty="0" smtClean="0">
                <a:solidFill>
                  <a:schemeClr val="tx1">
                    <a:lumMod val="85000"/>
                    <a:lumOff val="15000"/>
                  </a:schemeClr>
                </a:solidFill>
              </a:rPr>
              <a:t>24 janvier 2012</a:t>
            </a:r>
          </a:p>
          <a:p>
            <a:r>
              <a:rPr lang="fr-FR" sz="900" dirty="0" err="1" smtClean="0">
                <a:solidFill>
                  <a:schemeClr val="tx1">
                    <a:lumMod val="85000"/>
                    <a:lumOff val="15000"/>
                  </a:schemeClr>
                </a:solidFill>
              </a:rPr>
              <a:t>X.Bertrand</a:t>
            </a:r>
            <a:r>
              <a:rPr lang="fr-FR" sz="900" dirty="0" smtClean="0">
                <a:solidFill>
                  <a:schemeClr val="tx1">
                    <a:lumMod val="85000"/>
                    <a:lumOff val="15000"/>
                  </a:schemeClr>
                </a:solidFill>
              </a:rPr>
              <a:t>  annonce plus de 400 "maisons" de santé à fin 2012</a:t>
            </a:r>
            <a:endParaRPr lang="fr-FR" sz="900" dirty="0">
              <a:solidFill>
                <a:schemeClr val="tx1">
                  <a:lumMod val="85000"/>
                  <a:lumOff val="15000"/>
                </a:schemeClr>
              </a:solidFill>
            </a:endParaRPr>
          </a:p>
        </p:txBody>
      </p:sp>
      <p:sp>
        <p:nvSpPr>
          <p:cNvPr id="32" name="ZoneTexte 31"/>
          <p:cNvSpPr txBox="1"/>
          <p:nvPr/>
        </p:nvSpPr>
        <p:spPr>
          <a:xfrm>
            <a:off x="2242903" y="4763632"/>
            <a:ext cx="1232614" cy="830997"/>
          </a:xfrm>
          <a:prstGeom prst="rect">
            <a:avLst/>
          </a:prstGeom>
          <a:noFill/>
          <a:ln>
            <a:noFill/>
          </a:ln>
          <a:effectLst/>
        </p:spPr>
        <p:txBody>
          <a:bodyPr wrap="square" rtlCol="0">
            <a:spAutoFit/>
          </a:bodyPr>
          <a:lstStyle/>
          <a:p>
            <a:r>
              <a:rPr lang="fr-FR" sz="1200" dirty="0" smtClean="0">
                <a:solidFill>
                  <a:schemeClr val="tx1">
                    <a:lumMod val="85000"/>
                    <a:lumOff val="15000"/>
                  </a:schemeClr>
                </a:solidFill>
              </a:rPr>
              <a:t>22 janvier 2012 </a:t>
            </a:r>
            <a:r>
              <a:rPr lang="fr-FR" sz="900" dirty="0" smtClean="0">
                <a:solidFill>
                  <a:schemeClr val="tx1">
                    <a:lumMod val="85000"/>
                    <a:lumOff val="15000"/>
                  </a:schemeClr>
                </a:solidFill>
              </a:rPr>
              <a:t>Accord avec les médecins  hospitaliers  sur le paiement des  jours de RTT</a:t>
            </a:r>
            <a:endParaRPr lang="fr-FR" sz="900" dirty="0">
              <a:solidFill>
                <a:schemeClr val="tx1">
                  <a:lumMod val="85000"/>
                  <a:lumOff val="15000"/>
                </a:schemeClr>
              </a:solidFill>
            </a:endParaRPr>
          </a:p>
        </p:txBody>
      </p:sp>
    </p:spTree>
    <p:extLst>
      <p:ext uri="{BB962C8B-B14F-4D97-AF65-F5344CB8AC3E}">
        <p14:creationId xmlns:p14="http://schemas.microsoft.com/office/powerpoint/2010/main" xmlns="" val="3888603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404662"/>
            <a:ext cx="9906000" cy="61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3200" b="1" dirty="0" smtClean="0">
                <a:solidFill>
                  <a:schemeClr val="bg1"/>
                </a:solidFill>
                <a:latin typeface="Cambria" pitchFamily="18" charset="0"/>
                <a:cs typeface="Arial" pitchFamily="34" charset="0"/>
              </a:rPr>
              <a:t>Xavier Bertrand et le </a:t>
            </a:r>
            <a:r>
              <a:rPr lang="fr-FR" sz="3200" b="1" dirty="0" err="1" smtClean="0">
                <a:solidFill>
                  <a:schemeClr val="bg1"/>
                </a:solidFill>
                <a:latin typeface="Cambria" pitchFamily="18" charset="0"/>
                <a:cs typeface="Arial" pitchFamily="34" charset="0"/>
              </a:rPr>
              <a:t>Mediator</a:t>
            </a:r>
            <a:endParaRPr lang="fr-FR" sz="3200" b="1" i="1" dirty="0">
              <a:solidFill>
                <a:schemeClr val="bg1"/>
              </a:solidFill>
              <a:latin typeface="Cambria" pitchFamily="18" charset="0"/>
              <a:cs typeface="Arial" pitchFamily="34" charset="0"/>
            </a:endParaRPr>
          </a:p>
        </p:txBody>
      </p:sp>
      <p:sp>
        <p:nvSpPr>
          <p:cNvPr id="27" name="Espace réservé du pied de page 3"/>
          <p:cNvSpPr>
            <a:spLocks noGrp="1"/>
          </p:cNvSpPr>
          <p:nvPr>
            <p:ph type="ftr" sz="quarter" idx="4294967295"/>
          </p:nvPr>
        </p:nvSpPr>
        <p:spPr>
          <a:xfrm>
            <a:off x="3080792" y="6309320"/>
            <a:ext cx="3656682" cy="365125"/>
          </a:xfrm>
        </p:spPr>
        <p:txBody>
          <a:bodyPr/>
          <a:lstStyle/>
          <a:p>
            <a:r>
              <a:rPr lang="fr-FR" smtClean="0"/>
              <a:t>Xavier Bertrand</a:t>
            </a:r>
            <a:endParaRPr lang="fr-FR" dirty="0"/>
          </a:p>
        </p:txBody>
      </p:sp>
      <p:sp>
        <p:nvSpPr>
          <p:cNvPr id="6" name="ZoneTexte 5"/>
          <p:cNvSpPr txBox="1"/>
          <p:nvPr/>
        </p:nvSpPr>
        <p:spPr>
          <a:xfrm>
            <a:off x="174935" y="1029744"/>
            <a:ext cx="9556129" cy="307777"/>
          </a:xfrm>
          <a:prstGeom prst="rect">
            <a:avLst/>
          </a:prstGeom>
          <a:noFill/>
          <a:ln>
            <a:noFill/>
          </a:ln>
        </p:spPr>
        <p:txBody>
          <a:bodyPr wrap="square">
            <a:spAutoFit/>
          </a:bodyPr>
          <a:lstStyle/>
          <a:p>
            <a:pPr>
              <a:defRPr/>
            </a:pPr>
            <a:r>
              <a:rPr lang="fr-FR" sz="1400" b="1" dirty="0" smtClean="0">
                <a:solidFill>
                  <a:schemeClr val="tx1">
                    <a:lumMod val="75000"/>
                    <a:lumOff val="25000"/>
                  </a:schemeClr>
                </a:solidFill>
                <a:sym typeface="Symbol"/>
              </a:rPr>
              <a:t> Hiver 2010-2011 : le </a:t>
            </a:r>
            <a:r>
              <a:rPr lang="fr-FR" sz="1400" b="1" dirty="0" err="1" smtClean="0">
                <a:solidFill>
                  <a:schemeClr val="tx1">
                    <a:lumMod val="75000"/>
                    <a:lumOff val="25000"/>
                  </a:schemeClr>
                </a:solidFill>
                <a:sym typeface="Symbol"/>
              </a:rPr>
              <a:t>Mediator</a:t>
            </a:r>
            <a:r>
              <a:rPr lang="fr-FR" sz="1400" b="1" dirty="0" smtClean="0">
                <a:solidFill>
                  <a:schemeClr val="tx1">
                    <a:lumMod val="75000"/>
                    <a:lumOff val="25000"/>
                  </a:schemeClr>
                </a:solidFill>
                <a:sym typeface="Symbol"/>
              </a:rPr>
              <a:t> occupe toute l'actualité liée à Xavier Bertrand </a:t>
            </a:r>
            <a:endParaRPr lang="fr-FR" sz="1400" b="1" dirty="0">
              <a:solidFill>
                <a:schemeClr val="tx1">
                  <a:lumMod val="75000"/>
                  <a:lumOff val="25000"/>
                </a:schemeClr>
              </a:solidFill>
            </a:endParaRPr>
          </a:p>
        </p:txBody>
      </p:sp>
      <p:pic>
        <p:nvPicPr>
          <p:cNvPr id="7" name="Picture 2"/>
          <p:cNvPicPr>
            <a:picLocks noChangeAspect="1" noChangeArrowheads="1"/>
          </p:cNvPicPr>
          <p:nvPr/>
        </p:nvPicPr>
        <p:blipFill>
          <a:blip r:embed="rId3" cstate="print"/>
          <a:srcRect/>
          <a:stretch>
            <a:fillRect/>
          </a:stretch>
        </p:blipFill>
        <p:spPr bwMode="auto">
          <a:xfrm>
            <a:off x="-18905" y="2276872"/>
            <a:ext cx="9162905" cy="4087712"/>
          </a:xfrm>
          <a:prstGeom prst="rect">
            <a:avLst/>
          </a:prstGeom>
          <a:noFill/>
          <a:ln w="9525">
            <a:noFill/>
            <a:miter lim="800000"/>
            <a:headEnd/>
            <a:tailEnd/>
          </a:ln>
        </p:spPr>
      </p:pic>
      <p:sp>
        <p:nvSpPr>
          <p:cNvPr id="8" name="ZoneTexte 7"/>
          <p:cNvSpPr txBox="1"/>
          <p:nvPr/>
        </p:nvSpPr>
        <p:spPr>
          <a:xfrm>
            <a:off x="971600" y="4653136"/>
            <a:ext cx="2088232" cy="5078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smtClean="0">
                <a:solidFill>
                  <a:schemeClr val="tx1">
                    <a:lumMod val="85000"/>
                    <a:lumOff val="15000"/>
                  </a:schemeClr>
                </a:solidFill>
                <a:latin typeface="+mn-lt"/>
              </a:rPr>
              <a:t>Catherine Hill, Institut Gustave Roussy, réaffirme son estimation de 500 décès  entre 1976 et 2009 liés au Mediator</a:t>
            </a:r>
            <a:endParaRPr lang="fr-FR" sz="900">
              <a:solidFill>
                <a:schemeClr val="tx1">
                  <a:lumMod val="85000"/>
                  <a:lumOff val="15000"/>
                </a:schemeClr>
              </a:solidFill>
              <a:latin typeface="+mn-lt"/>
            </a:endParaRPr>
          </a:p>
        </p:txBody>
      </p:sp>
      <p:sp>
        <p:nvSpPr>
          <p:cNvPr id="9" name="ZoneTexte 8"/>
          <p:cNvSpPr txBox="1"/>
          <p:nvPr/>
        </p:nvSpPr>
        <p:spPr>
          <a:xfrm>
            <a:off x="-18245" y="1484784"/>
            <a:ext cx="1728192" cy="5078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solidFill>
                  <a:schemeClr val="tx1">
                    <a:lumMod val="85000"/>
                    <a:lumOff val="15000"/>
                  </a:schemeClr>
                </a:solidFill>
                <a:latin typeface="+mn-lt"/>
              </a:rPr>
              <a:t>Nicolas Sarkozy demande que "</a:t>
            </a:r>
            <a:r>
              <a:rPr lang="fr-FR" sz="900" i="1" dirty="0" smtClean="0">
                <a:solidFill>
                  <a:schemeClr val="tx1">
                    <a:lumMod val="85000"/>
                    <a:lumOff val="15000"/>
                  </a:schemeClr>
                </a:solidFill>
                <a:latin typeface="+mn-lt"/>
              </a:rPr>
              <a:t>la transparence la plus totale soit faite</a:t>
            </a:r>
            <a:r>
              <a:rPr lang="fr-FR" sz="900" dirty="0" smtClean="0">
                <a:solidFill>
                  <a:schemeClr val="tx1">
                    <a:lumMod val="85000"/>
                    <a:lumOff val="15000"/>
                  </a:schemeClr>
                </a:solidFill>
                <a:latin typeface="+mn-lt"/>
              </a:rPr>
              <a:t>" sur l'affaire du </a:t>
            </a:r>
            <a:r>
              <a:rPr lang="fr-FR" sz="900" dirty="0" err="1" smtClean="0">
                <a:solidFill>
                  <a:schemeClr val="tx1">
                    <a:lumMod val="85000"/>
                    <a:lumOff val="15000"/>
                  </a:schemeClr>
                </a:solidFill>
                <a:latin typeface="+mn-lt"/>
              </a:rPr>
              <a:t>Mediator</a:t>
            </a:r>
            <a:r>
              <a:rPr lang="fr-FR" sz="900" dirty="0" smtClean="0">
                <a:solidFill>
                  <a:schemeClr val="tx1">
                    <a:lumMod val="85000"/>
                    <a:lumOff val="15000"/>
                  </a:schemeClr>
                </a:solidFill>
                <a:latin typeface="+mn-lt"/>
              </a:rPr>
              <a:t>.</a:t>
            </a:r>
            <a:endParaRPr lang="fr-FR" sz="900" dirty="0">
              <a:solidFill>
                <a:schemeClr val="tx1">
                  <a:lumMod val="85000"/>
                  <a:lumOff val="15000"/>
                </a:schemeClr>
              </a:solidFill>
              <a:latin typeface="+mn-lt"/>
            </a:endParaRPr>
          </a:p>
        </p:txBody>
      </p:sp>
      <p:sp>
        <p:nvSpPr>
          <p:cNvPr id="10" name="ZoneTexte 9"/>
          <p:cNvSpPr txBox="1"/>
          <p:nvPr/>
        </p:nvSpPr>
        <p:spPr>
          <a:xfrm>
            <a:off x="2222852" y="1484784"/>
            <a:ext cx="2304256" cy="5078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solidFill>
                  <a:schemeClr val="tx1">
                    <a:lumMod val="85000"/>
                    <a:lumOff val="15000"/>
                  </a:schemeClr>
                </a:solidFill>
                <a:latin typeface="+mn-lt"/>
              </a:rPr>
              <a:t>Xavier Bertrand promet aux victimes du </a:t>
            </a:r>
            <a:r>
              <a:rPr lang="fr-FR" sz="900" dirty="0" err="1" smtClean="0">
                <a:solidFill>
                  <a:schemeClr val="tx1">
                    <a:lumMod val="85000"/>
                    <a:lumOff val="15000"/>
                  </a:schemeClr>
                </a:solidFill>
                <a:latin typeface="+mn-lt"/>
              </a:rPr>
              <a:t>Mediator</a:t>
            </a:r>
            <a:r>
              <a:rPr lang="fr-FR" sz="900" dirty="0" smtClean="0">
                <a:solidFill>
                  <a:schemeClr val="tx1">
                    <a:lumMod val="85000"/>
                    <a:lumOff val="15000"/>
                  </a:schemeClr>
                </a:solidFill>
                <a:latin typeface="+mn-lt"/>
              </a:rPr>
              <a:t> une prise en charge "intégrale" par la Sécurité Sociale</a:t>
            </a:r>
            <a:endParaRPr lang="fr-FR" sz="900" dirty="0">
              <a:solidFill>
                <a:schemeClr val="tx1">
                  <a:lumMod val="85000"/>
                  <a:lumOff val="15000"/>
                </a:schemeClr>
              </a:solidFill>
              <a:latin typeface="+mn-lt"/>
            </a:endParaRPr>
          </a:p>
        </p:txBody>
      </p:sp>
      <p:sp>
        <p:nvSpPr>
          <p:cNvPr id="11" name="ZoneTexte 10"/>
          <p:cNvSpPr txBox="1"/>
          <p:nvPr/>
        </p:nvSpPr>
        <p:spPr>
          <a:xfrm>
            <a:off x="2627784" y="2030435"/>
            <a:ext cx="1944216" cy="369332"/>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solidFill>
                  <a:schemeClr val="tx1">
                    <a:lumMod val="85000"/>
                    <a:lumOff val="15000"/>
                  </a:schemeClr>
                </a:solidFill>
                <a:latin typeface="+mn-lt"/>
              </a:rPr>
              <a:t>Irène Frachon s'exprime (Reuters) : "</a:t>
            </a:r>
            <a:r>
              <a:rPr lang="fr-FR" sz="900" i="1" dirty="0" smtClean="0">
                <a:solidFill>
                  <a:schemeClr val="tx1">
                    <a:lumMod val="85000"/>
                    <a:lumOff val="15000"/>
                  </a:schemeClr>
                </a:solidFill>
                <a:latin typeface="+mn-lt"/>
              </a:rPr>
              <a:t>Ça devient compliqué pour </a:t>
            </a:r>
            <a:r>
              <a:rPr lang="fr-FR" sz="900" i="1" dirty="0" err="1" smtClean="0">
                <a:solidFill>
                  <a:schemeClr val="tx1">
                    <a:lumMod val="85000"/>
                    <a:lumOff val="15000"/>
                  </a:schemeClr>
                </a:solidFill>
                <a:latin typeface="+mn-lt"/>
              </a:rPr>
              <a:t>Servier</a:t>
            </a:r>
            <a:r>
              <a:rPr lang="fr-FR" sz="900" dirty="0" smtClean="0">
                <a:solidFill>
                  <a:schemeClr val="tx1">
                    <a:lumMod val="85000"/>
                    <a:lumOff val="15000"/>
                  </a:schemeClr>
                </a:solidFill>
                <a:latin typeface="+mn-lt"/>
              </a:rPr>
              <a:t>"</a:t>
            </a:r>
            <a:endParaRPr lang="fr-FR" sz="900" dirty="0">
              <a:solidFill>
                <a:schemeClr val="tx1">
                  <a:lumMod val="85000"/>
                  <a:lumOff val="15000"/>
                </a:schemeClr>
              </a:solidFill>
              <a:latin typeface="+mn-lt"/>
            </a:endParaRPr>
          </a:p>
        </p:txBody>
      </p:sp>
      <p:sp>
        <p:nvSpPr>
          <p:cNvPr id="12" name="ZoneTexte 11"/>
          <p:cNvSpPr txBox="1"/>
          <p:nvPr/>
        </p:nvSpPr>
        <p:spPr>
          <a:xfrm>
            <a:off x="1043608" y="1916832"/>
            <a:ext cx="1080120" cy="6463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dirty="0" smtClean="0">
                <a:solidFill>
                  <a:schemeClr val="tx1">
                    <a:lumMod val="85000"/>
                    <a:lumOff val="15000"/>
                  </a:schemeClr>
                </a:solidFill>
                <a:latin typeface="+mn-lt"/>
              </a:rPr>
              <a:t>Libération publie une enquête sur les méthodes du Laboratoire Servier</a:t>
            </a:r>
            <a:endParaRPr lang="fr-FR" sz="900" dirty="0">
              <a:solidFill>
                <a:schemeClr val="tx1">
                  <a:lumMod val="85000"/>
                  <a:lumOff val="15000"/>
                </a:schemeClr>
              </a:solidFill>
              <a:latin typeface="+mn-lt"/>
            </a:endParaRPr>
          </a:p>
        </p:txBody>
      </p:sp>
      <p:sp>
        <p:nvSpPr>
          <p:cNvPr id="13" name="ZoneTexte 12"/>
          <p:cNvSpPr txBox="1"/>
          <p:nvPr/>
        </p:nvSpPr>
        <p:spPr>
          <a:xfrm>
            <a:off x="3769432" y="2637636"/>
            <a:ext cx="2304256" cy="584775"/>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800" dirty="0" smtClean="0">
                <a:solidFill>
                  <a:schemeClr val="tx1">
                    <a:lumMod val="85000"/>
                    <a:lumOff val="15000"/>
                  </a:schemeClr>
                </a:solidFill>
                <a:latin typeface="+mn-lt"/>
              </a:rPr>
              <a:t>Libération révèle que lors de ses vœux au personnel, Jaques </a:t>
            </a:r>
            <a:r>
              <a:rPr lang="fr-FR" sz="800" dirty="0" err="1" smtClean="0">
                <a:solidFill>
                  <a:schemeClr val="tx1">
                    <a:lumMod val="85000"/>
                    <a:lumOff val="15000"/>
                  </a:schemeClr>
                </a:solidFill>
                <a:latin typeface="+mn-lt"/>
              </a:rPr>
              <a:t>Servier</a:t>
            </a:r>
            <a:r>
              <a:rPr lang="fr-FR" sz="800" dirty="0" smtClean="0">
                <a:solidFill>
                  <a:schemeClr val="tx1">
                    <a:lumMod val="85000"/>
                    <a:lumOff val="15000"/>
                  </a:schemeClr>
                </a:solidFill>
                <a:latin typeface="+mn-lt"/>
              </a:rPr>
              <a:t> conteste le nombre de décès liés à son médicament et évoque un complot. </a:t>
            </a:r>
            <a:endParaRPr lang="fr-FR" sz="800" dirty="0">
              <a:solidFill>
                <a:schemeClr val="tx1">
                  <a:lumMod val="85000"/>
                  <a:lumOff val="15000"/>
                </a:schemeClr>
              </a:solidFill>
              <a:latin typeface="+mn-lt"/>
            </a:endParaRPr>
          </a:p>
        </p:txBody>
      </p:sp>
      <p:sp>
        <p:nvSpPr>
          <p:cNvPr id="14" name="ZoneTexte 13"/>
          <p:cNvSpPr txBox="1"/>
          <p:nvPr/>
        </p:nvSpPr>
        <p:spPr>
          <a:xfrm>
            <a:off x="3402148" y="3888631"/>
            <a:ext cx="2088232" cy="784830"/>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smtClean="0">
                <a:solidFill>
                  <a:schemeClr val="tx1">
                    <a:lumMod val="85000"/>
                    <a:lumOff val="15000"/>
                  </a:schemeClr>
                </a:solidFill>
                <a:latin typeface="+mn-lt"/>
              </a:rPr>
              <a:t>Libération suppose qu'un journaliste de la République du Centre (Quotidien d'Orléans, région historique de Servier) est mis à pied après un article incisif sur le laboratoire.</a:t>
            </a:r>
            <a:endParaRPr lang="fr-FR" sz="900">
              <a:solidFill>
                <a:schemeClr val="tx1">
                  <a:lumMod val="85000"/>
                  <a:lumOff val="15000"/>
                </a:schemeClr>
              </a:solidFill>
              <a:latin typeface="+mn-lt"/>
            </a:endParaRPr>
          </a:p>
        </p:txBody>
      </p:sp>
      <p:sp>
        <p:nvSpPr>
          <p:cNvPr id="15" name="ZoneTexte 14"/>
          <p:cNvSpPr txBox="1"/>
          <p:nvPr/>
        </p:nvSpPr>
        <p:spPr>
          <a:xfrm>
            <a:off x="5364088" y="1774557"/>
            <a:ext cx="1584176" cy="6463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smtClean="0">
                <a:solidFill>
                  <a:schemeClr val="tx1">
                    <a:lumMod val="85000"/>
                    <a:lumOff val="15000"/>
                  </a:schemeClr>
                </a:solidFill>
                <a:latin typeface="+mn-lt"/>
              </a:rPr>
              <a:t>Dans le JDD, Lucy Vincent reconnait les risques que le Mediator présente pour certains patients</a:t>
            </a:r>
            <a:endParaRPr lang="fr-FR" sz="900">
              <a:solidFill>
                <a:schemeClr val="tx1">
                  <a:lumMod val="85000"/>
                  <a:lumOff val="15000"/>
                </a:schemeClr>
              </a:solidFill>
              <a:latin typeface="+mn-lt"/>
            </a:endParaRPr>
          </a:p>
        </p:txBody>
      </p:sp>
      <p:cxnSp>
        <p:nvCxnSpPr>
          <p:cNvPr id="16" name="Connecteur droit 15"/>
          <p:cNvCxnSpPr>
            <a:stCxn id="8" idx="1"/>
          </p:cNvCxnSpPr>
          <p:nvPr/>
        </p:nvCxnSpPr>
        <p:spPr>
          <a:xfrm rot="10800000">
            <a:off x="611560" y="4293096"/>
            <a:ext cx="360040" cy="613956"/>
          </a:xfrm>
          <a:prstGeom prst="line">
            <a:avLst/>
          </a:prstGeom>
          <a:ln>
            <a:solidFill>
              <a:srgbClr val="FF0101"/>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9" idx="2"/>
          </p:cNvCxnSpPr>
          <p:nvPr/>
        </p:nvCxnSpPr>
        <p:spPr>
          <a:xfrm>
            <a:off x="845851" y="1992615"/>
            <a:ext cx="269765" cy="1004337"/>
          </a:xfrm>
          <a:prstGeom prst="line">
            <a:avLst/>
          </a:prstGeom>
          <a:ln>
            <a:solidFill>
              <a:srgbClr val="FF0101"/>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4539777" y="3771046"/>
            <a:ext cx="917279" cy="77590"/>
          </a:xfrm>
          <a:prstGeom prst="line">
            <a:avLst/>
          </a:prstGeom>
          <a:ln>
            <a:solidFill>
              <a:srgbClr val="FF0101"/>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15" idx="2"/>
          </p:cNvCxnSpPr>
          <p:nvPr/>
        </p:nvCxnSpPr>
        <p:spPr>
          <a:xfrm rot="16200000" flipH="1">
            <a:off x="5868144" y="2708920"/>
            <a:ext cx="936104" cy="360040"/>
          </a:xfrm>
          <a:prstGeom prst="line">
            <a:avLst/>
          </a:prstGeom>
          <a:ln>
            <a:solidFill>
              <a:srgbClr val="FF0101"/>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a:off x="7488324" y="4905164"/>
            <a:ext cx="504056" cy="432048"/>
          </a:xfrm>
          <a:prstGeom prst="line">
            <a:avLst/>
          </a:prstGeom>
          <a:ln>
            <a:solidFill>
              <a:srgbClr val="FF0101"/>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1" name="Groupe 20"/>
          <p:cNvGrpSpPr/>
          <p:nvPr/>
        </p:nvGrpSpPr>
        <p:grpSpPr>
          <a:xfrm>
            <a:off x="72030" y="6455046"/>
            <a:ext cx="9072002" cy="214314"/>
            <a:chOff x="72030" y="6500834"/>
            <a:chExt cx="9072002" cy="214314"/>
          </a:xfrm>
          <a:solidFill>
            <a:schemeClr val="tx1">
              <a:lumMod val="65000"/>
              <a:lumOff val="35000"/>
            </a:schemeClr>
          </a:solidFill>
          <a:effectLst>
            <a:outerShdw blurRad="50800" dist="38100" dir="2700000" algn="tl" rotWithShape="0">
              <a:prstClr val="black">
                <a:alpha val="40000"/>
              </a:prstClr>
            </a:outerShdw>
          </a:effectLst>
        </p:grpSpPr>
        <p:sp>
          <p:nvSpPr>
            <p:cNvPr id="22" name="Chevron 21"/>
            <p:cNvSpPr/>
            <p:nvPr/>
          </p:nvSpPr>
          <p:spPr>
            <a:xfrm>
              <a:off x="72030" y="6500834"/>
              <a:ext cx="1547642" cy="214314"/>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r>
                <a:rPr lang="fr-FR" sz="900" dirty="0" smtClean="0">
                  <a:latin typeface="Arial" pitchFamily="34" charset="0"/>
                  <a:cs typeface="Arial" pitchFamily="34" charset="0"/>
                </a:rPr>
                <a:t>Décembre 2010</a:t>
              </a:r>
              <a:endParaRPr lang="fr-FR" sz="900" b="0" dirty="0">
                <a:latin typeface="Arial" pitchFamily="34" charset="0"/>
                <a:cs typeface="Arial" pitchFamily="34" charset="0"/>
              </a:endParaRPr>
            </a:p>
          </p:txBody>
        </p:sp>
        <p:sp>
          <p:nvSpPr>
            <p:cNvPr id="23" name="Rectangle 22"/>
            <p:cNvSpPr/>
            <p:nvPr/>
          </p:nvSpPr>
          <p:spPr>
            <a:xfrm>
              <a:off x="2773927" y="6502494"/>
              <a:ext cx="82411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24" name="Rectangle 23"/>
            <p:cNvSpPr/>
            <p:nvPr/>
          </p:nvSpPr>
          <p:spPr>
            <a:xfrm>
              <a:off x="3334356" y="6500834"/>
              <a:ext cx="121825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26" name="Rectangle 25"/>
            <p:cNvSpPr/>
            <p:nvPr/>
          </p:nvSpPr>
          <p:spPr>
            <a:xfrm>
              <a:off x="4509505" y="6500834"/>
              <a:ext cx="82411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28" name="Rectangle 27"/>
            <p:cNvSpPr/>
            <p:nvPr/>
          </p:nvSpPr>
          <p:spPr>
            <a:xfrm>
              <a:off x="5078325" y="6502494"/>
              <a:ext cx="1165064" cy="21099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r>
                <a:rPr lang="fr-FR" sz="900" b="0" dirty="0" smtClean="0">
                  <a:latin typeface="Arial" pitchFamily="34" charset="0"/>
                  <a:cs typeface="Arial" pitchFamily="34" charset="0"/>
                </a:rPr>
                <a:t>Janvier 2011</a:t>
              </a:r>
              <a:endParaRPr lang="fr-FR" sz="900" b="0" dirty="0">
                <a:latin typeface="Arial" pitchFamily="34" charset="0"/>
                <a:cs typeface="Arial" pitchFamily="34" charset="0"/>
              </a:endParaRPr>
            </a:p>
          </p:txBody>
        </p:sp>
        <p:sp>
          <p:nvSpPr>
            <p:cNvPr id="30" name="Rectangle 29"/>
            <p:cNvSpPr/>
            <p:nvPr/>
          </p:nvSpPr>
          <p:spPr>
            <a:xfrm>
              <a:off x="6186845" y="6502494"/>
              <a:ext cx="1368000"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31" name="Rectangle 30"/>
            <p:cNvSpPr/>
            <p:nvPr/>
          </p:nvSpPr>
          <p:spPr>
            <a:xfrm>
              <a:off x="7495809" y="6502494"/>
              <a:ext cx="82411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32" name="Pentagone 31"/>
            <p:cNvSpPr/>
            <p:nvPr/>
          </p:nvSpPr>
          <p:spPr>
            <a:xfrm>
              <a:off x="8319921" y="6502494"/>
              <a:ext cx="824111" cy="212654"/>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sz="900">
                <a:latin typeface="Arial" pitchFamily="34" charset="0"/>
                <a:cs typeface="Arial" pitchFamily="34" charset="0"/>
              </a:endParaRPr>
            </a:p>
          </p:txBody>
        </p:sp>
        <p:sp>
          <p:nvSpPr>
            <p:cNvPr id="33" name="Rectangle 32"/>
            <p:cNvSpPr/>
            <p:nvPr/>
          </p:nvSpPr>
          <p:spPr>
            <a:xfrm>
              <a:off x="1318997" y="6500834"/>
              <a:ext cx="82411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34" name="Rectangle 33"/>
            <p:cNvSpPr/>
            <p:nvPr/>
          </p:nvSpPr>
          <p:spPr>
            <a:xfrm>
              <a:off x="2020918" y="6500834"/>
              <a:ext cx="824111"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35" name="Rectangle 34"/>
            <p:cNvSpPr/>
            <p:nvPr/>
          </p:nvSpPr>
          <p:spPr>
            <a:xfrm>
              <a:off x="8534280" y="6502494"/>
              <a:ext cx="324000"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36" name="Rectangle 35"/>
            <p:cNvSpPr/>
            <p:nvPr/>
          </p:nvSpPr>
          <p:spPr>
            <a:xfrm>
              <a:off x="7143768" y="6500834"/>
              <a:ext cx="360000"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sp>
          <p:nvSpPr>
            <p:cNvPr id="37" name="Rectangle 36"/>
            <p:cNvSpPr/>
            <p:nvPr/>
          </p:nvSpPr>
          <p:spPr>
            <a:xfrm>
              <a:off x="6357950" y="6502494"/>
              <a:ext cx="792000" cy="212654"/>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endParaRPr lang="fr-FR" sz="900" b="0">
                <a:latin typeface="Arial" pitchFamily="34" charset="0"/>
                <a:cs typeface="Arial" pitchFamily="34" charset="0"/>
              </a:endParaRPr>
            </a:p>
          </p:txBody>
        </p:sp>
      </p:grpSp>
      <p:cxnSp>
        <p:nvCxnSpPr>
          <p:cNvPr id="40" name="Connecteur droit 39"/>
          <p:cNvCxnSpPr/>
          <p:nvPr/>
        </p:nvCxnSpPr>
        <p:spPr>
          <a:xfrm rot="5400000">
            <a:off x="1763688" y="1916832"/>
            <a:ext cx="1008112" cy="0"/>
          </a:xfrm>
          <a:prstGeom prst="line">
            <a:avLst/>
          </a:prstGeom>
          <a:ln>
            <a:solidFill>
              <a:srgbClr val="FF0101"/>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rot="5400000">
            <a:off x="2807804" y="2384884"/>
            <a:ext cx="648072" cy="0"/>
          </a:xfrm>
          <a:prstGeom prst="line">
            <a:avLst/>
          </a:prstGeom>
          <a:ln>
            <a:solidFill>
              <a:srgbClr val="FF0101"/>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rot="16200000" flipH="1">
            <a:off x="1331640" y="2996952"/>
            <a:ext cx="648072" cy="72008"/>
          </a:xfrm>
          <a:prstGeom prst="line">
            <a:avLst/>
          </a:prstGeom>
          <a:ln>
            <a:solidFill>
              <a:srgbClr val="FF0101"/>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6372200" y="5373216"/>
            <a:ext cx="2304256" cy="6463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smtClean="0">
                <a:solidFill>
                  <a:schemeClr val="tx1">
                    <a:lumMod val="85000"/>
                    <a:lumOff val="15000"/>
                  </a:schemeClr>
                </a:solidFill>
                <a:latin typeface="+mn-lt"/>
              </a:rPr>
              <a:t>Le Pr Bernard </a:t>
            </a:r>
            <a:r>
              <a:rPr lang="fr-FR" sz="900" err="1" smtClean="0">
                <a:solidFill>
                  <a:schemeClr val="tx1">
                    <a:lumMod val="85000"/>
                    <a:lumOff val="15000"/>
                  </a:schemeClr>
                </a:solidFill>
                <a:latin typeface="+mn-lt"/>
              </a:rPr>
              <a:t>Iung</a:t>
            </a:r>
            <a:r>
              <a:rPr lang="fr-FR" sz="900" smtClean="0">
                <a:solidFill>
                  <a:schemeClr val="tx1">
                    <a:lumMod val="85000"/>
                    <a:lumOff val="15000"/>
                  </a:schemeClr>
                </a:solidFill>
                <a:latin typeface="+mn-lt"/>
              </a:rPr>
              <a:t> accuse le laboratoire d’avoir dénaturé la présentation de son rapport de 2009 sur les dangers du médicament, afin d’éviter son retrait.</a:t>
            </a:r>
            <a:endParaRPr lang="fr-FR" sz="900">
              <a:solidFill>
                <a:schemeClr val="tx1">
                  <a:lumMod val="85000"/>
                  <a:lumOff val="15000"/>
                </a:schemeClr>
              </a:solidFill>
              <a:latin typeface="+mn-lt"/>
            </a:endParaRPr>
          </a:p>
        </p:txBody>
      </p:sp>
      <p:sp>
        <p:nvSpPr>
          <p:cNvPr id="44" name="ZoneTexte 43"/>
          <p:cNvSpPr txBox="1"/>
          <p:nvPr/>
        </p:nvSpPr>
        <p:spPr>
          <a:xfrm>
            <a:off x="6732240" y="2492896"/>
            <a:ext cx="1512168" cy="923330"/>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smtClean="0">
                <a:solidFill>
                  <a:schemeClr val="tx1">
                    <a:lumMod val="85000"/>
                    <a:lumOff val="15000"/>
                  </a:schemeClr>
                </a:solidFill>
                <a:latin typeface="+mn-lt"/>
              </a:rPr>
              <a:t>Le Canard Enchainé  révèle que 2 médecins, conseillers de Xavier Bertrand, ont rédigé des études financées par le laboratoire Servier en 2006</a:t>
            </a:r>
            <a:endParaRPr lang="fr-FR" sz="900">
              <a:solidFill>
                <a:schemeClr val="tx1">
                  <a:lumMod val="85000"/>
                  <a:lumOff val="15000"/>
                </a:schemeClr>
              </a:solidFill>
              <a:latin typeface="+mn-lt"/>
            </a:endParaRPr>
          </a:p>
        </p:txBody>
      </p:sp>
      <p:cxnSp>
        <p:nvCxnSpPr>
          <p:cNvPr id="45" name="Connecteur droit 44"/>
          <p:cNvCxnSpPr/>
          <p:nvPr/>
        </p:nvCxnSpPr>
        <p:spPr>
          <a:xfrm>
            <a:off x="5364088" y="2637636"/>
            <a:ext cx="288032" cy="721098"/>
          </a:xfrm>
          <a:prstGeom prst="line">
            <a:avLst/>
          </a:prstGeom>
          <a:ln>
            <a:solidFill>
              <a:srgbClr val="FF0101"/>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Connecteur droit 45"/>
          <p:cNvCxnSpPr>
            <a:stCxn id="55" idx="2"/>
          </p:cNvCxnSpPr>
          <p:nvPr/>
        </p:nvCxnSpPr>
        <p:spPr>
          <a:xfrm flipH="1">
            <a:off x="8820472" y="1124744"/>
            <a:ext cx="218728" cy="1296144"/>
          </a:xfrm>
          <a:prstGeom prst="line">
            <a:avLst/>
          </a:prstGeom>
          <a:ln>
            <a:solidFill>
              <a:srgbClr val="FF0101"/>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Connecteur droit 46"/>
          <p:cNvCxnSpPr>
            <a:stCxn id="44" idx="2"/>
          </p:cNvCxnSpPr>
          <p:nvPr/>
        </p:nvCxnSpPr>
        <p:spPr>
          <a:xfrm rot="5400000">
            <a:off x="7001908" y="3794630"/>
            <a:ext cx="864820" cy="108012"/>
          </a:xfrm>
          <a:prstGeom prst="line">
            <a:avLst/>
          </a:prstGeom>
          <a:ln>
            <a:solidFill>
              <a:srgbClr val="FF0101"/>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6876256" y="1052736"/>
            <a:ext cx="1440160" cy="5078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smtClean="0">
                <a:solidFill>
                  <a:schemeClr val="tx1">
                    <a:lumMod val="85000"/>
                    <a:lumOff val="15000"/>
                  </a:schemeClr>
                </a:solidFill>
                <a:latin typeface="+mn-lt"/>
              </a:rPr>
              <a:t>L'IGAS remet son rapport sur le Mediator et le remet  à Xavier Bertrand.</a:t>
            </a:r>
            <a:endParaRPr lang="fr-FR" sz="900">
              <a:solidFill>
                <a:schemeClr val="tx1">
                  <a:lumMod val="85000"/>
                  <a:lumOff val="15000"/>
                </a:schemeClr>
              </a:solidFill>
              <a:latin typeface="+mn-lt"/>
            </a:endParaRPr>
          </a:p>
        </p:txBody>
      </p:sp>
      <p:cxnSp>
        <p:nvCxnSpPr>
          <p:cNvPr id="49" name="Connecteur droit 48"/>
          <p:cNvCxnSpPr>
            <a:stCxn id="48" idx="2"/>
          </p:cNvCxnSpPr>
          <p:nvPr/>
        </p:nvCxnSpPr>
        <p:spPr>
          <a:xfrm rot="16200000" flipH="1">
            <a:off x="7525854" y="1631049"/>
            <a:ext cx="1077069" cy="936104"/>
          </a:xfrm>
          <a:prstGeom prst="line">
            <a:avLst/>
          </a:prstGeom>
          <a:ln>
            <a:solidFill>
              <a:srgbClr val="FF0101"/>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1115616" y="5373216"/>
            <a:ext cx="1512168" cy="507831"/>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smtClean="0">
                <a:solidFill>
                  <a:schemeClr val="tx1">
                    <a:lumMod val="85000"/>
                    <a:lumOff val="15000"/>
                  </a:schemeClr>
                </a:solidFill>
                <a:latin typeface="+mn-lt"/>
              </a:rPr>
              <a:t>Le PS obtient une mission parlementaire sur le Mediator</a:t>
            </a:r>
            <a:endParaRPr lang="fr-FR" sz="900">
              <a:solidFill>
                <a:schemeClr val="tx1">
                  <a:lumMod val="85000"/>
                  <a:lumOff val="15000"/>
                </a:schemeClr>
              </a:solidFill>
              <a:latin typeface="+mn-lt"/>
            </a:endParaRPr>
          </a:p>
        </p:txBody>
      </p:sp>
      <p:cxnSp>
        <p:nvCxnSpPr>
          <p:cNvPr id="51" name="Connecteur droit 50"/>
          <p:cNvCxnSpPr/>
          <p:nvPr/>
        </p:nvCxnSpPr>
        <p:spPr>
          <a:xfrm rot="10800000">
            <a:off x="344488" y="5445224"/>
            <a:ext cx="720080" cy="181908"/>
          </a:xfrm>
          <a:prstGeom prst="line">
            <a:avLst/>
          </a:prstGeom>
          <a:ln>
            <a:solidFill>
              <a:srgbClr val="FF0101"/>
            </a:solidFill>
            <a:headEnd type="oval" w="med" len="med"/>
            <a:tailEnd type="oval" w="med" len="med"/>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3" name="Picture 7"/>
          <p:cNvPicPr>
            <a:picLocks noChangeAspect="1" noChangeArrowheads="1"/>
          </p:cNvPicPr>
          <p:nvPr/>
        </p:nvPicPr>
        <p:blipFill>
          <a:blip r:embed="rId4" cstate="print"/>
          <a:srcRect/>
          <a:stretch>
            <a:fillRect/>
          </a:stretch>
        </p:blipFill>
        <p:spPr bwMode="auto">
          <a:xfrm>
            <a:off x="6588224" y="4869160"/>
            <a:ext cx="792088" cy="243027"/>
          </a:xfrm>
          <a:prstGeom prst="rect">
            <a:avLst/>
          </a:prstGeom>
          <a:noFill/>
          <a:ln w="9525">
            <a:noFill/>
            <a:miter lim="800000"/>
            <a:headEnd/>
            <a:tailEnd/>
          </a:ln>
        </p:spPr>
      </p:pic>
      <p:sp>
        <p:nvSpPr>
          <p:cNvPr id="55" name="ZoneTexte 54"/>
          <p:cNvSpPr txBox="1"/>
          <p:nvPr/>
        </p:nvSpPr>
        <p:spPr>
          <a:xfrm>
            <a:off x="8300864" y="339914"/>
            <a:ext cx="1476672" cy="784830"/>
          </a:xfrm>
          <a:prstGeom prst="rect">
            <a:avLst/>
          </a:prstGeom>
          <a:solidFill>
            <a:schemeClr val="bg1"/>
          </a:solidFill>
          <a:ln>
            <a:solidFill>
              <a:srgbClr val="FF0000"/>
            </a:solidFill>
          </a:ln>
          <a:effectLst>
            <a:outerShdw blurRad="50800" dist="38100" algn="l" rotWithShape="0">
              <a:prstClr val="black">
                <a:alpha val="40000"/>
              </a:prstClr>
            </a:outerShdw>
          </a:effectLst>
        </p:spPr>
        <p:txBody>
          <a:bodyPr wrap="square" rtlCol="0">
            <a:spAutoFit/>
          </a:bodyPr>
          <a:lstStyle/>
          <a:p>
            <a:r>
              <a:rPr lang="fr-FR" sz="900" smtClean="0">
                <a:solidFill>
                  <a:schemeClr val="tx1">
                    <a:lumMod val="85000"/>
                    <a:lumOff val="15000"/>
                  </a:schemeClr>
                </a:solidFill>
                <a:latin typeface="+mn-lt"/>
              </a:rPr>
              <a:t>Jacques Servier appelé à comparaître le 11 février devant la 15e chambre correctionnelle du TGI de Nanterre</a:t>
            </a:r>
            <a:endParaRPr lang="fr-FR" sz="900">
              <a:solidFill>
                <a:schemeClr val="tx1">
                  <a:lumMod val="85000"/>
                  <a:lumOff val="15000"/>
                </a:schemeClr>
              </a:solidFill>
              <a:latin typeface="+mn-lt"/>
            </a:endParaRPr>
          </a:p>
        </p:txBody>
      </p:sp>
      <p:pic>
        <p:nvPicPr>
          <p:cNvPr id="52" name="Picture 2"/>
          <p:cNvPicPr>
            <a:picLocks noChangeAspect="1" noChangeArrowheads="1"/>
          </p:cNvPicPr>
          <p:nvPr/>
        </p:nvPicPr>
        <p:blipFill>
          <a:blip r:embed="rId5" cstate="print"/>
          <a:srcRect/>
          <a:stretch>
            <a:fillRect/>
          </a:stretch>
        </p:blipFill>
        <p:spPr bwMode="auto">
          <a:xfrm>
            <a:off x="8820472" y="2692654"/>
            <a:ext cx="792088" cy="392569"/>
          </a:xfrm>
          <a:prstGeom prst="rect">
            <a:avLst/>
          </a:prstGeom>
          <a:noFill/>
          <a:ln w="9525">
            <a:noFill/>
            <a:miter lim="800000"/>
            <a:headEnd/>
            <a:tailEnd/>
          </a:ln>
        </p:spPr>
      </p:pic>
      <p:pic>
        <p:nvPicPr>
          <p:cNvPr id="54"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9294" b="14658"/>
          <a:stretch/>
        </p:blipFill>
        <p:spPr bwMode="auto">
          <a:xfrm>
            <a:off x="8858280" y="3085223"/>
            <a:ext cx="760626" cy="344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6" name="Image 55"/>
          <p:cNvPicPr>
            <a:picLocks noChangeAspect="1"/>
          </p:cNvPicPr>
          <p:nvPr/>
        </p:nvPicPr>
        <p:blipFill>
          <a:blip r:embed="rId7" cstate="print">
            <a:extLst>
              <a:ext uri="{BEBA8EAE-BF5A-486C-A8C5-ECC9F3942E4B}">
                <a14:imgProps xmlns:a14="http://schemas.microsoft.com/office/drawing/2010/main" xmlns="">
                  <a14:imgLayer r:embed="rId8">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33504" y="5373216"/>
            <a:ext cx="450000" cy="576000"/>
          </a:xfrm>
          <a:prstGeom prst="rect">
            <a:avLst/>
          </a:prstGeom>
          <a:ln>
            <a:noFill/>
          </a:ln>
          <a:effectLst>
            <a:outerShdw blurRad="292100" dist="139700" dir="2700000" algn="tl" rotWithShape="0">
              <a:srgbClr val="333333">
                <a:alpha val="65000"/>
              </a:srgbClr>
            </a:outerShdw>
          </a:effectLst>
        </p:spPr>
      </p:pic>
      <p:cxnSp>
        <p:nvCxnSpPr>
          <p:cNvPr id="57" name="Connecteur droit 56"/>
          <p:cNvCxnSpPr/>
          <p:nvPr/>
        </p:nvCxnSpPr>
        <p:spPr>
          <a:xfrm flipV="1">
            <a:off x="272472" y="5409220"/>
            <a:ext cx="72000" cy="540000"/>
          </a:xfrm>
          <a:prstGeom prst="line">
            <a:avLst/>
          </a:prstGeom>
          <a:ln w="285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25320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6549</TotalTime>
  <Words>2371</Words>
  <Application>Microsoft Office PowerPoint</Application>
  <PresentationFormat>Format A4 (210 x 297 mm)</PresentationFormat>
  <Paragraphs>199</Paragraphs>
  <Slides>14</Slides>
  <Notes>9</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Digimind MKT 2020</dc:creator>
  <cp:lastModifiedBy>Fnac</cp:lastModifiedBy>
  <cp:revision>896</cp:revision>
  <cp:lastPrinted>2012-04-19T15:54:53Z</cp:lastPrinted>
  <dcterms:created xsi:type="dcterms:W3CDTF">2012-04-18T09:16:03Z</dcterms:created>
  <dcterms:modified xsi:type="dcterms:W3CDTF">2013-03-05T18:13:02Z</dcterms:modified>
</cp:coreProperties>
</file>