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>
        <p:scale>
          <a:sx n="80" d="100"/>
          <a:sy n="80" d="100"/>
        </p:scale>
        <p:origin x="-167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08" tIns="45752" rIns="91508" bIns="4575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77863"/>
            <a:ext cx="4718050" cy="3538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08" tIns="45752" rIns="91508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08" tIns="45752" rIns="91508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299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08" tIns="45752" rIns="91508" bIns="4575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7450"/>
            <a:ext cx="299878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08" tIns="45752" rIns="91508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E5600D-1995-41C5-BA41-3707604CF40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931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09DEC-55F4-4495-B48F-3F1620DC5FEA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600D-1995-41C5-BA41-3707604CF4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600D-1995-41C5-BA41-3707604CF4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600D-1995-41C5-BA41-3707604CF4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600D-1995-41C5-BA41-3707604CF4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156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519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13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258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68079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407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15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8309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627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6134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58243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70" name="Rectangle 46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71" name="Rectangle 47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72" name="Rectangle 48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73" name="Rectangle 49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grpSp>
          <p:nvGrpSpPr>
            <p:cNvPr id="1076" name="Group 52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8" name="Oval 54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082" name="Group 58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84" name="Oval 60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87" name="Oval 63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524000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 smtClean="0"/>
              <a:t>CHARTE POUR UNE VEILLE OPTIMALE </a:t>
            </a:r>
            <a:endParaRPr lang="en-US" b="1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737456" y="5884426"/>
            <a:ext cx="4572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999793" y="5884426"/>
            <a:ext cx="3385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kumimoji="1" lang="en-US" sz="1800" dirty="0" smtClean="0">
                <a:latin typeface="Monotype Corsiva" pitchFamily="66" charset="0"/>
              </a:rPr>
              <a:t>Commission Veille pour Infostat - 2013</a:t>
            </a:r>
            <a:endParaRPr kumimoji="1" lang="en-US" sz="1800" dirty="0">
              <a:latin typeface="Monotype Corsiva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71090" y="2348880"/>
            <a:ext cx="480131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fr-FR" sz="2200" b="1" dirty="0" smtClean="0"/>
              <a:t> 	POURQUOI UNE CHARTE	</a:t>
            </a:r>
          </a:p>
          <a:p>
            <a:pPr marL="285750" indent="-285750">
              <a:buBlip>
                <a:blip r:embed="rId3"/>
              </a:buBlip>
            </a:pPr>
            <a:endParaRPr lang="fr-FR" sz="2200" b="1" dirty="0"/>
          </a:p>
          <a:p>
            <a:pPr marL="285750" indent="-285750">
              <a:buBlip>
                <a:blip r:embed="rId3"/>
              </a:buBlip>
            </a:pPr>
            <a:r>
              <a:rPr lang="fr-FR" sz="2200" b="1" dirty="0" smtClean="0"/>
              <a:t> 	LES BUTS</a:t>
            </a:r>
          </a:p>
          <a:p>
            <a:pPr marL="285750" indent="-285750">
              <a:buBlip>
                <a:blip r:embed="rId3"/>
              </a:buBlip>
            </a:pPr>
            <a:endParaRPr lang="fr-FR" sz="2200" b="1" dirty="0"/>
          </a:p>
          <a:p>
            <a:pPr marL="285750" indent="-285750">
              <a:buBlip>
                <a:blip r:embed="rId3"/>
              </a:buBlip>
            </a:pPr>
            <a:r>
              <a:rPr lang="fr-FR" sz="2200" b="1" dirty="0" smtClean="0"/>
              <a:t> 	LES MOYENS</a:t>
            </a:r>
          </a:p>
          <a:p>
            <a:pPr marL="285750" indent="-285750">
              <a:buBlip>
                <a:blip r:embed="rId3"/>
              </a:buBlip>
            </a:pPr>
            <a:endParaRPr lang="fr-FR" sz="2200" b="1" dirty="0" smtClean="0"/>
          </a:p>
          <a:p>
            <a:pPr marL="285750" indent="-285750">
              <a:buBlip>
                <a:blip r:embed="rId3"/>
              </a:buBlip>
            </a:pPr>
            <a:r>
              <a:rPr lang="fr-FR" sz="2200" b="1" dirty="0" smtClean="0"/>
              <a:t> 	LES LIVRABLES</a:t>
            </a:r>
          </a:p>
          <a:p>
            <a:pPr marL="285750" indent="-285750">
              <a:buBlip>
                <a:blip r:embed="rId3"/>
              </a:buBlip>
            </a:pPr>
            <a:endParaRPr lang="fr-FR" sz="2200" b="1" dirty="0"/>
          </a:p>
          <a:p>
            <a:pPr marL="285750" indent="-285750">
              <a:buBlip>
                <a:blip r:embed="rId3"/>
              </a:buBlip>
            </a:pPr>
            <a:r>
              <a:rPr lang="fr-FR" sz="2200" b="1" dirty="0" smtClean="0"/>
              <a:t> 	APPARTENANCE IDEALE</a:t>
            </a:r>
            <a:endParaRPr lang="fr-FR" sz="2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628799"/>
            <a:ext cx="8164094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2"/>
                </a:solidFill>
              </a:rPr>
              <a:t>POURQUOI</a:t>
            </a:r>
            <a:r>
              <a:rPr lang="fr-FR" b="1" dirty="0" smtClean="0"/>
              <a:t> ETABLIR UNE CHARTE POUR</a:t>
            </a:r>
          </a:p>
          <a:p>
            <a:pPr algn="ctr"/>
            <a:r>
              <a:rPr lang="fr-FR" b="1" dirty="0" smtClean="0"/>
              <a:t>UNE VEILLE OPTIMALE ?</a:t>
            </a:r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marL="285750" lvl="0" indent="-285750">
              <a:buBlip>
                <a:blip r:embed="rId3"/>
              </a:buBlip>
            </a:pPr>
            <a:r>
              <a:rPr lang="fr-FR" sz="1800" b="1" dirty="0" smtClean="0">
                <a:solidFill>
                  <a:srgbClr val="000000"/>
                </a:solidFill>
              </a:rPr>
              <a:t>Pour </a:t>
            </a:r>
            <a:r>
              <a:rPr lang="fr-FR" sz="1800" b="1" dirty="0">
                <a:solidFill>
                  <a:srgbClr val="000000"/>
                </a:solidFill>
              </a:rPr>
              <a:t>expliquer aux non-initiés ce qu’ils peuvent attendre d’une Veille </a:t>
            </a:r>
            <a:r>
              <a:rPr lang="fr-FR" sz="1800" b="1" dirty="0" smtClean="0">
                <a:solidFill>
                  <a:srgbClr val="000000"/>
                </a:solidFill>
              </a:rPr>
              <a:t>interne</a:t>
            </a:r>
          </a:p>
          <a:p>
            <a:pPr marL="285750" lvl="0" indent="-285750">
              <a:buBlip>
                <a:blip r:embed="rId3"/>
              </a:buBlip>
            </a:pPr>
            <a:endParaRPr lang="fr-FR" sz="1800" b="1" dirty="0" smtClean="0">
              <a:solidFill>
                <a:srgbClr val="000000"/>
              </a:solidFill>
            </a:endParaRPr>
          </a:p>
          <a:p>
            <a:pPr marL="285750" lvl="0" indent="-285750">
              <a:buBlip>
                <a:blip r:embed="rId3"/>
              </a:buBlip>
            </a:pPr>
            <a:endParaRPr lang="fr-FR" sz="1800" b="1" dirty="0">
              <a:solidFill>
                <a:srgbClr val="000000"/>
              </a:solidFill>
            </a:endParaRPr>
          </a:p>
          <a:p>
            <a:pPr marL="285750" lvl="0" indent="-285750">
              <a:buBlip>
                <a:blip r:embed="rId3"/>
              </a:buBlip>
            </a:pPr>
            <a:r>
              <a:rPr lang="fr-FR" sz="1800" b="1" dirty="0" smtClean="0">
                <a:solidFill>
                  <a:srgbClr val="000000"/>
                </a:solidFill>
              </a:rPr>
              <a:t>Pour rendre concrètement la multiplicité de la Veille au sein d’une entreprise :</a:t>
            </a:r>
          </a:p>
          <a:p>
            <a:pPr marL="285750" lvl="0" indent="-285750">
              <a:buBlip>
                <a:blip r:embed="rId3"/>
              </a:buBlip>
            </a:pPr>
            <a:endParaRPr lang="fr-FR" sz="1000" b="1" dirty="0" smtClean="0">
              <a:solidFill>
                <a:srgbClr val="0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800" b="1" dirty="0" smtClean="0">
                <a:solidFill>
                  <a:srgbClr val="000000"/>
                </a:solidFill>
              </a:rPr>
              <a:t>en terme de sources d’information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800" b="1" dirty="0" smtClean="0">
                <a:solidFill>
                  <a:srgbClr val="000000"/>
                </a:solidFill>
              </a:rPr>
              <a:t>en terme d’objectifs et destinataires</a:t>
            </a:r>
          </a:p>
          <a:p>
            <a:pPr marL="285750" lvl="0" indent="-285750">
              <a:buBlip>
                <a:blip r:embed="rId3"/>
              </a:buBlip>
            </a:pPr>
            <a:endParaRPr lang="fr-FR" sz="1800" b="1" dirty="0">
              <a:solidFill>
                <a:srgbClr val="000000"/>
              </a:solidFill>
            </a:endParaRPr>
          </a:p>
          <a:p>
            <a:pPr marL="285750" lvl="0" indent="-285750">
              <a:buBlip>
                <a:blip r:embed="rId3"/>
              </a:buBlip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73610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19672" y="1277680"/>
            <a:ext cx="6567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LES BUTS </a:t>
            </a:r>
            <a:r>
              <a:rPr lang="fr-FR" b="1" dirty="0" smtClean="0"/>
              <a:t>POUR UNE VEILLE OPTIMALE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83568" y="1916832"/>
            <a:ext cx="72779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Ne pas rater une information capitale</a:t>
            </a:r>
          </a:p>
          <a:p>
            <a:r>
              <a:rPr lang="fr-FR" sz="1800" dirty="0"/>
              <a:t> </a:t>
            </a:r>
            <a:r>
              <a:rPr lang="fr-FR" sz="1800" dirty="0" smtClean="0"/>
              <a:t>    Règle : « La bonne information, à la bonne personne, au bon moment »</a:t>
            </a:r>
          </a:p>
          <a:p>
            <a:endParaRPr lang="fr-FR" sz="1800" dirty="0" smtClean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Analyse : impact ; croisement de l’info.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Transversalité : rendu homogène de l’information au sein d’une équipe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Informations sélectives = gain de temps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Rôle d’Alerte = protéger / défendre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Aide décisionnelle / Levier stratégique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Ciblage : répondre aux besoins des clients internes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 smtClean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Mémoire de l’entreprise = stocker l’info et pouvoir la réactiver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55313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3608" y="1277680"/>
            <a:ext cx="7205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LES MOYENS </a:t>
            </a:r>
            <a:r>
              <a:rPr lang="fr-FR" b="1" dirty="0" smtClean="0"/>
              <a:t>POUR UNE VEILLE OPTIMALE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619672" y="2276872"/>
            <a:ext cx="58015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fr-FR" sz="1800" dirty="0" smtClean="0"/>
              <a:t>Inspirer la culture du partage de l’information </a:t>
            </a:r>
          </a:p>
          <a:p>
            <a:pPr marL="285750" indent="-285750">
              <a:buBlip>
                <a:blip r:embed="rId2"/>
              </a:buBlip>
            </a:pPr>
            <a:endParaRPr lang="fr-FR" sz="1800" dirty="0" smtClean="0"/>
          </a:p>
          <a:p>
            <a:pPr marL="285750" indent="-285750">
              <a:buBlip>
                <a:blip r:embed="rId2"/>
              </a:buBlip>
            </a:pPr>
            <a:r>
              <a:rPr lang="fr-FR" sz="1800" dirty="0" smtClean="0"/>
              <a:t>Des outils technologiques à niveau / adéquats</a:t>
            </a:r>
          </a:p>
          <a:p>
            <a:pPr marL="285750" indent="-285750">
              <a:buBlip>
                <a:blip r:embed="rId2"/>
              </a:buBlip>
            </a:pPr>
            <a:endParaRPr lang="fr-FR" sz="1800" dirty="0"/>
          </a:p>
          <a:p>
            <a:pPr marL="285750" indent="-285750">
              <a:buBlip>
                <a:blip r:embed="rId2"/>
              </a:buBlip>
            </a:pPr>
            <a:r>
              <a:rPr lang="fr-FR" sz="1800" dirty="0" smtClean="0"/>
              <a:t>Staff (nombre ; qualification)</a:t>
            </a:r>
          </a:p>
          <a:p>
            <a:pPr marL="285750" indent="-285750">
              <a:buBlip>
                <a:blip r:embed="rId2"/>
              </a:buBlip>
            </a:pPr>
            <a:endParaRPr lang="fr-FR" sz="1800" dirty="0"/>
          </a:p>
          <a:p>
            <a:pPr marL="285750" indent="-285750">
              <a:buBlip>
                <a:blip r:embed="rId2"/>
              </a:buBlip>
            </a:pPr>
            <a:r>
              <a:rPr lang="fr-FR" sz="1800" dirty="0" smtClean="0"/>
              <a:t>Accès à des sources d’informations (Banque de Données)</a:t>
            </a:r>
          </a:p>
          <a:p>
            <a:pPr marL="285750" indent="-285750">
              <a:buBlip>
                <a:blip r:embed="rId2"/>
              </a:buBlip>
            </a:pPr>
            <a:endParaRPr lang="fr-FR" sz="1800" dirty="0"/>
          </a:p>
          <a:p>
            <a:pPr marL="285750" indent="-285750">
              <a:buBlip>
                <a:blip r:embed="rId2"/>
              </a:buBlip>
            </a:pPr>
            <a:r>
              <a:rPr lang="fr-FR" sz="1800" dirty="0" smtClean="0"/>
              <a:t>Interfaces / réseaux internes de veille</a:t>
            </a:r>
          </a:p>
          <a:p>
            <a:pPr marL="285750" indent="-285750">
              <a:buBlip>
                <a:blip r:embed="rId2"/>
              </a:buBlip>
            </a:pPr>
            <a:endParaRPr lang="fr-FR" sz="1800" dirty="0"/>
          </a:p>
          <a:p>
            <a:pPr marL="285750" indent="-285750">
              <a:buBlip>
                <a:blip r:embed="rId2"/>
              </a:buBlip>
            </a:pPr>
            <a:r>
              <a:rPr lang="fr-FR" sz="1800" dirty="0" smtClean="0"/>
              <a:t>Participation aux réunions clé et séminaires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127971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3608" y="1277680"/>
            <a:ext cx="7180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DES LIVRABLES </a:t>
            </a:r>
            <a:r>
              <a:rPr lang="fr-FR" b="1" dirty="0" smtClean="0"/>
              <a:t>adaptés à chaque type de veille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619672" y="1916832"/>
            <a:ext cx="62007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Alertes = pour informer rapidement sur un sujet sensible</a:t>
            </a:r>
          </a:p>
          <a:p>
            <a:pPr marL="285750" indent="-285750"/>
            <a:endParaRPr lang="fr-FR" sz="1800" dirty="0" smtClean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Bulletins/newsletters = pour rendre compte régulièrement </a:t>
            </a:r>
          </a:p>
          <a:p>
            <a:pPr marL="285750" indent="-285750"/>
            <a:r>
              <a:rPr lang="fr-FR" sz="1800" dirty="0" smtClean="0"/>
              <a:t>    de ce qui se dit sur un sujet récurrent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Analyses = pour prendre du recul sur un évènement important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Rapports = pour creuser un sujet stratégique</a:t>
            </a:r>
            <a:endParaRPr lang="fr-FR" sz="1800" dirty="0"/>
          </a:p>
        </p:txBody>
      </p:sp>
      <p:sp>
        <p:nvSpPr>
          <p:cNvPr id="6" name="ZoneTexte 5"/>
          <p:cNvSpPr txBox="1"/>
          <p:nvPr/>
        </p:nvSpPr>
        <p:spPr>
          <a:xfrm>
            <a:off x="1043606" y="4374794"/>
            <a:ext cx="5667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FAIRE VIVRE </a:t>
            </a:r>
            <a:r>
              <a:rPr lang="fr-FR" sz="2800" b="1" dirty="0" smtClean="0"/>
              <a:t>L’INFORMATION 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619672" y="4898014"/>
            <a:ext cx="47692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Des échanges spontanés (machine à café ; …) </a:t>
            </a:r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Créer des événementiels</a:t>
            </a:r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1295520"/>
            <a:ext cx="7943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L’APPARTENANCE STRUCTURELLE </a:t>
            </a:r>
            <a:r>
              <a:rPr lang="fr-FR" b="1" dirty="0" smtClean="0"/>
              <a:t>IDEALE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403648" y="2852936"/>
            <a:ext cx="59731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Si Veille Media : 	Direction de la Communication</a:t>
            </a:r>
          </a:p>
          <a:p>
            <a:r>
              <a:rPr lang="fr-FR" sz="1800" dirty="0" smtClean="0"/>
              <a:t>		 	Excellence Opérationnelle</a:t>
            </a:r>
            <a:endParaRPr lang="fr-FR" sz="1800" dirty="0"/>
          </a:p>
          <a:p>
            <a:pPr marL="285750" indent="-285750">
              <a:buBlip>
                <a:blip r:embed="rId3"/>
              </a:buBlip>
            </a:pPr>
            <a:endParaRPr lang="fr-FR" sz="1800" dirty="0" smtClean="0"/>
          </a:p>
          <a:p>
            <a:pPr marL="285750" indent="-285750">
              <a:buBlip>
                <a:blip r:embed="rId3"/>
              </a:buBlip>
            </a:pPr>
            <a:endParaRPr lang="fr-FR" sz="1800" dirty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Si Veille Globale :	Direction Générale</a:t>
            </a:r>
          </a:p>
          <a:p>
            <a:r>
              <a:rPr lang="fr-FR" sz="1800" dirty="0"/>
              <a:t>	</a:t>
            </a:r>
            <a:r>
              <a:rPr lang="fr-FR" sz="1800" dirty="0" smtClean="0"/>
              <a:t>		Lien+++ avec Etudes de Marché</a:t>
            </a:r>
          </a:p>
          <a:p>
            <a:endParaRPr lang="fr-FR" sz="1800" dirty="0" smtClean="0"/>
          </a:p>
          <a:p>
            <a:pPr marL="285750" indent="-285750">
              <a:buBlip>
                <a:blip r:embed="rId3"/>
              </a:buBlip>
            </a:pPr>
            <a:r>
              <a:rPr lang="fr-FR" sz="1800" dirty="0" smtClean="0"/>
              <a:t>Si Veille scientifique:	Direction médicale</a:t>
            </a:r>
          </a:p>
          <a:p>
            <a:r>
              <a:rPr lang="fr-FR" sz="1800" dirty="0" smtClean="0"/>
              <a:t>			ou de la R&amp;D</a:t>
            </a:r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988840"/>
            <a:ext cx="6184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Reconnaissance +++ Projet /Culture d’entreprise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2820788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 Certificat">
  <a:themeElements>
    <a:clrScheme name="tp930[1]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tp930[1]">
      <a:majorFont>
        <a:latin typeface="Trebuchet MS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0[1]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0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0[1]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7359772A2DDFC54CBA4583ACE6CD260B" ma:contentTypeVersion="8" ma:contentTypeDescription="Create a new document." ma:contentTypeScope="" ma:versionID="4273a5099150aa4a5f4d1c677d2ccc3d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5c2db6c5baa0ac3fc502334ce7d6a781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TP006256130</AuthoringAssetId>
    <AssetId xmlns="145c5697-5eb5-440b-b2f1-a8273fb59250">TS006256130</AssetId>
  </documentManagement>
</p:properties>
</file>

<file path=customXml/itemProps1.xml><?xml version="1.0" encoding="utf-8"?>
<ds:datastoreItem xmlns:ds="http://schemas.openxmlformats.org/officeDocument/2006/customXml" ds:itemID="{BB42ABA3-7B64-4BE3-891F-6C00B815E8C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6B4B44F-B78B-40F7-969D-0465EA6B80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C9028-5F18-4CA1-BACB-C607E00E3C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EFC686F4-904A-455C-A697-401825284AD1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45c5697-5eb5-440b-b2f1-a8273fb5925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 Certificat</Template>
  <TotalTime>0</TotalTime>
  <Words>202</Words>
  <Application>Microsoft Office PowerPoint</Application>
  <PresentationFormat>Affichage à l'écran (4:3)</PresentationFormat>
  <Paragraphs>80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Modele Certificat</vt:lpstr>
      <vt:lpstr>CHARTE POUR UNE VEILLE OPTIMALE </vt:lpstr>
      <vt:lpstr>Diapositive 2</vt:lpstr>
      <vt:lpstr>Diapositive 3</vt:lpstr>
      <vt:lpstr>Diapositive 4</vt:lpstr>
      <vt:lpstr>Diapositive 5</vt:lpstr>
      <vt:lpstr>Diapositive 6</vt:lpstr>
    </vt:vector>
  </TitlesOfParts>
  <Company>Bayer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 POUR UNE VEILLE OPTIMALE</dc:title>
  <dc:creator>Francis Audroin</dc:creator>
  <cp:lastModifiedBy>Fnac</cp:lastModifiedBy>
  <cp:revision>15</cp:revision>
  <dcterms:created xsi:type="dcterms:W3CDTF">2013-10-12T17:24:52Z</dcterms:created>
  <dcterms:modified xsi:type="dcterms:W3CDTF">2013-12-09T14:23:47Z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1033</vt:lpwstr>
  </property>
  <property fmtid="{D5CDD505-2E9C-101B-9397-08002B2CF9AE}" pid="3" name="DirectSourceMarket">
    <vt:lpwstr>english</vt:lpwstr>
  </property>
  <property fmtid="{D5CDD505-2E9C-101B-9397-08002B2CF9AE}" pid="4" name="OriginalSourceMarket">
    <vt:lpwstr>english</vt:lpwstr>
  </property>
  <property fmtid="{D5CDD505-2E9C-101B-9397-08002B2CF9AE}" pid="5" name="Markets">
    <vt:lpwstr/>
  </property>
  <property fmtid="{D5CDD505-2E9C-101B-9397-08002B2CF9AE}" pid="6" name="AssetType">
    <vt:lpwstr>TP</vt:lpwstr>
  </property>
  <property fmtid="{D5CDD505-2E9C-101B-9397-08002B2CF9AE}" pid="7" name="TPInstallLocation">
    <vt:lpwstr>{My Templates}</vt:lpwstr>
  </property>
  <property fmtid="{D5CDD505-2E9C-101B-9397-08002B2CF9AE}" pid="8" name="PrimaryImageGen">
    <vt:lpwstr>1</vt:lpwstr>
  </property>
  <property fmtid="{D5CDD505-2E9C-101B-9397-08002B2CF9AE}" pid="9" name="display_urn:schemas-microsoft-com:office:office#APAuthor">
    <vt:lpwstr>REDMOND\cynvey</vt:lpwstr>
  </property>
  <property fmtid="{D5CDD505-2E9C-101B-9397-08002B2CF9AE}" pid="10" name="APAuthor">
    <vt:lpwstr>269</vt:lpwstr>
  </property>
  <property fmtid="{D5CDD505-2E9C-101B-9397-08002B2CF9AE}" pid="11" name="CHMName">
    <vt:lpwstr/>
  </property>
  <property fmtid="{D5CDD505-2E9C-101B-9397-08002B2CF9AE}" pid="12" name="Milestone">
    <vt:lpwstr>Continuous</vt:lpwstr>
  </property>
  <property fmtid="{D5CDD505-2E9C-101B-9397-08002B2CF9AE}" pid="13" name="TPAppVersion">
    <vt:lpwstr>11</vt:lpwstr>
  </property>
  <property fmtid="{D5CDD505-2E9C-101B-9397-08002B2CF9AE}" pid="14" name="TPCommandLine">
    <vt:lpwstr>{PP} /n {FilePath}</vt:lpwstr>
  </property>
  <property fmtid="{D5CDD505-2E9C-101B-9397-08002B2CF9AE}" pid="15" name="TPComponent">
    <vt:lpwstr>PPTFiles</vt:lpwstr>
  </property>
  <property fmtid="{D5CDD505-2E9C-101B-9397-08002B2CF9AE}" pid="16" name="AssetId">
    <vt:lpwstr>TS006256130</vt:lpwstr>
  </property>
  <property fmtid="{D5CDD505-2E9C-101B-9397-08002B2CF9AE}" pid="17" name="EditorialStatus">
    <vt:lpwstr/>
  </property>
  <property fmtid="{D5CDD505-2E9C-101B-9397-08002B2CF9AE}" pid="18" name="NumericId">
    <vt:lpwstr>-1.00000000000000</vt:lpwstr>
  </property>
  <property fmtid="{D5CDD505-2E9C-101B-9397-08002B2CF9AE}" pid="19" name="PublishTargets">
    <vt:lpwstr>OfficeOnline</vt:lpwstr>
  </property>
  <property fmtid="{D5CDD505-2E9C-101B-9397-08002B2CF9AE}" pid="20" name="TPLaunchHelpLinkType">
    <vt:lpwstr/>
  </property>
  <property fmtid="{D5CDD505-2E9C-101B-9397-08002B2CF9AE}" pid="21" name="TPFriendlyName">
    <vt:lpwstr>Certificate of appreciation</vt:lpwstr>
  </property>
  <property fmtid="{D5CDD505-2E9C-101B-9397-08002B2CF9AE}" pid="22" name="IsSearchable">
    <vt:lpwstr>0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106</vt:lpwstr>
  </property>
  <property fmtid="{D5CDD505-2E9C-101B-9397-08002B2CF9AE}" pid="25" name="SourceTitle">
    <vt:lpwstr>Certificate of appreciation</vt:lpwstr>
  </property>
  <property fmtid="{D5CDD505-2E9C-101B-9397-08002B2CF9AE}" pid="26" name="TPApplication">
    <vt:lpwstr>PowerPoint</vt:lpwstr>
  </property>
  <property fmtid="{D5CDD505-2E9C-101B-9397-08002B2CF9AE}" pid="27" name="TPLaunchHelpLink">
    <vt:lpwstr/>
  </property>
  <property fmtid="{D5CDD505-2E9C-101B-9397-08002B2CF9AE}" pid="28" name="OpenTemplate">
    <vt:lpwstr>1</vt:lpwstr>
  </property>
  <property fmtid="{D5CDD505-2E9C-101B-9397-08002B2CF9AE}" pid="29" name="UALocRecommendation">
    <vt:lpwstr>Localize</vt:lpwstr>
  </property>
  <property fmtid="{D5CDD505-2E9C-101B-9397-08002B2CF9AE}" pid="30" name="UALocComments">
    <vt:lpwstr>retrofitted content (updated designs)</vt:lpwstr>
  </property>
  <property fmtid="{D5CDD505-2E9C-101B-9397-08002B2CF9AE}" pid="31" name="Applications">
    <vt:lpwstr>172;#Office 2000;#-1;#TBD;#-1;#TBD;#-1;#TBD;#-1;#TBD;#-1;#TBD</vt:lpwstr>
  </property>
  <property fmtid="{D5CDD505-2E9C-101B-9397-08002B2CF9AE}" pid="32" name="UANotes">
    <vt:lpwstr>LEGACY FROM TOW  Design Pass complete. Changed clip art, one font and layout. Nparks: 01/07/03. SEO Pilot 2008</vt:lpwstr>
  </property>
  <property fmtid="{D5CDD505-2E9C-101B-9397-08002B2CF9AE}" pid="33" name="ContentTypeId">
    <vt:lpwstr>0x0101006025706CF4CD034688BEBAE97A2E701D0202007359772A2DDFC54CBA4583ACE6CD260B</vt:lpwstr>
  </property>
  <property fmtid="{D5CDD505-2E9C-101B-9397-08002B2CF9AE}" pid="34" name="IsDeleted">
    <vt:lpwstr>0</vt:lpwstr>
  </property>
  <property fmtid="{D5CDD505-2E9C-101B-9397-08002B2CF9AE}" pid="35" name="ParentAssetId">
    <vt:lpwstr/>
  </property>
  <property fmtid="{D5CDD505-2E9C-101B-9397-08002B2CF9AE}" pid="36" name="ShowIn">
    <vt:lpwstr>Show everywhere</vt:lpwstr>
  </property>
  <property fmtid="{D5CDD505-2E9C-101B-9397-08002B2CF9AE}" pid="37" name="Content Type">
    <vt:lpwstr>OOFile</vt:lpwstr>
  </property>
  <property fmtid="{D5CDD505-2E9C-101B-9397-08002B2CF9AE}" pid="38" name="AuthoringAssetId">
    <vt:lpwstr>TP006256130</vt:lpwstr>
  </property>
  <property fmtid="{D5CDD505-2E9C-101B-9397-08002B2CF9AE}" pid="39" name="NumericAssetId">
    <vt:lpwstr/>
  </property>
  <property fmtid="{D5CDD505-2E9C-101B-9397-08002B2CF9AE}" pid="40" name="AppVer">
    <vt:lpwstr/>
  </property>
</Properties>
</file>