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0" r:id="rId2"/>
    <p:sldId id="259" r:id="rId3"/>
    <p:sldId id="261" r:id="rId4"/>
    <p:sldId id="283" r:id="rId5"/>
    <p:sldId id="285" r:id="rId6"/>
    <p:sldId id="264" r:id="rId7"/>
    <p:sldId id="298" r:id="rId8"/>
    <p:sldId id="286" r:id="rId9"/>
    <p:sldId id="268" r:id="rId10"/>
    <p:sldId id="297" r:id="rId11"/>
    <p:sldId id="270" r:id="rId12"/>
    <p:sldId id="275" r:id="rId13"/>
    <p:sldId id="274" r:id="rId14"/>
    <p:sldId id="288" r:id="rId15"/>
    <p:sldId id="278" r:id="rId16"/>
    <p:sldId id="282" r:id="rId17"/>
    <p:sldId id="289" r:id="rId18"/>
    <p:sldId id="306" r:id="rId19"/>
    <p:sldId id="307" r:id="rId20"/>
    <p:sldId id="308" r:id="rId21"/>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0" clrIdx="0"/>
  <p:cmAuthor id="1" name="Utilisateur inconnu"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00"/>
    <a:srgbClr val="33CAFF"/>
    <a:srgbClr val="FFCC00"/>
    <a:srgbClr val="990000"/>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97" autoAdjust="0"/>
    <p:restoredTop sz="81967" autoAdjust="0"/>
  </p:normalViewPr>
  <p:slideViewPr>
    <p:cSldViewPr>
      <p:cViewPr>
        <p:scale>
          <a:sx n="100" d="100"/>
          <a:sy n="100" d="100"/>
        </p:scale>
        <p:origin x="-152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220" y="-96"/>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Classeur_Microsoft_Office_Excel_20071.xlsx"/></Relationships>
</file>

<file path=ppt/charts/_rels/chart2.xml.rels><?xml version="1.0" encoding="UTF-8" standalone="yes"?>
<Relationships xmlns="http://schemas.openxmlformats.org/package/2006/relationships"><Relationship Id="rId1" Type="http://schemas.openxmlformats.org/officeDocument/2006/relationships/oleObject" Target="file:///E:\ETUDES\--Divers--\PourAudrey\infostat_VM_2012.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ETUDES\--Divers--\PourAudrey\infostat_VM_2012.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ETUDES\--Divers--\PourAudrey\infostat_VM_2012.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hart>
    <c:autoTitleDeleted val="1"/>
    <c:view3D>
      <c:rAngAx val="1"/>
    </c:view3D>
    <c:sideWall>
      <c:spPr>
        <a:noFill/>
        <a:ln w="25400">
          <a:noFill/>
        </a:ln>
      </c:spPr>
    </c:sideWall>
    <c:backWall>
      <c:spPr>
        <a:noFill/>
        <a:ln w="25400">
          <a:noFill/>
        </a:ln>
      </c:spPr>
    </c:backWall>
    <c:plotArea>
      <c:layout>
        <c:manualLayout>
          <c:layoutTarget val="inner"/>
          <c:xMode val="edge"/>
          <c:yMode val="edge"/>
          <c:x val="0.13129527559055121"/>
          <c:y val="3.7671998031496089E-2"/>
          <c:w val="0.72335477519160807"/>
          <c:h val="0.83584867125984308"/>
        </c:manualLayout>
      </c:layout>
      <c:bar3DChart>
        <c:barDir val="col"/>
        <c:grouping val="clustered"/>
        <c:ser>
          <c:idx val="0"/>
          <c:order val="0"/>
          <c:tx>
            <c:strRef>
              <c:f>Feuil1!$B$1</c:f>
              <c:strCache>
                <c:ptCount val="1"/>
                <c:pt idx="0">
                  <c:v>Generalistes</c:v>
                </c:pt>
              </c:strCache>
            </c:strRef>
          </c:tx>
          <c:spPr>
            <a:solidFill>
              <a:srgbClr val="0000FF"/>
            </a:solidFill>
          </c:spPr>
          <c:dLbls>
            <c:dLbl>
              <c:idx val="0"/>
              <c:layout>
                <c:manualLayout>
                  <c:x val="3.125E-2"/>
                  <c:y val="-3.8564138691218157E-2"/>
                </c:manualLayout>
              </c:layout>
              <c:showVal val="1"/>
            </c:dLbl>
            <c:dLbl>
              <c:idx val="1"/>
              <c:layout>
                <c:manualLayout>
                  <c:x val="2.4530471868046477E-2"/>
                  <c:y val="-4.8205173364022684E-2"/>
                </c:manualLayout>
              </c:layout>
              <c:showVal val="1"/>
            </c:dLbl>
            <c:showVal val="1"/>
          </c:dLbls>
          <c:cat>
            <c:strRef>
              <c:f>Feuil1!$A$2:$A$3</c:f>
              <c:strCache>
                <c:ptCount val="2"/>
                <c:pt idx="0">
                  <c:v>Généralistes 2012</c:v>
                </c:pt>
                <c:pt idx="1">
                  <c:v>Généralistes 2011</c:v>
                </c:pt>
              </c:strCache>
            </c:strRef>
          </c:cat>
          <c:val>
            <c:numRef>
              <c:f>Feuil1!$B$2:$B$3</c:f>
              <c:numCache>
                <c:formatCode>0%</c:formatCode>
                <c:ptCount val="2"/>
                <c:pt idx="0">
                  <c:v>0.42233059695479463</c:v>
                </c:pt>
                <c:pt idx="1">
                  <c:v>0.46</c:v>
                </c:pt>
              </c:numCache>
            </c:numRef>
          </c:val>
        </c:ser>
        <c:shape val="cylinder"/>
        <c:axId val="51385088"/>
        <c:axId val="51386624"/>
        <c:axId val="0"/>
      </c:bar3DChart>
      <c:catAx>
        <c:axId val="51385088"/>
        <c:scaling>
          <c:orientation val="minMax"/>
        </c:scaling>
        <c:axPos val="b"/>
        <c:tickLblPos val="nextTo"/>
        <c:crossAx val="51386624"/>
        <c:crosses val="autoZero"/>
        <c:auto val="1"/>
        <c:lblAlgn val="ctr"/>
        <c:lblOffset val="100"/>
      </c:catAx>
      <c:valAx>
        <c:axId val="51386624"/>
        <c:scaling>
          <c:orientation val="minMax"/>
          <c:max val="1"/>
        </c:scaling>
        <c:axPos val="l"/>
        <c:numFmt formatCode="0%" sourceLinked="1"/>
        <c:tickLblPos val="nextTo"/>
        <c:crossAx val="51385088"/>
        <c:crosses val="autoZero"/>
        <c:crossBetween val="between"/>
      </c:valAx>
    </c:plotArea>
    <c:plotVisOnly val="1"/>
    <c:dispBlanksAs val="gap"/>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plotArea>
      <c:layout/>
      <c:scatterChart>
        <c:scatterStyle val="lineMarker"/>
        <c:ser>
          <c:idx val="0"/>
          <c:order val="0"/>
          <c:tx>
            <c:v>CSD</c:v>
          </c:tx>
          <c:spPr>
            <a:ln w="28575">
              <a:noFill/>
            </a:ln>
          </c:spPr>
          <c:marker>
            <c:spPr>
              <a:solidFill>
                <a:srgbClr val="FF0000"/>
              </a:solidFill>
            </c:spPr>
          </c:marker>
          <c:xVal>
            <c:numRef>
              <c:f>[infostat_VM_2012.xlsb]tableaux!$B$50:$B$64</c:f>
              <c:numCache>
                <c:formatCode>0</c:formatCode>
                <c:ptCount val="15"/>
                <c:pt idx="0">
                  <c:v>65625</c:v>
                </c:pt>
                <c:pt idx="1">
                  <c:v>400000</c:v>
                </c:pt>
                <c:pt idx="2">
                  <c:v>14960</c:v>
                </c:pt>
                <c:pt idx="3">
                  <c:v>180959</c:v>
                </c:pt>
                <c:pt idx="4">
                  <c:v>193067</c:v>
                </c:pt>
                <c:pt idx="5">
                  <c:v>64744</c:v>
                </c:pt>
                <c:pt idx="6">
                  <c:v>215000</c:v>
                </c:pt>
                <c:pt idx="7">
                  <c:v>186256</c:v>
                </c:pt>
                <c:pt idx="8">
                  <c:v>129461</c:v>
                </c:pt>
                <c:pt idx="9">
                  <c:v>52322</c:v>
                </c:pt>
                <c:pt idx="10">
                  <c:v>384806</c:v>
                </c:pt>
                <c:pt idx="11">
                  <c:v>72202</c:v>
                </c:pt>
                <c:pt idx="12">
                  <c:v>309382</c:v>
                </c:pt>
                <c:pt idx="13">
                  <c:v>336472</c:v>
                </c:pt>
                <c:pt idx="14">
                  <c:v>46000</c:v>
                </c:pt>
              </c:numCache>
            </c:numRef>
          </c:xVal>
          <c:yVal>
            <c:numRef>
              <c:f>[infostat_VM_2012.xlsb]tableaux!$C$50:$C$64</c:f>
              <c:numCache>
                <c:formatCode>0</c:formatCode>
                <c:ptCount val="15"/>
                <c:pt idx="0">
                  <c:v>84217</c:v>
                </c:pt>
                <c:pt idx="1">
                  <c:v>326756</c:v>
                </c:pt>
                <c:pt idx="2">
                  <c:v>11104</c:v>
                </c:pt>
                <c:pt idx="3">
                  <c:v>195903</c:v>
                </c:pt>
                <c:pt idx="4">
                  <c:v>170379</c:v>
                </c:pt>
                <c:pt idx="5">
                  <c:v>69464</c:v>
                </c:pt>
                <c:pt idx="6">
                  <c:v>182194</c:v>
                </c:pt>
                <c:pt idx="7">
                  <c:v>142192</c:v>
                </c:pt>
                <c:pt idx="8">
                  <c:v>88521</c:v>
                </c:pt>
                <c:pt idx="9">
                  <c:v>59029</c:v>
                </c:pt>
                <c:pt idx="10">
                  <c:v>229260</c:v>
                </c:pt>
                <c:pt idx="11">
                  <c:v>63520</c:v>
                </c:pt>
                <c:pt idx="12">
                  <c:v>215687</c:v>
                </c:pt>
                <c:pt idx="13">
                  <c:v>350102</c:v>
                </c:pt>
                <c:pt idx="14">
                  <c:v>61477</c:v>
                </c:pt>
              </c:numCache>
            </c:numRef>
          </c:yVal>
        </c:ser>
        <c:ser>
          <c:idx val="1"/>
          <c:order val="1"/>
          <c:tx>
            <c:v>IMS</c:v>
          </c:tx>
          <c:spPr>
            <a:ln w="28575">
              <a:noFill/>
            </a:ln>
          </c:spPr>
          <c:marker>
            <c:symbol val="square"/>
            <c:size val="5"/>
            <c:spPr>
              <a:solidFill>
                <a:srgbClr val="FFFF00"/>
              </a:solidFill>
            </c:spPr>
          </c:marker>
          <c:xVal>
            <c:numRef>
              <c:f>[infostat_VM_2012.xlsb]tableaux!$B$50:$B$64</c:f>
              <c:numCache>
                <c:formatCode>0</c:formatCode>
                <c:ptCount val="15"/>
                <c:pt idx="0">
                  <c:v>65625</c:v>
                </c:pt>
                <c:pt idx="1">
                  <c:v>400000</c:v>
                </c:pt>
                <c:pt idx="2">
                  <c:v>14960</c:v>
                </c:pt>
                <c:pt idx="3">
                  <c:v>180959</c:v>
                </c:pt>
                <c:pt idx="4">
                  <c:v>193067</c:v>
                </c:pt>
                <c:pt idx="5">
                  <c:v>64744</c:v>
                </c:pt>
                <c:pt idx="6">
                  <c:v>215000</c:v>
                </c:pt>
                <c:pt idx="7">
                  <c:v>186256</c:v>
                </c:pt>
                <c:pt idx="8">
                  <c:v>129461</c:v>
                </c:pt>
                <c:pt idx="9">
                  <c:v>52322</c:v>
                </c:pt>
                <c:pt idx="10">
                  <c:v>384806</c:v>
                </c:pt>
                <c:pt idx="11">
                  <c:v>72202</c:v>
                </c:pt>
                <c:pt idx="12">
                  <c:v>309382</c:v>
                </c:pt>
                <c:pt idx="13">
                  <c:v>336472</c:v>
                </c:pt>
                <c:pt idx="14">
                  <c:v>46000</c:v>
                </c:pt>
              </c:numCache>
            </c:numRef>
          </c:xVal>
          <c:yVal>
            <c:numRef>
              <c:f>[infostat_VM_2012.xlsb]tableaux!$D$50:$D$64</c:f>
              <c:numCache>
                <c:formatCode>0</c:formatCode>
                <c:ptCount val="15"/>
                <c:pt idx="0">
                  <c:v>98920</c:v>
                </c:pt>
                <c:pt idx="1">
                  <c:v>379113</c:v>
                </c:pt>
                <c:pt idx="2">
                  <c:v>13993</c:v>
                </c:pt>
                <c:pt idx="3">
                  <c:v>229300</c:v>
                </c:pt>
                <c:pt idx="4">
                  <c:v>236390</c:v>
                </c:pt>
                <c:pt idx="5">
                  <c:v>60375</c:v>
                </c:pt>
                <c:pt idx="6">
                  <c:v>233317</c:v>
                </c:pt>
                <c:pt idx="7">
                  <c:v>187797</c:v>
                </c:pt>
                <c:pt idx="8">
                  <c:v>108536</c:v>
                </c:pt>
                <c:pt idx="9">
                  <c:v>68514</c:v>
                </c:pt>
                <c:pt idx="10">
                  <c:v>279418</c:v>
                </c:pt>
                <c:pt idx="11">
                  <c:v>86652</c:v>
                </c:pt>
                <c:pt idx="12">
                  <c:v>264635</c:v>
                </c:pt>
                <c:pt idx="13">
                  <c:v>472199</c:v>
                </c:pt>
                <c:pt idx="14">
                  <c:v>32499</c:v>
                </c:pt>
              </c:numCache>
            </c:numRef>
          </c:yVal>
        </c:ser>
        <c:ser>
          <c:idx val="2"/>
          <c:order val="2"/>
          <c:tx>
            <c:v>Labo</c:v>
          </c:tx>
          <c:spPr>
            <a:ln w="28575">
              <a:noFill/>
            </a:ln>
          </c:spPr>
          <c:marker>
            <c:spPr>
              <a:solidFill>
                <a:schemeClr val="tx1"/>
              </a:solidFill>
            </c:spPr>
          </c:marker>
          <c:trendline>
            <c:trendlineType val="linear"/>
          </c:trendline>
          <c:xVal>
            <c:numRef>
              <c:f>[infostat_VM_2012.xlsb]tableaux!$N$50:$N$64</c:f>
              <c:numCache>
                <c:formatCode>0</c:formatCode>
                <c:ptCount val="15"/>
                <c:pt idx="0">
                  <c:v>65625</c:v>
                </c:pt>
                <c:pt idx="1">
                  <c:v>400000</c:v>
                </c:pt>
                <c:pt idx="2">
                  <c:v>14960</c:v>
                </c:pt>
                <c:pt idx="3">
                  <c:v>180959</c:v>
                </c:pt>
                <c:pt idx="4">
                  <c:v>193067</c:v>
                </c:pt>
                <c:pt idx="5">
                  <c:v>64744</c:v>
                </c:pt>
                <c:pt idx="6">
                  <c:v>215000</c:v>
                </c:pt>
                <c:pt idx="7">
                  <c:v>186256</c:v>
                </c:pt>
                <c:pt idx="8">
                  <c:v>129461</c:v>
                </c:pt>
                <c:pt idx="9">
                  <c:v>52322</c:v>
                </c:pt>
                <c:pt idx="10">
                  <c:v>384806</c:v>
                </c:pt>
                <c:pt idx="11">
                  <c:v>72202</c:v>
                </c:pt>
                <c:pt idx="12">
                  <c:v>309382</c:v>
                </c:pt>
                <c:pt idx="13">
                  <c:v>336472</c:v>
                </c:pt>
                <c:pt idx="14">
                  <c:v>46000</c:v>
                </c:pt>
              </c:numCache>
            </c:numRef>
          </c:xVal>
          <c:yVal>
            <c:numRef>
              <c:f>[infostat_VM_2012.xlsb]tableaux!$B$50:$B$64</c:f>
              <c:numCache>
                <c:formatCode>0</c:formatCode>
                <c:ptCount val="15"/>
                <c:pt idx="0">
                  <c:v>65625</c:v>
                </c:pt>
                <c:pt idx="1">
                  <c:v>400000</c:v>
                </c:pt>
                <c:pt idx="2">
                  <c:v>14960</c:v>
                </c:pt>
                <c:pt idx="3">
                  <c:v>180959</c:v>
                </c:pt>
                <c:pt idx="4">
                  <c:v>193067</c:v>
                </c:pt>
                <c:pt idx="5">
                  <c:v>64744</c:v>
                </c:pt>
                <c:pt idx="6">
                  <c:v>215000</c:v>
                </c:pt>
                <c:pt idx="7">
                  <c:v>186256</c:v>
                </c:pt>
                <c:pt idx="8">
                  <c:v>129461</c:v>
                </c:pt>
                <c:pt idx="9">
                  <c:v>52322</c:v>
                </c:pt>
                <c:pt idx="10">
                  <c:v>384806</c:v>
                </c:pt>
                <c:pt idx="11">
                  <c:v>72202</c:v>
                </c:pt>
                <c:pt idx="12">
                  <c:v>309382</c:v>
                </c:pt>
                <c:pt idx="13">
                  <c:v>336472</c:v>
                </c:pt>
                <c:pt idx="14">
                  <c:v>46000</c:v>
                </c:pt>
              </c:numCache>
            </c:numRef>
          </c:yVal>
        </c:ser>
        <c:axId val="36083200"/>
        <c:axId val="37298944"/>
      </c:scatterChart>
      <c:valAx>
        <c:axId val="36083200"/>
        <c:scaling>
          <c:orientation val="minMax"/>
        </c:scaling>
        <c:axPos val="b"/>
        <c:title>
          <c:tx>
            <c:rich>
              <a:bodyPr/>
              <a:lstStyle/>
              <a:p>
                <a:pPr>
                  <a:defRPr/>
                </a:pPr>
                <a:r>
                  <a:rPr lang="fr-FR"/>
                  <a:t>Données</a:t>
                </a:r>
                <a:r>
                  <a:rPr lang="fr-FR" baseline="0"/>
                  <a:t> Labos - CSD - IMS</a:t>
                </a:r>
                <a:endParaRPr lang="fr-FR"/>
              </a:p>
            </c:rich>
          </c:tx>
          <c:layout/>
        </c:title>
        <c:numFmt formatCode="0" sourceLinked="1"/>
        <c:tickLblPos val="nextTo"/>
        <c:crossAx val="37298944"/>
        <c:crosses val="autoZero"/>
        <c:crossBetween val="midCat"/>
      </c:valAx>
      <c:valAx>
        <c:axId val="37298944"/>
        <c:scaling>
          <c:orientation val="minMax"/>
        </c:scaling>
        <c:axPos val="l"/>
        <c:majorGridlines/>
        <c:title>
          <c:tx>
            <c:rich>
              <a:bodyPr rot="-5400000" vert="horz"/>
              <a:lstStyle/>
              <a:p>
                <a:pPr>
                  <a:defRPr/>
                </a:pPr>
                <a:r>
                  <a:rPr lang="en-US"/>
                  <a:t>Tous réseaux</a:t>
                </a:r>
              </a:p>
            </c:rich>
          </c:tx>
          <c:layout/>
        </c:title>
        <c:numFmt formatCode="0" sourceLinked="1"/>
        <c:tickLblPos val="nextTo"/>
        <c:crossAx val="36083200"/>
        <c:crosses val="autoZero"/>
        <c:crossBetween val="midCat"/>
        <c:majorUnit val="100000"/>
      </c:valAx>
      <c:spPr>
        <a:noFill/>
      </c:spPr>
    </c:plotArea>
    <c:legend>
      <c:legendPos val="r"/>
      <c:legendEntry>
        <c:idx val="3"/>
        <c:delete val="1"/>
      </c:legendEntry>
      <c:layout/>
      <c:spPr>
        <a:ln>
          <a:solidFill>
            <a:schemeClr val="tx1"/>
          </a:solidFill>
        </a:ln>
      </c:sp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plotArea>
      <c:layout/>
      <c:scatterChart>
        <c:scatterStyle val="lineMarker"/>
        <c:ser>
          <c:idx val="0"/>
          <c:order val="0"/>
          <c:tx>
            <c:v>Labo</c:v>
          </c:tx>
          <c:spPr>
            <a:ln w="6350">
              <a:solidFill>
                <a:schemeClr val="tx1"/>
              </a:solidFill>
            </a:ln>
          </c:spPr>
          <c:marker>
            <c:symbol val="none"/>
          </c:marker>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yVal>
        </c:ser>
        <c:ser>
          <c:idx val="1"/>
          <c:order val="1"/>
          <c:tx>
            <c:v>IMS</c:v>
          </c:tx>
          <c:spPr>
            <a:ln w="28575">
              <a:noFill/>
            </a:ln>
          </c:spPr>
          <c:marker>
            <c:symbol val="triangle"/>
            <c:size val="5"/>
            <c:spPr>
              <a:solidFill>
                <a:srgbClr val="FFFF00"/>
              </a:solidFill>
            </c:spPr>
          </c:marker>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[infostat_VM_2012.xlsb]tableaux!$D$145:$D$187</c:f>
              <c:numCache>
                <c:formatCode>0</c:formatCode>
                <c:ptCount val="43"/>
                <c:pt idx="0">
                  <c:v>90918</c:v>
                </c:pt>
                <c:pt idx="1">
                  <c:v>34845</c:v>
                </c:pt>
                <c:pt idx="2">
                  <c:v>45459</c:v>
                </c:pt>
                <c:pt idx="3">
                  <c:v>108679</c:v>
                </c:pt>
                <c:pt idx="4">
                  <c:v>56804</c:v>
                </c:pt>
                <c:pt idx="5">
                  <c:v>103906</c:v>
                </c:pt>
                <c:pt idx="6">
                  <c:v>295943</c:v>
                </c:pt>
                <c:pt idx="7">
                  <c:v>16012</c:v>
                </c:pt>
                <c:pt idx="8">
                  <c:v>47430</c:v>
                </c:pt>
                <c:pt idx="9">
                  <c:v>96426</c:v>
                </c:pt>
                <c:pt idx="10">
                  <c:v>46704</c:v>
                </c:pt>
                <c:pt idx="11">
                  <c:v>140248</c:v>
                </c:pt>
                <c:pt idx="12">
                  <c:v>118473</c:v>
                </c:pt>
                <c:pt idx="13">
                  <c:v>335369</c:v>
                </c:pt>
                <c:pt idx="14">
                  <c:v>57467</c:v>
                </c:pt>
                <c:pt idx="15">
                  <c:v>98703</c:v>
                </c:pt>
                <c:pt idx="16">
                  <c:v>64416</c:v>
                </c:pt>
                <c:pt idx="17">
                  <c:v>86338</c:v>
                </c:pt>
                <c:pt idx="18">
                  <c:v>107183</c:v>
                </c:pt>
                <c:pt idx="19">
                  <c:v>85318</c:v>
                </c:pt>
                <c:pt idx="20">
                  <c:v>13993</c:v>
                </c:pt>
                <c:pt idx="21">
                  <c:v>167814</c:v>
                </c:pt>
                <c:pt idx="22">
                  <c:v>178317</c:v>
                </c:pt>
                <c:pt idx="23">
                  <c:v>343555</c:v>
                </c:pt>
                <c:pt idx="24">
                  <c:v>100326</c:v>
                </c:pt>
                <c:pt idx="25">
                  <c:v>89415</c:v>
                </c:pt>
                <c:pt idx="26">
                  <c:v>120901</c:v>
                </c:pt>
                <c:pt idx="27">
                  <c:v>50072</c:v>
                </c:pt>
                <c:pt idx="28">
                  <c:v>111985</c:v>
                </c:pt>
                <c:pt idx="29">
                  <c:v>15257</c:v>
                </c:pt>
                <c:pt idx="30">
                  <c:v>202791</c:v>
                </c:pt>
                <c:pt idx="31">
                  <c:v>33952</c:v>
                </c:pt>
                <c:pt idx="32">
                  <c:v>189804</c:v>
                </c:pt>
                <c:pt idx="33">
                  <c:v>60237</c:v>
                </c:pt>
                <c:pt idx="34">
                  <c:v>261623</c:v>
                </c:pt>
                <c:pt idx="35">
                  <c:v>86767</c:v>
                </c:pt>
                <c:pt idx="36">
                  <c:v>64252</c:v>
                </c:pt>
                <c:pt idx="37">
                  <c:v>59709</c:v>
                </c:pt>
                <c:pt idx="38">
                  <c:v>79660</c:v>
                </c:pt>
                <c:pt idx="39">
                  <c:v>112516</c:v>
                </c:pt>
                <c:pt idx="40">
                  <c:v>200154</c:v>
                </c:pt>
                <c:pt idx="41">
                  <c:v>182685</c:v>
                </c:pt>
                <c:pt idx="42">
                  <c:v>15867</c:v>
                </c:pt>
              </c:numCache>
            </c:numRef>
          </c:yVal>
        </c:ser>
        <c:ser>
          <c:idx val="2"/>
          <c:order val="2"/>
          <c:tx>
            <c:v>-20%</c:v>
          </c:tx>
          <c:spPr>
            <a:ln w="12700" cmpd="sng">
              <a:noFill/>
              <a:prstDash val="sysDot"/>
            </a:ln>
          </c:spPr>
          <c:marker>
            <c:symbol val="none"/>
          </c:marker>
          <c:trendline>
            <c:spPr>
              <a:ln w="22225">
                <a:solidFill>
                  <a:srgbClr val="FF0000"/>
                </a:solidFill>
                <a:prstDash val="sysDot"/>
              </a:ln>
            </c:spPr>
            <c:trendlineType val="linear"/>
          </c:trendline>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[infostat_VM_2012.xlsb]tableaux!$AE$145:$AE$187</c:f>
              <c:numCache>
                <c:formatCode>General</c:formatCode>
                <c:ptCount val="43"/>
                <c:pt idx="0">
                  <c:v>47666.400000000001</c:v>
                </c:pt>
                <c:pt idx="1">
                  <c:v>27600</c:v>
                </c:pt>
                <c:pt idx="2">
                  <c:v>40971.200000000004</c:v>
                </c:pt>
                <c:pt idx="3">
                  <c:v>77600</c:v>
                </c:pt>
                <c:pt idx="4">
                  <c:v>51648.800000000003</c:v>
                </c:pt>
                <c:pt idx="5">
                  <c:v>95200</c:v>
                </c:pt>
                <c:pt idx="6">
                  <c:v>276800</c:v>
                </c:pt>
                <c:pt idx="7">
                  <c:v>14846.400000000001</c:v>
                </c:pt>
                <c:pt idx="8">
                  <c:v>46800</c:v>
                </c:pt>
                <c:pt idx="9">
                  <c:v>135384</c:v>
                </c:pt>
                <c:pt idx="10">
                  <c:v>78075.199999999997</c:v>
                </c:pt>
                <c:pt idx="11">
                  <c:v>138094.39999999991</c:v>
                </c:pt>
                <c:pt idx="12">
                  <c:v>212961.6</c:v>
                </c:pt>
                <c:pt idx="13">
                  <c:v>234064.80000000002</c:v>
                </c:pt>
                <c:pt idx="14">
                  <c:v>45960</c:v>
                </c:pt>
                <c:pt idx="15">
                  <c:v>66908.800000000003</c:v>
                </c:pt>
                <c:pt idx="16">
                  <c:v>54900</c:v>
                </c:pt>
                <c:pt idx="17">
                  <c:v>52118.400000000001</c:v>
                </c:pt>
                <c:pt idx="18">
                  <c:v>82382.400000000009</c:v>
                </c:pt>
                <c:pt idx="19">
                  <c:v>83413.600000000006</c:v>
                </c:pt>
                <c:pt idx="20">
                  <c:v>11968</c:v>
                </c:pt>
                <c:pt idx="21">
                  <c:v>137483.20000000001</c:v>
                </c:pt>
                <c:pt idx="22">
                  <c:v>109200</c:v>
                </c:pt>
                <c:pt idx="23">
                  <c:v>242602.40000000002</c:v>
                </c:pt>
                <c:pt idx="24">
                  <c:v>93323.200000000012</c:v>
                </c:pt>
                <c:pt idx="25">
                  <c:v>71584</c:v>
                </c:pt>
                <c:pt idx="26">
                  <c:v>165487.20000000001</c:v>
                </c:pt>
                <c:pt idx="27">
                  <c:v>40333.600000000006</c:v>
                </c:pt>
                <c:pt idx="28">
                  <c:v>98003.200000000012</c:v>
                </c:pt>
                <c:pt idx="29">
                  <c:v>8350.4</c:v>
                </c:pt>
                <c:pt idx="30">
                  <c:v>166216.80000000002</c:v>
                </c:pt>
                <c:pt idx="31">
                  <c:v>65568.800000000003</c:v>
                </c:pt>
                <c:pt idx="32">
                  <c:v>208235.2</c:v>
                </c:pt>
                <c:pt idx="33">
                  <c:v>41628.800000000003</c:v>
                </c:pt>
                <c:pt idx="34">
                  <c:v>274910.40000000002</c:v>
                </c:pt>
                <c:pt idx="35">
                  <c:v>54612.800000000003</c:v>
                </c:pt>
                <c:pt idx="36">
                  <c:v>70842.400000000009</c:v>
                </c:pt>
                <c:pt idx="37">
                  <c:v>52882.400000000001</c:v>
                </c:pt>
                <c:pt idx="38">
                  <c:v>57403.200000000004</c:v>
                </c:pt>
                <c:pt idx="39">
                  <c:v>63512</c:v>
                </c:pt>
                <c:pt idx="40">
                  <c:v>156220.80000000002</c:v>
                </c:pt>
                <c:pt idx="41">
                  <c:v>200091.2</c:v>
                </c:pt>
                <c:pt idx="42">
                  <c:v>8037.6</c:v>
                </c:pt>
              </c:numCache>
            </c:numRef>
          </c:yVal>
        </c:ser>
        <c:ser>
          <c:idx val="3"/>
          <c:order val="3"/>
          <c:tx>
            <c:v>20%</c:v>
          </c:tx>
          <c:spPr>
            <a:ln>
              <a:noFill/>
            </a:ln>
          </c:spPr>
          <c:marker>
            <c:symbol val="none"/>
          </c:marker>
          <c:trendline>
            <c:spPr>
              <a:ln w="19050">
                <a:solidFill>
                  <a:srgbClr val="00B050"/>
                </a:solidFill>
                <a:prstDash val="sysDot"/>
              </a:ln>
            </c:spPr>
            <c:trendlineType val="linear"/>
          </c:trendline>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[infostat_VM_2012.xlsb]tableaux!$AF$145:$AF$187</c:f>
              <c:numCache>
                <c:formatCode>General</c:formatCode>
                <c:ptCount val="43"/>
                <c:pt idx="0">
                  <c:v>71499.599999999991</c:v>
                </c:pt>
                <c:pt idx="1">
                  <c:v>41400</c:v>
                </c:pt>
                <c:pt idx="2">
                  <c:v>61456.799999999996</c:v>
                </c:pt>
                <c:pt idx="3">
                  <c:v>116400</c:v>
                </c:pt>
                <c:pt idx="4">
                  <c:v>77473.2</c:v>
                </c:pt>
                <c:pt idx="5">
                  <c:v>142800</c:v>
                </c:pt>
                <c:pt idx="6">
                  <c:v>415200</c:v>
                </c:pt>
                <c:pt idx="7">
                  <c:v>22269.599999999988</c:v>
                </c:pt>
                <c:pt idx="8">
                  <c:v>70200</c:v>
                </c:pt>
                <c:pt idx="9">
                  <c:v>203076</c:v>
                </c:pt>
                <c:pt idx="10">
                  <c:v>117112.79999999997</c:v>
                </c:pt>
                <c:pt idx="11">
                  <c:v>207141.59999999995</c:v>
                </c:pt>
                <c:pt idx="12">
                  <c:v>319442.39999999997</c:v>
                </c:pt>
                <c:pt idx="13">
                  <c:v>351097.2</c:v>
                </c:pt>
                <c:pt idx="14">
                  <c:v>68940</c:v>
                </c:pt>
                <c:pt idx="15">
                  <c:v>100363.2</c:v>
                </c:pt>
                <c:pt idx="16">
                  <c:v>82350</c:v>
                </c:pt>
                <c:pt idx="17">
                  <c:v>78177.599999999991</c:v>
                </c:pt>
                <c:pt idx="18">
                  <c:v>123573.59999999999</c:v>
                </c:pt>
                <c:pt idx="19">
                  <c:v>125120.4</c:v>
                </c:pt>
                <c:pt idx="20">
                  <c:v>17952</c:v>
                </c:pt>
                <c:pt idx="21">
                  <c:v>206224.8</c:v>
                </c:pt>
                <c:pt idx="22">
                  <c:v>163800</c:v>
                </c:pt>
                <c:pt idx="23">
                  <c:v>363903.6</c:v>
                </c:pt>
                <c:pt idx="24">
                  <c:v>139984.80000000002</c:v>
                </c:pt>
                <c:pt idx="25">
                  <c:v>107376</c:v>
                </c:pt>
                <c:pt idx="26">
                  <c:v>248230.8</c:v>
                </c:pt>
                <c:pt idx="27">
                  <c:v>60500.400000000009</c:v>
                </c:pt>
                <c:pt idx="28">
                  <c:v>147004.80000000002</c:v>
                </c:pt>
                <c:pt idx="29">
                  <c:v>12525.599999999991</c:v>
                </c:pt>
                <c:pt idx="30">
                  <c:v>249325.19999999998</c:v>
                </c:pt>
                <c:pt idx="31">
                  <c:v>98353.2</c:v>
                </c:pt>
                <c:pt idx="32">
                  <c:v>312352.8</c:v>
                </c:pt>
                <c:pt idx="33">
                  <c:v>62443.199999999997</c:v>
                </c:pt>
                <c:pt idx="34">
                  <c:v>412365.6</c:v>
                </c:pt>
                <c:pt idx="35">
                  <c:v>81919.199999999997</c:v>
                </c:pt>
                <c:pt idx="36">
                  <c:v>106263.59999999999</c:v>
                </c:pt>
                <c:pt idx="37">
                  <c:v>79323.599999999991</c:v>
                </c:pt>
                <c:pt idx="38">
                  <c:v>86104.8</c:v>
                </c:pt>
                <c:pt idx="39">
                  <c:v>95268</c:v>
                </c:pt>
                <c:pt idx="40">
                  <c:v>234331.19999999998</c:v>
                </c:pt>
                <c:pt idx="41">
                  <c:v>300136.8</c:v>
                </c:pt>
                <c:pt idx="42">
                  <c:v>12056.4</c:v>
                </c:pt>
              </c:numCache>
            </c:numRef>
          </c:yVal>
        </c:ser>
        <c:axId val="48138880"/>
        <c:axId val="48145152"/>
      </c:scatterChart>
      <c:valAx>
        <c:axId val="48138880"/>
        <c:scaling>
          <c:orientation val="minMax"/>
        </c:scaling>
        <c:axPos val="b"/>
        <c:title>
          <c:tx>
            <c:rich>
              <a:bodyPr/>
              <a:lstStyle/>
              <a:p>
                <a:pPr>
                  <a:defRPr/>
                </a:pPr>
                <a:r>
                  <a:rPr lang="fr-FR" dirty="0"/>
                  <a:t>Données</a:t>
                </a:r>
                <a:r>
                  <a:rPr lang="fr-FR" baseline="0" dirty="0"/>
                  <a:t> </a:t>
                </a:r>
                <a:r>
                  <a:rPr lang="fr-FR" baseline="0" dirty="0" smtClean="0"/>
                  <a:t>IMS</a:t>
                </a:r>
                <a:endParaRPr lang="fr-FR" dirty="0"/>
              </a:p>
            </c:rich>
          </c:tx>
          <c:layout/>
        </c:title>
        <c:numFmt formatCode="0" sourceLinked="1"/>
        <c:tickLblPos val="nextTo"/>
        <c:txPr>
          <a:bodyPr/>
          <a:lstStyle/>
          <a:p>
            <a:pPr>
              <a:defRPr sz="800"/>
            </a:pPr>
            <a:endParaRPr lang="fr-FR"/>
          </a:p>
        </c:txPr>
        <c:crossAx val="48145152"/>
        <c:crosses val="autoZero"/>
        <c:crossBetween val="midCat"/>
      </c:valAx>
      <c:valAx>
        <c:axId val="48145152"/>
        <c:scaling>
          <c:orientation val="minMax"/>
        </c:scaling>
        <c:axPos val="l"/>
        <c:majorGridlines/>
        <c:title>
          <c:tx>
            <c:rich>
              <a:bodyPr rot="-5400000" vert="horz"/>
              <a:lstStyle/>
              <a:p>
                <a:pPr>
                  <a:defRPr/>
                </a:pPr>
                <a:r>
                  <a:rPr lang="en-US"/>
                  <a:t>Tous réseaux</a:t>
                </a:r>
              </a:p>
            </c:rich>
          </c:tx>
          <c:layout/>
        </c:title>
        <c:numFmt formatCode="0" sourceLinked="1"/>
        <c:tickLblPos val="nextTo"/>
        <c:txPr>
          <a:bodyPr/>
          <a:lstStyle/>
          <a:p>
            <a:pPr>
              <a:defRPr sz="800"/>
            </a:pPr>
            <a:endParaRPr lang="fr-FR"/>
          </a:p>
        </c:txPr>
        <c:crossAx val="48138880"/>
        <c:crosses val="autoZero"/>
        <c:crossBetween val="midCat"/>
        <c:majorUnit val="100000"/>
      </c:valAx>
      <c:spPr>
        <a:noFill/>
      </c:spPr>
    </c:plotArea>
    <c:legend>
      <c:legendPos val="b"/>
      <c:legendEntry>
        <c:idx val="2"/>
        <c:delete val="1"/>
      </c:legendEntry>
      <c:legendEntry>
        <c:idx val="3"/>
        <c:delete val="1"/>
      </c:legendEntry>
      <c:layout/>
      <c:spPr>
        <a:ln>
          <a:solidFill>
            <a:schemeClr val="tx1"/>
          </a:solidFill>
        </a:ln>
      </c:sp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plotArea>
      <c:layout/>
      <c:scatterChart>
        <c:scatterStyle val="lineMarker"/>
        <c:ser>
          <c:idx val="0"/>
          <c:order val="0"/>
          <c:tx>
            <c:v>Labo</c:v>
          </c:tx>
          <c:spPr>
            <a:ln w="6350">
              <a:solidFill>
                <a:schemeClr val="tx1"/>
              </a:solidFill>
            </a:ln>
          </c:spPr>
          <c:marker>
            <c:symbol val="none"/>
          </c:marker>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yVal>
        </c:ser>
        <c:ser>
          <c:idx val="1"/>
          <c:order val="1"/>
          <c:tx>
            <c:v>CSD</c:v>
          </c:tx>
          <c:spPr>
            <a:ln w="28575">
              <a:noFill/>
            </a:ln>
          </c:spPr>
          <c:marker>
            <c:symbol val="square"/>
            <c:size val="3"/>
          </c:marker>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[infostat_VM_2012.xlsb]tableaux!$C$145:$C$187</c:f>
              <c:numCache>
                <c:formatCode>0</c:formatCode>
                <c:ptCount val="43"/>
                <c:pt idx="0">
                  <c:v>62138</c:v>
                </c:pt>
                <c:pt idx="1">
                  <c:v>37945</c:v>
                </c:pt>
                <c:pt idx="2">
                  <c:v>52959</c:v>
                </c:pt>
                <c:pt idx="3">
                  <c:v>80331</c:v>
                </c:pt>
                <c:pt idx="4">
                  <c:v>46426</c:v>
                </c:pt>
                <c:pt idx="5">
                  <c:v>66897</c:v>
                </c:pt>
                <c:pt idx="6">
                  <c:v>238243</c:v>
                </c:pt>
                <c:pt idx="7">
                  <c:v>14489</c:v>
                </c:pt>
                <c:pt idx="8">
                  <c:v>35543</c:v>
                </c:pt>
                <c:pt idx="9">
                  <c:v>89815</c:v>
                </c:pt>
                <c:pt idx="10">
                  <c:v>49567</c:v>
                </c:pt>
                <c:pt idx="11">
                  <c:v>105595</c:v>
                </c:pt>
                <c:pt idx="12">
                  <c:v>99499</c:v>
                </c:pt>
                <c:pt idx="13">
                  <c:v>246945</c:v>
                </c:pt>
                <c:pt idx="14">
                  <c:v>41867</c:v>
                </c:pt>
                <c:pt idx="15">
                  <c:v>78892</c:v>
                </c:pt>
                <c:pt idx="16">
                  <c:v>55447</c:v>
                </c:pt>
                <c:pt idx="17">
                  <c:v>68924</c:v>
                </c:pt>
                <c:pt idx="18">
                  <c:v>83327</c:v>
                </c:pt>
                <c:pt idx="19">
                  <c:v>75239</c:v>
                </c:pt>
                <c:pt idx="20">
                  <c:v>14664</c:v>
                </c:pt>
                <c:pt idx="21">
                  <c:v>140941</c:v>
                </c:pt>
                <c:pt idx="22">
                  <c:v>144658</c:v>
                </c:pt>
                <c:pt idx="23">
                  <c:v>292405</c:v>
                </c:pt>
                <c:pt idx="24">
                  <c:v>80131</c:v>
                </c:pt>
                <c:pt idx="25">
                  <c:v>68471</c:v>
                </c:pt>
                <c:pt idx="26">
                  <c:v>88904</c:v>
                </c:pt>
                <c:pt idx="27">
                  <c:v>48753</c:v>
                </c:pt>
                <c:pt idx="28">
                  <c:v>75714</c:v>
                </c:pt>
                <c:pt idx="29">
                  <c:v>13934</c:v>
                </c:pt>
                <c:pt idx="30">
                  <c:v>153002</c:v>
                </c:pt>
                <c:pt idx="31">
                  <c:v>80868</c:v>
                </c:pt>
                <c:pt idx="32">
                  <c:v>183541</c:v>
                </c:pt>
                <c:pt idx="33">
                  <c:v>56643</c:v>
                </c:pt>
                <c:pt idx="34">
                  <c:v>213332</c:v>
                </c:pt>
                <c:pt idx="35">
                  <c:v>71047</c:v>
                </c:pt>
                <c:pt idx="36">
                  <c:v>43389</c:v>
                </c:pt>
                <c:pt idx="37">
                  <c:v>47489</c:v>
                </c:pt>
                <c:pt idx="38">
                  <c:v>58556</c:v>
                </c:pt>
                <c:pt idx="39">
                  <c:v>72935</c:v>
                </c:pt>
                <c:pt idx="40">
                  <c:v>136188</c:v>
                </c:pt>
                <c:pt idx="41">
                  <c:v>133138</c:v>
                </c:pt>
                <c:pt idx="42">
                  <c:v>12539</c:v>
                </c:pt>
              </c:numCache>
            </c:numRef>
          </c:yVal>
        </c:ser>
        <c:ser>
          <c:idx val="2"/>
          <c:order val="2"/>
          <c:tx>
            <c:v>-20%</c:v>
          </c:tx>
          <c:spPr>
            <a:ln w="12700" cmpd="sng">
              <a:noFill/>
              <a:prstDash val="sysDot"/>
            </a:ln>
          </c:spPr>
          <c:marker>
            <c:symbol val="none"/>
          </c:marker>
          <c:trendline>
            <c:spPr>
              <a:ln w="22225">
                <a:solidFill>
                  <a:srgbClr val="FF0000"/>
                </a:solidFill>
                <a:prstDash val="sysDot"/>
              </a:ln>
            </c:spPr>
            <c:trendlineType val="linear"/>
          </c:trendline>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[infostat_VM_2012.xlsb]tableaux!$AE$145:$AE$187</c:f>
              <c:numCache>
                <c:formatCode>General</c:formatCode>
                <c:ptCount val="43"/>
                <c:pt idx="0">
                  <c:v>47666.400000000001</c:v>
                </c:pt>
                <c:pt idx="1">
                  <c:v>27600</c:v>
                </c:pt>
                <c:pt idx="2">
                  <c:v>40971.200000000004</c:v>
                </c:pt>
                <c:pt idx="3">
                  <c:v>77600</c:v>
                </c:pt>
                <c:pt idx="4">
                  <c:v>51648.800000000003</c:v>
                </c:pt>
                <c:pt idx="5">
                  <c:v>95200</c:v>
                </c:pt>
                <c:pt idx="6">
                  <c:v>276800</c:v>
                </c:pt>
                <c:pt idx="7">
                  <c:v>14846.400000000001</c:v>
                </c:pt>
                <c:pt idx="8">
                  <c:v>46800</c:v>
                </c:pt>
                <c:pt idx="9">
                  <c:v>135384</c:v>
                </c:pt>
                <c:pt idx="10">
                  <c:v>78075.199999999997</c:v>
                </c:pt>
                <c:pt idx="11">
                  <c:v>138094.39999999991</c:v>
                </c:pt>
                <c:pt idx="12">
                  <c:v>212961.6</c:v>
                </c:pt>
                <c:pt idx="13">
                  <c:v>234064.80000000002</c:v>
                </c:pt>
                <c:pt idx="14">
                  <c:v>45960</c:v>
                </c:pt>
                <c:pt idx="15">
                  <c:v>66908.800000000003</c:v>
                </c:pt>
                <c:pt idx="16">
                  <c:v>54900</c:v>
                </c:pt>
                <c:pt idx="17">
                  <c:v>52118.400000000001</c:v>
                </c:pt>
                <c:pt idx="18">
                  <c:v>82382.400000000009</c:v>
                </c:pt>
                <c:pt idx="19">
                  <c:v>83413.600000000006</c:v>
                </c:pt>
                <c:pt idx="20">
                  <c:v>11968</c:v>
                </c:pt>
                <c:pt idx="21">
                  <c:v>137483.20000000001</c:v>
                </c:pt>
                <c:pt idx="22">
                  <c:v>109200</c:v>
                </c:pt>
                <c:pt idx="23">
                  <c:v>242602.40000000002</c:v>
                </c:pt>
                <c:pt idx="24">
                  <c:v>93323.200000000012</c:v>
                </c:pt>
                <c:pt idx="25">
                  <c:v>71584</c:v>
                </c:pt>
                <c:pt idx="26">
                  <c:v>165487.20000000001</c:v>
                </c:pt>
                <c:pt idx="27">
                  <c:v>40333.600000000006</c:v>
                </c:pt>
                <c:pt idx="28">
                  <c:v>98003.200000000012</c:v>
                </c:pt>
                <c:pt idx="29">
                  <c:v>8350.4</c:v>
                </c:pt>
                <c:pt idx="30">
                  <c:v>166216.80000000002</c:v>
                </c:pt>
                <c:pt idx="31">
                  <c:v>65568.800000000003</c:v>
                </c:pt>
                <c:pt idx="32">
                  <c:v>208235.2</c:v>
                </c:pt>
                <c:pt idx="33">
                  <c:v>41628.800000000003</c:v>
                </c:pt>
                <c:pt idx="34">
                  <c:v>274910.40000000002</c:v>
                </c:pt>
                <c:pt idx="35">
                  <c:v>54612.800000000003</c:v>
                </c:pt>
                <c:pt idx="36">
                  <c:v>70842.400000000009</c:v>
                </c:pt>
                <c:pt idx="37">
                  <c:v>52882.400000000001</c:v>
                </c:pt>
                <c:pt idx="38">
                  <c:v>57403.200000000004</c:v>
                </c:pt>
                <c:pt idx="39">
                  <c:v>63512</c:v>
                </c:pt>
                <c:pt idx="40">
                  <c:v>156220.80000000002</c:v>
                </c:pt>
                <c:pt idx="41">
                  <c:v>200091.2</c:v>
                </c:pt>
                <c:pt idx="42">
                  <c:v>8037.6</c:v>
                </c:pt>
              </c:numCache>
            </c:numRef>
          </c:yVal>
        </c:ser>
        <c:ser>
          <c:idx val="3"/>
          <c:order val="3"/>
          <c:tx>
            <c:v>20%</c:v>
          </c:tx>
          <c:spPr>
            <a:ln>
              <a:noFill/>
            </a:ln>
          </c:spPr>
          <c:marker>
            <c:symbol val="none"/>
          </c:marker>
          <c:trendline>
            <c:spPr>
              <a:ln w="19050">
                <a:solidFill>
                  <a:srgbClr val="00B050"/>
                </a:solidFill>
                <a:prstDash val="sysDot"/>
              </a:ln>
            </c:spPr>
            <c:trendlineType val="linear"/>
          </c:trendline>
          <c:xVal>
            <c:numRef>
              <c:f>[infostat_VM_2012.xlsb]tableaux!$B$145:$B$187</c:f>
              <c:numCache>
                <c:formatCode>0</c:formatCode>
                <c:ptCount val="43"/>
                <c:pt idx="0">
                  <c:v>59583</c:v>
                </c:pt>
                <c:pt idx="1">
                  <c:v>34500</c:v>
                </c:pt>
                <c:pt idx="2">
                  <c:v>51214</c:v>
                </c:pt>
                <c:pt idx="3">
                  <c:v>97000</c:v>
                </c:pt>
                <c:pt idx="4">
                  <c:v>64561</c:v>
                </c:pt>
                <c:pt idx="5">
                  <c:v>119000</c:v>
                </c:pt>
                <c:pt idx="6">
                  <c:v>346000</c:v>
                </c:pt>
                <c:pt idx="7">
                  <c:v>18558</c:v>
                </c:pt>
                <c:pt idx="8">
                  <c:v>58500</c:v>
                </c:pt>
                <c:pt idx="9">
                  <c:v>169230</c:v>
                </c:pt>
                <c:pt idx="10">
                  <c:v>97594</c:v>
                </c:pt>
                <c:pt idx="11">
                  <c:v>172618</c:v>
                </c:pt>
                <c:pt idx="12">
                  <c:v>266202</c:v>
                </c:pt>
                <c:pt idx="13">
                  <c:v>292581</c:v>
                </c:pt>
                <c:pt idx="14">
                  <c:v>57450</c:v>
                </c:pt>
                <c:pt idx="15">
                  <c:v>83636</c:v>
                </c:pt>
                <c:pt idx="16">
                  <c:v>68625</c:v>
                </c:pt>
                <c:pt idx="17">
                  <c:v>65148</c:v>
                </c:pt>
                <c:pt idx="18">
                  <c:v>102978</c:v>
                </c:pt>
                <c:pt idx="19">
                  <c:v>104267</c:v>
                </c:pt>
                <c:pt idx="20">
                  <c:v>14960</c:v>
                </c:pt>
                <c:pt idx="21">
                  <c:v>171854</c:v>
                </c:pt>
                <c:pt idx="22">
                  <c:v>136500</c:v>
                </c:pt>
                <c:pt idx="23">
                  <c:v>303253</c:v>
                </c:pt>
                <c:pt idx="24">
                  <c:v>116654</c:v>
                </c:pt>
                <c:pt idx="25">
                  <c:v>89480</c:v>
                </c:pt>
                <c:pt idx="26">
                  <c:v>206859</c:v>
                </c:pt>
                <c:pt idx="27">
                  <c:v>50417</c:v>
                </c:pt>
                <c:pt idx="28">
                  <c:v>122504</c:v>
                </c:pt>
                <c:pt idx="29">
                  <c:v>10438</c:v>
                </c:pt>
                <c:pt idx="30">
                  <c:v>207771</c:v>
                </c:pt>
                <c:pt idx="31">
                  <c:v>81961</c:v>
                </c:pt>
                <c:pt idx="32">
                  <c:v>260294</c:v>
                </c:pt>
                <c:pt idx="33">
                  <c:v>52036</c:v>
                </c:pt>
                <c:pt idx="34">
                  <c:v>343638</c:v>
                </c:pt>
                <c:pt idx="35">
                  <c:v>68266</c:v>
                </c:pt>
                <c:pt idx="36">
                  <c:v>88553</c:v>
                </c:pt>
                <c:pt idx="37">
                  <c:v>66103</c:v>
                </c:pt>
                <c:pt idx="38">
                  <c:v>71754</c:v>
                </c:pt>
                <c:pt idx="39">
                  <c:v>79390</c:v>
                </c:pt>
                <c:pt idx="40">
                  <c:v>195276</c:v>
                </c:pt>
                <c:pt idx="41">
                  <c:v>250114</c:v>
                </c:pt>
                <c:pt idx="42">
                  <c:v>10047</c:v>
                </c:pt>
              </c:numCache>
            </c:numRef>
          </c:xVal>
          <c:yVal>
            <c:numRef>
              <c:f>[infostat_VM_2012.xlsb]tableaux!$AF$145:$AF$187</c:f>
              <c:numCache>
                <c:formatCode>General</c:formatCode>
                <c:ptCount val="43"/>
                <c:pt idx="0">
                  <c:v>71499.599999999991</c:v>
                </c:pt>
                <c:pt idx="1">
                  <c:v>41400</c:v>
                </c:pt>
                <c:pt idx="2">
                  <c:v>61456.799999999996</c:v>
                </c:pt>
                <c:pt idx="3">
                  <c:v>116400</c:v>
                </c:pt>
                <c:pt idx="4">
                  <c:v>77473.2</c:v>
                </c:pt>
                <c:pt idx="5">
                  <c:v>142800</c:v>
                </c:pt>
                <c:pt idx="6">
                  <c:v>415200</c:v>
                </c:pt>
                <c:pt idx="7">
                  <c:v>22269.599999999988</c:v>
                </c:pt>
                <c:pt idx="8">
                  <c:v>70200</c:v>
                </c:pt>
                <c:pt idx="9">
                  <c:v>203076</c:v>
                </c:pt>
                <c:pt idx="10">
                  <c:v>117112.79999999997</c:v>
                </c:pt>
                <c:pt idx="11">
                  <c:v>207141.59999999995</c:v>
                </c:pt>
                <c:pt idx="12">
                  <c:v>319442.39999999997</c:v>
                </c:pt>
                <c:pt idx="13">
                  <c:v>351097.2</c:v>
                </c:pt>
                <c:pt idx="14">
                  <c:v>68940</c:v>
                </c:pt>
                <c:pt idx="15">
                  <c:v>100363.2</c:v>
                </c:pt>
                <c:pt idx="16">
                  <c:v>82350</c:v>
                </c:pt>
                <c:pt idx="17">
                  <c:v>78177.599999999991</c:v>
                </c:pt>
                <c:pt idx="18">
                  <c:v>123573.59999999999</c:v>
                </c:pt>
                <c:pt idx="19">
                  <c:v>125120.4</c:v>
                </c:pt>
                <c:pt idx="20">
                  <c:v>17952</c:v>
                </c:pt>
                <c:pt idx="21">
                  <c:v>206224.8</c:v>
                </c:pt>
                <c:pt idx="22">
                  <c:v>163800</c:v>
                </c:pt>
                <c:pt idx="23">
                  <c:v>363903.6</c:v>
                </c:pt>
                <c:pt idx="24">
                  <c:v>139984.80000000002</c:v>
                </c:pt>
                <c:pt idx="25">
                  <c:v>107376</c:v>
                </c:pt>
                <c:pt idx="26">
                  <c:v>248230.8</c:v>
                </c:pt>
                <c:pt idx="27">
                  <c:v>60500.400000000009</c:v>
                </c:pt>
                <c:pt idx="28">
                  <c:v>147004.80000000002</c:v>
                </c:pt>
                <c:pt idx="29">
                  <c:v>12525.599999999991</c:v>
                </c:pt>
                <c:pt idx="30">
                  <c:v>249325.19999999998</c:v>
                </c:pt>
                <c:pt idx="31">
                  <c:v>98353.2</c:v>
                </c:pt>
                <c:pt idx="32">
                  <c:v>312352.8</c:v>
                </c:pt>
                <c:pt idx="33">
                  <c:v>62443.199999999997</c:v>
                </c:pt>
                <c:pt idx="34">
                  <c:v>412365.6</c:v>
                </c:pt>
                <c:pt idx="35">
                  <c:v>81919.199999999997</c:v>
                </c:pt>
                <c:pt idx="36">
                  <c:v>106263.59999999999</c:v>
                </c:pt>
                <c:pt idx="37">
                  <c:v>79323.599999999991</c:v>
                </c:pt>
                <c:pt idx="38">
                  <c:v>86104.8</c:v>
                </c:pt>
                <c:pt idx="39">
                  <c:v>95268</c:v>
                </c:pt>
                <c:pt idx="40">
                  <c:v>234331.19999999998</c:v>
                </c:pt>
                <c:pt idx="41">
                  <c:v>300136.8</c:v>
                </c:pt>
                <c:pt idx="42">
                  <c:v>12056.4</c:v>
                </c:pt>
              </c:numCache>
            </c:numRef>
          </c:yVal>
        </c:ser>
        <c:axId val="48080768"/>
        <c:axId val="48095232"/>
      </c:scatterChart>
      <c:valAx>
        <c:axId val="48080768"/>
        <c:scaling>
          <c:orientation val="minMax"/>
        </c:scaling>
        <c:axPos val="b"/>
        <c:title>
          <c:tx>
            <c:rich>
              <a:bodyPr/>
              <a:lstStyle/>
              <a:p>
                <a:pPr>
                  <a:defRPr/>
                </a:pPr>
                <a:r>
                  <a:rPr lang="fr-FR" dirty="0" smtClean="0"/>
                  <a:t>Données</a:t>
                </a:r>
                <a:r>
                  <a:rPr lang="fr-FR" baseline="0" dirty="0" smtClean="0"/>
                  <a:t> </a:t>
                </a:r>
                <a:r>
                  <a:rPr lang="fr-FR" baseline="0" dirty="0"/>
                  <a:t>CSD</a:t>
                </a:r>
                <a:endParaRPr lang="fr-FR" dirty="0"/>
              </a:p>
            </c:rich>
          </c:tx>
          <c:layout/>
        </c:title>
        <c:numFmt formatCode="0" sourceLinked="1"/>
        <c:tickLblPos val="nextTo"/>
        <c:txPr>
          <a:bodyPr/>
          <a:lstStyle/>
          <a:p>
            <a:pPr>
              <a:defRPr sz="800"/>
            </a:pPr>
            <a:endParaRPr lang="fr-FR"/>
          </a:p>
        </c:txPr>
        <c:crossAx val="48095232"/>
        <c:crosses val="autoZero"/>
        <c:crossBetween val="midCat"/>
      </c:valAx>
      <c:valAx>
        <c:axId val="48095232"/>
        <c:scaling>
          <c:orientation val="minMax"/>
        </c:scaling>
        <c:axPos val="l"/>
        <c:majorGridlines/>
        <c:title>
          <c:tx>
            <c:rich>
              <a:bodyPr rot="-5400000" vert="horz"/>
              <a:lstStyle/>
              <a:p>
                <a:pPr>
                  <a:defRPr/>
                </a:pPr>
                <a:r>
                  <a:rPr lang="en-US"/>
                  <a:t>Tous réseaux</a:t>
                </a:r>
              </a:p>
            </c:rich>
          </c:tx>
          <c:layout/>
        </c:title>
        <c:numFmt formatCode="0" sourceLinked="1"/>
        <c:tickLblPos val="nextTo"/>
        <c:txPr>
          <a:bodyPr/>
          <a:lstStyle/>
          <a:p>
            <a:pPr>
              <a:defRPr sz="800"/>
            </a:pPr>
            <a:endParaRPr lang="fr-FR"/>
          </a:p>
        </c:txPr>
        <c:crossAx val="48080768"/>
        <c:crosses val="autoZero"/>
        <c:crossBetween val="midCat"/>
        <c:majorUnit val="100000"/>
      </c:valAx>
      <c:spPr>
        <a:noFill/>
      </c:spPr>
    </c:plotArea>
    <c:legend>
      <c:legendPos val="b"/>
      <c:legendEntry>
        <c:idx val="2"/>
        <c:delete val="1"/>
      </c:legendEntry>
      <c:legendEntry>
        <c:idx val="3"/>
        <c:delete val="1"/>
      </c:legendEntry>
      <c:layout/>
      <c:spPr>
        <a:ln>
          <a:solidFill>
            <a:schemeClr val="tx1"/>
          </a:solidFill>
        </a:ln>
      </c:sp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4645" cy="496732"/>
          </a:xfrm>
          <a:prstGeom prst="rect">
            <a:avLst/>
          </a:prstGeom>
          <a:noFill/>
          <a:ln w="9525">
            <a:noFill/>
            <a:miter lim="800000"/>
            <a:headEnd/>
            <a:tailEnd/>
          </a:ln>
        </p:spPr>
        <p:txBody>
          <a:bodyPr vert="horz" wrap="square" lIns="94865" tIns="47432" rIns="94865" bIns="47432" numCol="1" anchor="t" anchorCtr="0" compatLnSpc="1">
            <a:prstTxWarp prst="textNoShape">
              <a:avLst/>
            </a:prstTxWarp>
          </a:bodyPr>
          <a:lstStyle>
            <a:lvl1pPr defTabSz="896938">
              <a:defRPr sz="1300"/>
            </a:lvl1pPr>
          </a:lstStyle>
          <a:p>
            <a:pPr>
              <a:defRPr/>
            </a:pPr>
            <a:endParaRPr lang="fr-FR"/>
          </a:p>
        </p:txBody>
      </p:sp>
      <p:sp>
        <p:nvSpPr>
          <p:cNvPr id="28675" name="Rectangle 3"/>
          <p:cNvSpPr>
            <a:spLocks noGrp="1" noChangeArrowheads="1"/>
          </p:cNvSpPr>
          <p:nvPr>
            <p:ph type="dt" sz="quarter" idx="1"/>
          </p:nvPr>
        </p:nvSpPr>
        <p:spPr bwMode="auto">
          <a:xfrm>
            <a:off x="3851428" y="0"/>
            <a:ext cx="2944645" cy="496732"/>
          </a:xfrm>
          <a:prstGeom prst="rect">
            <a:avLst/>
          </a:prstGeom>
          <a:noFill/>
          <a:ln w="9525">
            <a:noFill/>
            <a:miter lim="800000"/>
            <a:headEnd/>
            <a:tailEnd/>
          </a:ln>
        </p:spPr>
        <p:txBody>
          <a:bodyPr vert="horz" wrap="square" lIns="94865" tIns="47432" rIns="94865" bIns="47432" numCol="1" anchor="t" anchorCtr="0" compatLnSpc="1">
            <a:prstTxWarp prst="textNoShape">
              <a:avLst/>
            </a:prstTxWarp>
          </a:bodyPr>
          <a:lstStyle>
            <a:lvl1pPr algn="r" defTabSz="896938">
              <a:defRPr sz="1300"/>
            </a:lvl1pPr>
          </a:lstStyle>
          <a:p>
            <a:pPr>
              <a:defRPr/>
            </a:pPr>
            <a:endParaRPr lang="fr-FR"/>
          </a:p>
        </p:txBody>
      </p:sp>
      <p:sp>
        <p:nvSpPr>
          <p:cNvPr id="28676" name="Rectangle 4"/>
          <p:cNvSpPr>
            <a:spLocks noGrp="1" noChangeArrowheads="1"/>
          </p:cNvSpPr>
          <p:nvPr>
            <p:ph type="ftr" sz="quarter" idx="2"/>
          </p:nvPr>
        </p:nvSpPr>
        <p:spPr bwMode="auto">
          <a:xfrm>
            <a:off x="0" y="9428310"/>
            <a:ext cx="2944645" cy="496731"/>
          </a:xfrm>
          <a:prstGeom prst="rect">
            <a:avLst/>
          </a:prstGeom>
          <a:noFill/>
          <a:ln w="9525">
            <a:noFill/>
            <a:miter lim="800000"/>
            <a:headEnd/>
            <a:tailEnd/>
          </a:ln>
        </p:spPr>
        <p:txBody>
          <a:bodyPr vert="horz" wrap="square" lIns="94865" tIns="47432" rIns="94865" bIns="47432" numCol="1" anchor="b" anchorCtr="0" compatLnSpc="1">
            <a:prstTxWarp prst="textNoShape">
              <a:avLst/>
            </a:prstTxWarp>
          </a:bodyPr>
          <a:lstStyle>
            <a:lvl1pPr defTabSz="896938">
              <a:defRPr sz="1300"/>
            </a:lvl1pPr>
          </a:lstStyle>
          <a:p>
            <a:pPr>
              <a:defRPr/>
            </a:pPr>
            <a:endParaRPr lang="fr-FR"/>
          </a:p>
        </p:txBody>
      </p:sp>
      <p:sp>
        <p:nvSpPr>
          <p:cNvPr id="28677" name="Rectangle 5"/>
          <p:cNvSpPr>
            <a:spLocks noGrp="1" noChangeArrowheads="1"/>
          </p:cNvSpPr>
          <p:nvPr>
            <p:ph type="sldNum" sz="quarter" idx="3"/>
          </p:nvPr>
        </p:nvSpPr>
        <p:spPr bwMode="auto">
          <a:xfrm>
            <a:off x="3851428" y="9428310"/>
            <a:ext cx="2944645" cy="496731"/>
          </a:xfrm>
          <a:prstGeom prst="rect">
            <a:avLst/>
          </a:prstGeom>
          <a:noFill/>
          <a:ln w="9525">
            <a:noFill/>
            <a:miter lim="800000"/>
            <a:headEnd/>
            <a:tailEnd/>
          </a:ln>
        </p:spPr>
        <p:txBody>
          <a:bodyPr vert="horz" wrap="square" lIns="94865" tIns="47432" rIns="94865" bIns="47432" numCol="1" anchor="b" anchorCtr="0" compatLnSpc="1">
            <a:prstTxWarp prst="textNoShape">
              <a:avLst/>
            </a:prstTxWarp>
          </a:bodyPr>
          <a:lstStyle>
            <a:lvl1pPr algn="r" defTabSz="896938">
              <a:defRPr sz="1300"/>
            </a:lvl1pPr>
          </a:lstStyle>
          <a:p>
            <a:pPr>
              <a:defRPr/>
            </a:pPr>
            <a:fld id="{C0BD9A1C-4E02-4AD9-953B-3FF810E10BDA}" type="slidenum">
              <a:rPr lang="fr-FR"/>
              <a:pPr>
                <a:defRPr/>
              </a:pPr>
              <a:t>‹N°›</a:t>
            </a:fld>
            <a:endParaRPr lang="fr-FR"/>
          </a:p>
        </p:txBody>
      </p:sp>
    </p:spTree>
    <p:extLst>
      <p:ext uri="{BB962C8B-B14F-4D97-AF65-F5344CB8AC3E}">
        <p14:creationId xmlns="" xmlns:p14="http://schemas.microsoft.com/office/powerpoint/2010/main" val="3546101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4645" cy="496732"/>
          </a:xfrm>
          <a:prstGeom prst="rect">
            <a:avLst/>
          </a:prstGeom>
          <a:noFill/>
          <a:ln w="9525">
            <a:noFill/>
            <a:miter lim="800000"/>
            <a:headEnd/>
            <a:tailEnd/>
          </a:ln>
        </p:spPr>
        <p:txBody>
          <a:bodyPr vert="horz" wrap="square" lIns="94865" tIns="47432" rIns="94865" bIns="47432" numCol="1" anchor="t" anchorCtr="0" compatLnSpc="1">
            <a:prstTxWarp prst="textNoShape">
              <a:avLst/>
            </a:prstTxWarp>
          </a:bodyPr>
          <a:lstStyle>
            <a:lvl1pPr defTabSz="896938">
              <a:defRPr sz="1300"/>
            </a:lvl1pPr>
          </a:lstStyle>
          <a:p>
            <a:pPr>
              <a:defRPr/>
            </a:pPr>
            <a:endParaRPr lang="fr-FR"/>
          </a:p>
        </p:txBody>
      </p:sp>
      <p:sp>
        <p:nvSpPr>
          <p:cNvPr id="26627" name="Rectangle 3"/>
          <p:cNvSpPr>
            <a:spLocks noGrp="1" noChangeArrowheads="1"/>
          </p:cNvSpPr>
          <p:nvPr>
            <p:ph type="dt" idx="1"/>
          </p:nvPr>
        </p:nvSpPr>
        <p:spPr bwMode="auto">
          <a:xfrm>
            <a:off x="3851428" y="0"/>
            <a:ext cx="2944645" cy="496732"/>
          </a:xfrm>
          <a:prstGeom prst="rect">
            <a:avLst/>
          </a:prstGeom>
          <a:noFill/>
          <a:ln w="9525">
            <a:noFill/>
            <a:miter lim="800000"/>
            <a:headEnd/>
            <a:tailEnd/>
          </a:ln>
        </p:spPr>
        <p:txBody>
          <a:bodyPr vert="horz" wrap="square" lIns="94865" tIns="47432" rIns="94865" bIns="47432" numCol="1" anchor="t" anchorCtr="0" compatLnSpc="1">
            <a:prstTxWarp prst="textNoShape">
              <a:avLst/>
            </a:prstTxWarp>
          </a:bodyPr>
          <a:lstStyle>
            <a:lvl1pPr algn="r" defTabSz="896938">
              <a:defRPr sz="1300"/>
            </a:lvl1pPr>
          </a:lstStyle>
          <a:p>
            <a:pPr>
              <a:defRPr/>
            </a:pPr>
            <a:endParaRPr lang="fr-FR"/>
          </a:p>
        </p:txBody>
      </p:sp>
      <p:sp>
        <p:nvSpPr>
          <p:cNvPr id="1536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79288" y="4716552"/>
            <a:ext cx="5439102" cy="4465789"/>
          </a:xfrm>
          <a:prstGeom prst="rect">
            <a:avLst/>
          </a:prstGeom>
          <a:noFill/>
          <a:ln w="9525">
            <a:noFill/>
            <a:miter lim="800000"/>
            <a:headEnd/>
            <a:tailEnd/>
          </a:ln>
        </p:spPr>
        <p:txBody>
          <a:bodyPr vert="horz" wrap="square" lIns="94865" tIns="47432" rIns="94865" bIns="4743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6630" name="Rectangle 6"/>
          <p:cNvSpPr>
            <a:spLocks noGrp="1" noChangeArrowheads="1"/>
          </p:cNvSpPr>
          <p:nvPr>
            <p:ph type="ftr" sz="quarter" idx="4"/>
          </p:nvPr>
        </p:nvSpPr>
        <p:spPr bwMode="auto">
          <a:xfrm>
            <a:off x="0" y="9428310"/>
            <a:ext cx="2944645" cy="496731"/>
          </a:xfrm>
          <a:prstGeom prst="rect">
            <a:avLst/>
          </a:prstGeom>
          <a:noFill/>
          <a:ln w="9525">
            <a:noFill/>
            <a:miter lim="800000"/>
            <a:headEnd/>
            <a:tailEnd/>
          </a:ln>
        </p:spPr>
        <p:txBody>
          <a:bodyPr vert="horz" wrap="square" lIns="94865" tIns="47432" rIns="94865" bIns="47432" numCol="1" anchor="b" anchorCtr="0" compatLnSpc="1">
            <a:prstTxWarp prst="textNoShape">
              <a:avLst/>
            </a:prstTxWarp>
          </a:bodyPr>
          <a:lstStyle>
            <a:lvl1pPr defTabSz="896938">
              <a:defRPr sz="1300"/>
            </a:lvl1pPr>
          </a:lstStyle>
          <a:p>
            <a:pPr>
              <a:defRPr/>
            </a:pPr>
            <a:endParaRPr lang="fr-FR"/>
          </a:p>
        </p:txBody>
      </p:sp>
      <p:sp>
        <p:nvSpPr>
          <p:cNvPr id="26631" name="Rectangle 7"/>
          <p:cNvSpPr>
            <a:spLocks noGrp="1" noChangeArrowheads="1"/>
          </p:cNvSpPr>
          <p:nvPr>
            <p:ph type="sldNum" sz="quarter" idx="5"/>
          </p:nvPr>
        </p:nvSpPr>
        <p:spPr bwMode="auto">
          <a:xfrm>
            <a:off x="3851428" y="9428310"/>
            <a:ext cx="2944645" cy="496731"/>
          </a:xfrm>
          <a:prstGeom prst="rect">
            <a:avLst/>
          </a:prstGeom>
          <a:noFill/>
          <a:ln w="9525">
            <a:noFill/>
            <a:miter lim="800000"/>
            <a:headEnd/>
            <a:tailEnd/>
          </a:ln>
        </p:spPr>
        <p:txBody>
          <a:bodyPr vert="horz" wrap="square" lIns="94865" tIns="47432" rIns="94865" bIns="47432" numCol="1" anchor="b" anchorCtr="0" compatLnSpc="1">
            <a:prstTxWarp prst="textNoShape">
              <a:avLst/>
            </a:prstTxWarp>
          </a:bodyPr>
          <a:lstStyle>
            <a:lvl1pPr algn="r" defTabSz="896938">
              <a:defRPr sz="1300"/>
            </a:lvl1pPr>
          </a:lstStyle>
          <a:p>
            <a:pPr>
              <a:defRPr/>
            </a:pPr>
            <a:fld id="{4C1ACC5C-4BF6-4C7A-8BF9-3EF0719F76CD}" type="slidenum">
              <a:rPr lang="fr-FR"/>
              <a:pPr>
                <a:defRPr/>
              </a:pPr>
              <a:t>‹N°›</a:t>
            </a:fld>
            <a:endParaRPr lang="fr-FR"/>
          </a:p>
        </p:txBody>
      </p:sp>
    </p:spTree>
    <p:extLst>
      <p:ext uri="{BB962C8B-B14F-4D97-AF65-F5344CB8AC3E}">
        <p14:creationId xmlns="" xmlns:p14="http://schemas.microsoft.com/office/powerpoint/2010/main" val="24992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AC78C94-F072-4A03-BC1A-0CE5EE024560}" type="slidenum">
              <a:rPr lang="fr-FR" smtClean="0"/>
              <a:pPr/>
              <a:t>1</a:t>
            </a:fld>
            <a:endParaRPr lang="fr-FR" smtClean="0"/>
          </a:p>
        </p:txBody>
      </p:sp>
      <p:sp>
        <p:nvSpPr>
          <p:cNvPr id="18434" name="Rectangle 2"/>
          <p:cNvSpPr>
            <a:spLocks noGrp="1" noRot="1" noChangeAspect="1" noChangeArrowheads="1" noTextEdit="1"/>
          </p:cNvSpPr>
          <p:nvPr>
            <p:ph type="sldImg"/>
          </p:nvPr>
        </p:nvSpPr>
        <p:spPr>
          <a:xfrm>
            <a:off x="919163" y="744538"/>
            <a:ext cx="4964112" cy="3722687"/>
          </a:xfrm>
          <a:ln/>
        </p:spPr>
      </p:sp>
      <p:sp>
        <p:nvSpPr>
          <p:cNvPr id="18435" name="Rectangle 3"/>
          <p:cNvSpPr>
            <a:spLocks noGrp="1" noChangeArrowheads="1"/>
          </p:cNvSpPr>
          <p:nvPr>
            <p:ph type="body" idx="1"/>
          </p:nvPr>
        </p:nvSpPr>
        <p:spPr>
          <a:xfrm>
            <a:off x="680891" y="4716552"/>
            <a:ext cx="5435896" cy="4465789"/>
          </a:xfrm>
          <a:noFill/>
          <a:ln/>
        </p:spPr>
        <p:txBody>
          <a:bodyPr/>
          <a:lstStyle/>
          <a:p>
            <a:pPr marL="200025" indent="-200025"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a:spLocks noGrp="1" noChangeArrowheads="1"/>
          </p:cNvSpPr>
          <p:nvPr>
            <p:ph type="sldNum" sz="quarter" idx="5"/>
          </p:nvPr>
        </p:nvSpPr>
        <p:spPr>
          <a:noFill/>
        </p:spPr>
        <p:txBody>
          <a:bodyPr/>
          <a:lstStyle/>
          <a:p>
            <a:fld id="{737B049A-5410-49D3-BE40-59230B5C5F56}" type="slidenum">
              <a:rPr lang="fr-FR" smtClean="0"/>
              <a:pPr/>
              <a:t>10</a:t>
            </a:fld>
            <a:endParaRPr lang="fr-FR" smtClean="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p:spPr>
        <p:txBody>
          <a:bodyPr/>
          <a:lstStyle/>
          <a:p>
            <a:fld id="{7D2FBB41-9292-4104-BF62-9D3FC8CEFD20}" type="slidenum">
              <a:rPr lang="fr-FR" smtClean="0"/>
              <a:pPr/>
              <a:t>11</a:t>
            </a:fld>
            <a:endParaRPr lang="fr-FR" smtClean="0"/>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5"/>
          </p:nvPr>
        </p:nvSpPr>
        <p:spPr>
          <a:noFill/>
        </p:spPr>
        <p:txBody>
          <a:bodyPr/>
          <a:lstStyle/>
          <a:p>
            <a:fld id="{62DDEC52-4184-4037-80F7-4D243D424D65}" type="slidenum">
              <a:rPr lang="fr-FR" smtClean="0"/>
              <a:pPr/>
              <a:t>12</a:t>
            </a:fld>
            <a:endParaRPr lang="fr-FR" smtClean="0"/>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p:spPr>
        <p:txBody>
          <a:bodyPr/>
          <a:lstStyle/>
          <a:p>
            <a:fld id="{3BD246BC-1731-4AA7-BFE4-354DEC660923}" type="slidenum">
              <a:rPr lang="fr-FR" smtClean="0"/>
              <a:pPr/>
              <a:t>13</a:t>
            </a:fld>
            <a:endParaRPr lang="fr-FR" smtClean="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p:spPr>
        <p:txBody>
          <a:bodyPr/>
          <a:lstStyle/>
          <a:p>
            <a:fld id="{00FE99BC-830A-4A77-BC5C-1B417E9FA8E2}" type="slidenum">
              <a:rPr lang="fr-FR" smtClean="0"/>
              <a:pPr/>
              <a:t>14</a:t>
            </a:fld>
            <a:endParaRPr lang="fr-FR" smtClean="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7"/>
          <p:cNvSpPr>
            <a:spLocks noGrp="1" noChangeArrowheads="1"/>
          </p:cNvSpPr>
          <p:nvPr>
            <p:ph type="sldNum" sz="quarter" idx="5"/>
          </p:nvPr>
        </p:nvSpPr>
        <p:spPr>
          <a:noFill/>
        </p:spPr>
        <p:txBody>
          <a:bodyPr/>
          <a:lstStyle/>
          <a:p>
            <a:fld id="{E5EE556D-B321-4AF9-AE80-2C585358CD66}" type="slidenum">
              <a:rPr lang="fr-FR" smtClean="0"/>
              <a:pPr/>
              <a:t>15</a:t>
            </a:fld>
            <a:endParaRPr lang="fr-FR" smtClean="0"/>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p:spPr>
        <p:txBody>
          <a:bodyPr/>
          <a:lstStyle/>
          <a:p>
            <a:fld id="{5EEF9000-4D05-42C5-A90F-870FA4F7810A}" type="slidenum">
              <a:rPr lang="fr-FR" smtClean="0"/>
              <a:pPr/>
              <a:t>16</a:t>
            </a:fld>
            <a:endParaRPr lang="fr-FR" smtClean="0"/>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a:spLocks noGrp="1" noChangeArrowheads="1"/>
          </p:cNvSpPr>
          <p:nvPr>
            <p:ph type="sldNum" sz="quarter" idx="5"/>
          </p:nvPr>
        </p:nvSpPr>
        <p:spPr>
          <a:noFill/>
        </p:spPr>
        <p:txBody>
          <a:bodyPr/>
          <a:lstStyle/>
          <a:p>
            <a:fld id="{A35839D0-DE7F-43B8-807D-5DBC4476581C}" type="slidenum">
              <a:rPr lang="fr-FR" smtClean="0"/>
              <a:pPr/>
              <a:t>17</a:t>
            </a:fld>
            <a:endParaRPr lang="fr-FR" smtClean="0"/>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a:spLocks noGrp="1" noChangeArrowheads="1"/>
          </p:cNvSpPr>
          <p:nvPr>
            <p:ph type="sldNum" sz="quarter" idx="5"/>
          </p:nvPr>
        </p:nvSpPr>
        <p:spPr>
          <a:noFill/>
        </p:spPr>
        <p:txBody>
          <a:bodyPr/>
          <a:lstStyle/>
          <a:p>
            <a:fld id="{78FD3026-8DCD-4509-9AB5-5DF30AD98997}" type="slidenum">
              <a:rPr lang="fr-FR" smtClean="0"/>
              <a:pPr/>
              <a:t>18</a:t>
            </a:fld>
            <a:endParaRPr lang="fr-FR" smtClean="0"/>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p:spPr>
        <p:txBody>
          <a:bodyPr/>
          <a:lstStyle/>
          <a:p>
            <a:fld id="{AFE1D3F3-6415-4C51-8682-EAC00F5CB18D}" type="slidenum">
              <a:rPr lang="fr-FR" smtClean="0"/>
              <a:pPr/>
              <a:t>19</a:t>
            </a:fld>
            <a:endParaRPr lang="fr-FR" smtClean="0"/>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1981597A-0E70-47B0-AC21-0DB575732EDB}" type="slidenum">
              <a:rPr lang="fr-FR" smtClean="0"/>
              <a:pPr/>
              <a:t>2</a:t>
            </a:fld>
            <a:endParaRPr lang="fr-FR"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7"/>
          <p:cNvSpPr>
            <a:spLocks noGrp="1" noChangeArrowheads="1"/>
          </p:cNvSpPr>
          <p:nvPr>
            <p:ph type="sldNum" sz="quarter" idx="5"/>
          </p:nvPr>
        </p:nvSpPr>
        <p:spPr>
          <a:noFill/>
        </p:spPr>
        <p:txBody>
          <a:bodyPr/>
          <a:lstStyle/>
          <a:p>
            <a:fld id="{0BBDAC85-979F-48DB-84F4-0E0E4473D364}" type="slidenum">
              <a:rPr lang="fr-FR" smtClean="0"/>
              <a:pPr/>
              <a:t>20</a:t>
            </a:fld>
            <a:endParaRPr lang="fr-FR" smtClean="0"/>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C5946604-CB45-48FD-8179-B6E9EA7D59CF}" type="slidenum">
              <a:rPr lang="fr-FR" smtClean="0"/>
              <a:pPr/>
              <a:t>3</a:t>
            </a:fld>
            <a:endParaRPr lang="fr-FR"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1BB5BF0-B36A-420D-AE45-7AEEE86A5C7B}" type="slidenum">
              <a:rPr lang="fr-FR" smtClean="0"/>
              <a:pPr/>
              <a:t>4</a:t>
            </a:fld>
            <a:endParaRPr lang="fr-FR"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A6A62AC1-A05C-4852-AC69-E69FF43F810F}" type="slidenum">
              <a:rPr lang="fr-FR" smtClean="0"/>
              <a:pPr/>
              <a:t>5</a:t>
            </a:fld>
            <a:endParaRPr lang="fr-FR"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F0F85EE7-CE3C-4D67-B37D-5153CC62FF21}" type="slidenum">
              <a:rPr lang="fr-FR" smtClean="0"/>
              <a:pPr/>
              <a:t>6</a:t>
            </a:fld>
            <a:endParaRPr lang="fr-FR"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FEF70564-2C52-4D9E-9596-94931D043253}" type="slidenum">
              <a:rPr lang="fr-FR" smtClean="0"/>
              <a:pPr/>
              <a:t>7</a:t>
            </a:fld>
            <a:endParaRPr lang="fr-FR" smtClean="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p:cNvSpPr>
            <a:spLocks noGrp="1" noChangeArrowheads="1"/>
          </p:cNvSpPr>
          <p:nvPr>
            <p:ph type="sldNum" sz="quarter" idx="5"/>
          </p:nvPr>
        </p:nvSpPr>
        <p:spPr>
          <a:noFill/>
        </p:spPr>
        <p:txBody>
          <a:bodyPr/>
          <a:lstStyle/>
          <a:p>
            <a:fld id="{C62300CC-C7F6-4D90-BB23-EA6176B152E9}" type="slidenum">
              <a:rPr lang="fr-FR" smtClean="0"/>
              <a:pPr/>
              <a:t>8</a:t>
            </a:fld>
            <a:endParaRPr lang="fr-FR" smtClean="0"/>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p:spPr>
        <p:txBody>
          <a:bodyPr/>
          <a:lstStyle/>
          <a:p>
            <a:fld id="{2134FE7E-6263-4F70-98AB-F0C4C3B915D3}" type="slidenum">
              <a:rPr lang="fr-FR" smtClean="0"/>
              <a:pPr/>
              <a:t>9</a:t>
            </a:fld>
            <a:endParaRPr lang="fr-FR" smtClean="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3BA56A21-17AE-4CEF-966F-CD4F060DCF0C}" type="slidenum">
              <a:rPr lang="sv-SE"/>
              <a:pPr>
                <a:defRPr/>
              </a:pPr>
              <a:t>‹N°›</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709FC841-D3AE-48D2-A1C9-3AA209334E18}" type="slidenum">
              <a:rPr lang="sv-SE"/>
              <a:pPr>
                <a:defRPr/>
              </a:pPr>
              <a:t>‹N°›</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04813"/>
            <a:ext cx="2057400" cy="57213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04813"/>
            <a:ext cx="6019800" cy="57213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B28078AC-4AB9-44A2-8E0B-8A6668D9A68C}" type="slidenum">
              <a:rPr lang="sv-SE"/>
              <a:pPr>
                <a:defRPr/>
              </a:pPr>
              <a:t>‹N°›</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3203575" y="404813"/>
            <a:ext cx="4824413" cy="4318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7" name="Rectangle 6"/>
          <p:cNvSpPr>
            <a:spLocks noGrp="1" noChangeArrowheads="1"/>
          </p:cNvSpPr>
          <p:nvPr>
            <p:ph type="sldNum" sz="quarter" idx="11"/>
          </p:nvPr>
        </p:nvSpPr>
        <p:spPr>
          <a:ln/>
        </p:spPr>
        <p:txBody>
          <a:bodyPr/>
          <a:lstStyle>
            <a:lvl1pPr>
              <a:defRPr/>
            </a:lvl1pPr>
          </a:lstStyle>
          <a:p>
            <a:pPr>
              <a:defRPr/>
            </a:pPr>
            <a:fld id="{1A8EACD0-997F-4DBF-AD37-C4A4E7FFDFB4}" type="slidenum">
              <a:rPr lang="sv-SE"/>
              <a:pPr>
                <a:defRPr/>
              </a:pPr>
              <a:t>‹N°›</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3203575" y="404813"/>
            <a:ext cx="4824413" cy="4318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D8D499A2-6253-4E3D-A7FF-FBF0700F4DE9}" type="slidenum">
              <a:rPr lang="sv-SE"/>
              <a:pPr>
                <a:defRPr/>
              </a:pPr>
              <a:t>‹N°›</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1B3ED722-B3AC-4F33-954B-68FB3159451B}" type="slidenum">
              <a:rPr lang="sv-SE"/>
              <a:pPr>
                <a:defRPr/>
              </a:pPr>
              <a:t>‹N°›</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5" name="Rectangle 6"/>
          <p:cNvSpPr>
            <a:spLocks noGrp="1" noChangeArrowheads="1"/>
          </p:cNvSpPr>
          <p:nvPr>
            <p:ph type="sldNum" sz="quarter" idx="11"/>
          </p:nvPr>
        </p:nvSpPr>
        <p:spPr>
          <a:ln/>
        </p:spPr>
        <p:txBody>
          <a:bodyPr/>
          <a:lstStyle>
            <a:lvl1pPr>
              <a:defRPr/>
            </a:lvl1pPr>
          </a:lstStyle>
          <a:p>
            <a:pPr>
              <a:defRPr/>
            </a:pPr>
            <a:fld id="{F52FD5D8-79A8-4B26-A238-67B53E23A236}" type="slidenum">
              <a:rPr lang="sv-SE"/>
              <a:pPr>
                <a:defRPr/>
              </a:pPr>
              <a:t>‹N°›</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6" name="Rectangle 6"/>
          <p:cNvSpPr>
            <a:spLocks noGrp="1" noChangeArrowheads="1"/>
          </p:cNvSpPr>
          <p:nvPr>
            <p:ph type="sldNum" sz="quarter" idx="11"/>
          </p:nvPr>
        </p:nvSpPr>
        <p:spPr>
          <a:ln/>
        </p:spPr>
        <p:txBody>
          <a:bodyPr/>
          <a:lstStyle>
            <a:lvl1pPr>
              <a:defRPr/>
            </a:lvl1pPr>
          </a:lstStyle>
          <a:p>
            <a:pPr>
              <a:defRPr/>
            </a:pPr>
            <a:fld id="{EB290655-6056-4EFE-BD4A-E361D84FC220}" type="slidenum">
              <a:rPr lang="sv-SE"/>
              <a:pPr>
                <a:defRPr/>
              </a:pPr>
              <a:t>‹N°›</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8" name="Rectangle 6"/>
          <p:cNvSpPr>
            <a:spLocks noGrp="1" noChangeArrowheads="1"/>
          </p:cNvSpPr>
          <p:nvPr>
            <p:ph type="sldNum" sz="quarter" idx="11"/>
          </p:nvPr>
        </p:nvSpPr>
        <p:spPr>
          <a:ln/>
        </p:spPr>
        <p:txBody>
          <a:bodyPr/>
          <a:lstStyle>
            <a:lvl1pPr>
              <a:defRPr/>
            </a:lvl1pPr>
          </a:lstStyle>
          <a:p>
            <a:pPr>
              <a:defRPr/>
            </a:pPr>
            <a:fld id="{7F70A06C-5A79-4D4F-92A8-0D081CDC51A1}" type="slidenum">
              <a:rPr lang="sv-SE"/>
              <a:pPr>
                <a:defRPr/>
              </a:pPr>
              <a:t>‹N°›</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4" name="Rectangle 6"/>
          <p:cNvSpPr>
            <a:spLocks noGrp="1" noChangeArrowheads="1"/>
          </p:cNvSpPr>
          <p:nvPr>
            <p:ph type="sldNum" sz="quarter" idx="11"/>
          </p:nvPr>
        </p:nvSpPr>
        <p:spPr>
          <a:ln/>
        </p:spPr>
        <p:txBody>
          <a:bodyPr/>
          <a:lstStyle>
            <a:lvl1pPr>
              <a:defRPr/>
            </a:lvl1pPr>
          </a:lstStyle>
          <a:p>
            <a:pPr>
              <a:defRPr/>
            </a:pPr>
            <a:fld id="{84D82756-9A9F-4461-9F16-0A92A506DDD3}" type="slidenum">
              <a:rPr lang="sv-SE"/>
              <a:pPr>
                <a:defRPr/>
              </a:pPr>
              <a:t>‹N°›</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3" name="Rectangle 6"/>
          <p:cNvSpPr>
            <a:spLocks noGrp="1" noChangeArrowheads="1"/>
          </p:cNvSpPr>
          <p:nvPr>
            <p:ph type="sldNum" sz="quarter" idx="11"/>
          </p:nvPr>
        </p:nvSpPr>
        <p:spPr>
          <a:ln/>
        </p:spPr>
        <p:txBody>
          <a:bodyPr/>
          <a:lstStyle>
            <a:lvl1pPr>
              <a:defRPr/>
            </a:lvl1pPr>
          </a:lstStyle>
          <a:p>
            <a:pPr>
              <a:defRPr/>
            </a:pPr>
            <a:fld id="{961318D4-17E0-4B6A-BAC3-1D32EC13F4B1}" type="slidenum">
              <a:rPr lang="sv-SE"/>
              <a:pPr>
                <a:defRPr/>
              </a:pPr>
              <a:t>‹N°›</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6" name="Rectangle 6"/>
          <p:cNvSpPr>
            <a:spLocks noGrp="1" noChangeArrowheads="1"/>
          </p:cNvSpPr>
          <p:nvPr>
            <p:ph type="sldNum" sz="quarter" idx="11"/>
          </p:nvPr>
        </p:nvSpPr>
        <p:spPr>
          <a:ln/>
        </p:spPr>
        <p:txBody>
          <a:bodyPr/>
          <a:lstStyle>
            <a:lvl1pPr>
              <a:defRPr/>
            </a:lvl1pPr>
          </a:lstStyle>
          <a:p>
            <a:pPr>
              <a:defRPr/>
            </a:pPr>
            <a:fld id="{58000EE8-9849-4D49-80E6-B17A162713B0}" type="slidenum">
              <a:rPr lang="sv-SE"/>
              <a:pPr>
                <a:defRPr/>
              </a:pPr>
              <a:t>‹N°›</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sv-SE"/>
              <a:t>Janvier 2011</a:t>
            </a:r>
          </a:p>
        </p:txBody>
      </p:sp>
      <p:sp>
        <p:nvSpPr>
          <p:cNvPr id="6" name="Rectangle 6"/>
          <p:cNvSpPr>
            <a:spLocks noGrp="1" noChangeArrowheads="1"/>
          </p:cNvSpPr>
          <p:nvPr>
            <p:ph type="sldNum" sz="quarter" idx="11"/>
          </p:nvPr>
        </p:nvSpPr>
        <p:spPr>
          <a:ln/>
        </p:spPr>
        <p:txBody>
          <a:bodyPr/>
          <a:lstStyle>
            <a:lvl1pPr>
              <a:defRPr/>
            </a:lvl1pPr>
          </a:lstStyle>
          <a:p>
            <a:pPr>
              <a:defRPr/>
            </a:pPr>
            <a:fld id="{5D9C92F6-A7FD-4697-9ED2-06D8BFE64C99}" type="slidenum">
              <a:rPr lang="sv-SE"/>
              <a:pPr>
                <a:defRPr/>
              </a:pPr>
              <a:t>‹N°›</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03575" y="404813"/>
            <a:ext cx="4824413"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commission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100763"/>
            <a:ext cx="2133600" cy="280987"/>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400"/>
            </a:lvl1pPr>
          </a:lstStyle>
          <a:p>
            <a:pPr>
              <a:defRPr/>
            </a:pPr>
            <a:r>
              <a:rPr lang="sv-SE"/>
              <a:t>Janvier 2011</a:t>
            </a:r>
          </a:p>
        </p:txBody>
      </p:sp>
      <p:sp>
        <p:nvSpPr>
          <p:cNvPr id="1030" name="Rectangle 6"/>
          <p:cNvSpPr>
            <a:spLocks noGrp="1" noChangeArrowheads="1"/>
          </p:cNvSpPr>
          <p:nvPr>
            <p:ph type="sldNum" sz="quarter" idx="4"/>
          </p:nvPr>
        </p:nvSpPr>
        <p:spPr bwMode="auto">
          <a:xfrm>
            <a:off x="6553200" y="6021388"/>
            <a:ext cx="2133600"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73E694C-490C-4677-AD02-7C4BBF25867C}" type="slidenum">
              <a:rPr lang="sv-SE"/>
              <a:pPr>
                <a:defRPr/>
              </a:pPr>
              <a:t>‹N°›</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sldNum="0" hdr="0" ftr="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Feuille_Microsoft_Office_Excel_97-2003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a date 3"/>
          <p:cNvSpPr>
            <a:spLocks noGrp="1"/>
          </p:cNvSpPr>
          <p:nvPr>
            <p:ph type="dt" sz="quarter" idx="10"/>
          </p:nvPr>
        </p:nvSpPr>
        <p:spPr>
          <a:noFill/>
        </p:spPr>
        <p:txBody>
          <a:bodyPr/>
          <a:lstStyle/>
          <a:p>
            <a:r>
              <a:rPr lang="sv-SE" dirty="0" smtClean="0"/>
              <a:t>Mars 2014</a:t>
            </a:r>
          </a:p>
        </p:txBody>
      </p:sp>
      <p:sp>
        <p:nvSpPr>
          <p:cNvPr id="17411" name="Rectangle 4"/>
          <p:cNvSpPr>
            <a:spLocks noGrp="1" noChangeArrowheads="1"/>
          </p:cNvSpPr>
          <p:nvPr>
            <p:ph type="ctrTitle"/>
          </p:nvPr>
        </p:nvSpPr>
        <p:spPr>
          <a:xfrm>
            <a:off x="685800" y="2286000"/>
            <a:ext cx="7772400" cy="1143000"/>
          </a:xfrm>
        </p:spPr>
        <p:txBody>
          <a:bodyPr/>
          <a:lstStyle/>
          <a:p>
            <a:pPr eaLnBrk="1" hangingPunct="1"/>
            <a:r>
              <a:rPr lang="fr-FR" sz="3200" b="1" dirty="0" smtClean="0"/>
              <a:t>Validation des visites médicales</a:t>
            </a:r>
            <a:br>
              <a:rPr lang="fr-FR" sz="3200" b="1" dirty="0" smtClean="0"/>
            </a:br>
            <a:r>
              <a:rPr lang="fr-FR" sz="3200" b="1" dirty="0" smtClean="0"/>
              <a:t>Observations 2012</a:t>
            </a:r>
          </a:p>
        </p:txBody>
      </p:sp>
      <p:sp>
        <p:nvSpPr>
          <p:cNvPr id="17412" name="Rectangle 6"/>
          <p:cNvSpPr>
            <a:spLocks noChangeArrowheads="1"/>
          </p:cNvSpPr>
          <p:nvPr/>
        </p:nvSpPr>
        <p:spPr bwMode="auto">
          <a:xfrm>
            <a:off x="323850" y="4221163"/>
            <a:ext cx="8177213" cy="1083374"/>
          </a:xfrm>
          <a:prstGeom prst="rect">
            <a:avLst/>
          </a:prstGeom>
          <a:noFill/>
          <a:ln w="9525">
            <a:noFill/>
            <a:miter lim="800000"/>
            <a:headEnd/>
            <a:tailEnd/>
          </a:ln>
        </p:spPr>
        <p:txBody>
          <a:bodyPr lIns="0" tIns="0" rIns="0" bIns="0">
            <a:spAutoFit/>
          </a:bodyPr>
          <a:lstStyle/>
          <a:p>
            <a:pPr algn="ctr">
              <a:spcBef>
                <a:spcPct val="20000"/>
              </a:spcBef>
            </a:pPr>
            <a:r>
              <a:rPr lang="fr-FR" altLang="en-GB" sz="3200" dirty="0" smtClean="0">
                <a:solidFill>
                  <a:srgbClr val="000000"/>
                </a:solidFill>
              </a:rPr>
              <a:t>Assemblée Générale </a:t>
            </a:r>
            <a:r>
              <a:rPr lang="fr-FR" altLang="en-GB" sz="3200" dirty="0" err="1" smtClean="0">
                <a:solidFill>
                  <a:srgbClr val="000000"/>
                </a:solidFill>
              </a:rPr>
              <a:t>Infostat</a:t>
            </a:r>
            <a:endParaRPr lang="fr-FR" altLang="en-GB" sz="3200" dirty="0" smtClean="0">
              <a:solidFill>
                <a:srgbClr val="000000"/>
              </a:solidFill>
            </a:endParaRPr>
          </a:p>
          <a:p>
            <a:pPr algn="ctr">
              <a:spcBef>
                <a:spcPct val="20000"/>
              </a:spcBef>
            </a:pPr>
            <a:r>
              <a:rPr lang="fr-FR" altLang="en-GB" sz="3200" dirty="0" smtClean="0">
                <a:solidFill>
                  <a:srgbClr val="000000"/>
                </a:solidFill>
              </a:rPr>
              <a:t>3 avril 2014</a:t>
            </a:r>
            <a:endParaRPr lang="fr-FR" altLang="en-GB" sz="3200" dirty="0">
              <a:solidFill>
                <a:srgbClr val="00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Méthodologie calcul : indice brut / pondéré</a:t>
            </a:r>
          </a:p>
        </p:txBody>
      </p:sp>
      <p:sp>
        <p:nvSpPr>
          <p:cNvPr id="147463" name="Text Box 3"/>
          <p:cNvSpPr txBox="1">
            <a:spLocks noChangeArrowheads="1"/>
          </p:cNvSpPr>
          <p:nvPr/>
        </p:nvSpPr>
        <p:spPr bwMode="auto">
          <a:xfrm>
            <a:off x="228600" y="4038600"/>
            <a:ext cx="8534400" cy="2062163"/>
          </a:xfrm>
          <a:prstGeom prst="rect">
            <a:avLst/>
          </a:prstGeom>
          <a:noFill/>
          <a:ln w="9525">
            <a:noFill/>
            <a:miter lim="800000"/>
            <a:headEnd/>
            <a:tailEnd/>
          </a:ln>
        </p:spPr>
        <p:txBody>
          <a:bodyPr>
            <a:spAutoFit/>
          </a:bodyPr>
          <a:lstStyle/>
          <a:p>
            <a:pPr algn="just">
              <a:spcBef>
                <a:spcPct val="50000"/>
              </a:spcBef>
            </a:pPr>
            <a:r>
              <a:rPr lang="fr-FR" sz="1600" b="1" dirty="0"/>
              <a:t>Commentaires</a:t>
            </a:r>
            <a:r>
              <a:rPr lang="fr-FR" sz="1600" dirty="0"/>
              <a:t> : L’indice brut (valeur idéale 100) est la simple moyenne du ratio observé entre la donnée prestataire et la donnée laboratoire.</a:t>
            </a:r>
          </a:p>
          <a:p>
            <a:pPr algn="just">
              <a:spcBef>
                <a:spcPct val="50000"/>
              </a:spcBef>
            </a:pPr>
            <a:r>
              <a:rPr lang="fr-FR" sz="1600" dirty="0"/>
              <a:t>L’indice pondéré est une moyenne pondérée des ratios, il permet ainsi de voir l’impact des volumes : Si la reconstitution est plus faible chez les gros laboratoires, l’indice pondéré est plus faible que l’indice brut. Il doit donner la tendance générale de la reconstitution, les plus faibles volumes étant plus « volatiles » certaines fois surestimés, et d’autres sous-estimés.</a:t>
            </a:r>
          </a:p>
          <a:p>
            <a:pPr algn="just">
              <a:spcBef>
                <a:spcPct val="50000"/>
              </a:spcBef>
            </a:pPr>
            <a:endParaRPr lang="fr-FR" sz="1600" dirty="0"/>
          </a:p>
        </p:txBody>
      </p:sp>
      <p:graphicFrame>
        <p:nvGraphicFramePr>
          <p:cNvPr id="147460" name="Object 4"/>
          <p:cNvGraphicFramePr>
            <a:graphicFrameLocks noChangeAspect="1"/>
          </p:cNvGraphicFramePr>
          <p:nvPr>
            <p:extLst>
              <p:ext uri="{D42A27DB-BD31-4B8C-83A1-F6EECF244321}">
                <p14:modId xmlns="" xmlns:p14="http://schemas.microsoft.com/office/powerpoint/2010/main" val="490578778"/>
              </p:ext>
            </p:extLst>
          </p:nvPr>
        </p:nvGraphicFramePr>
        <p:xfrm>
          <a:off x="1763688" y="2060575"/>
          <a:ext cx="5249887" cy="1823857"/>
        </p:xfrm>
        <a:graphic>
          <a:graphicData uri="http://schemas.openxmlformats.org/presentationml/2006/ole">
            <p:oleObj spid="_x0000_s147495" name="Worksheet" r:id="rId4" imgW="4962600" imgH="1723935" progId="Excel.Sheet.8">
              <p:embed/>
            </p:oleObj>
          </a:graphicData>
        </a:graphic>
      </p:graphicFrame>
      <p:sp>
        <p:nvSpPr>
          <p:cNvPr id="147464" name="Text Box 5"/>
          <p:cNvSpPr txBox="1">
            <a:spLocks noChangeArrowheads="1"/>
          </p:cNvSpPr>
          <p:nvPr/>
        </p:nvSpPr>
        <p:spPr bwMode="auto">
          <a:xfrm>
            <a:off x="457200" y="1524000"/>
            <a:ext cx="8305800" cy="366713"/>
          </a:xfrm>
          <a:prstGeom prst="rect">
            <a:avLst/>
          </a:prstGeom>
          <a:noFill/>
          <a:ln w="9525">
            <a:noFill/>
            <a:miter lim="800000"/>
            <a:headEnd/>
            <a:tailEnd/>
          </a:ln>
        </p:spPr>
        <p:txBody>
          <a:bodyPr>
            <a:spAutoFit/>
          </a:bodyPr>
          <a:lstStyle/>
          <a:p>
            <a:pPr>
              <a:spcBef>
                <a:spcPct val="50000"/>
              </a:spcBef>
            </a:pPr>
            <a:r>
              <a:rPr lang="fr-FR" b="1" dirty="0"/>
              <a:t>Calcul des indices : exemple didactique</a:t>
            </a:r>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smtClean="0"/>
              <a:t>Résultats MG : Identification des réseaux de visiteurs (2)</a:t>
            </a:r>
          </a:p>
        </p:txBody>
      </p:sp>
      <p:sp>
        <p:nvSpPr>
          <p:cNvPr id="160771" name="Rectangle 3"/>
          <p:cNvSpPr>
            <a:spLocks noGrp="1" noChangeArrowheads="1"/>
          </p:cNvSpPr>
          <p:nvPr>
            <p:ph type="body" idx="1"/>
          </p:nvPr>
        </p:nvSpPr>
        <p:spPr>
          <a:xfrm>
            <a:off x="457200" y="1600200"/>
            <a:ext cx="7931150" cy="4205288"/>
          </a:xfrm>
        </p:spPr>
        <p:txBody>
          <a:bodyPr/>
          <a:lstStyle/>
          <a:p>
            <a:pPr algn="just" eaLnBrk="1" hangingPunct="1">
              <a:lnSpc>
                <a:spcPct val="90000"/>
              </a:lnSpc>
              <a:buNone/>
            </a:pPr>
            <a:r>
              <a:rPr lang="fr-FR" sz="2800" b="1" dirty="0" smtClean="0"/>
              <a:t>	Recommandation </a:t>
            </a:r>
            <a:r>
              <a:rPr lang="fr-FR" sz="2800" b="1" dirty="0" smtClean="0"/>
              <a:t>importante</a:t>
            </a:r>
            <a:r>
              <a:rPr lang="fr-FR" sz="2800" dirty="0" smtClean="0"/>
              <a:t> : comme chaque année nous recommandons  de n’utiliser en conséquence que le </a:t>
            </a:r>
            <a:r>
              <a:rPr lang="fr-FR" sz="2800" b="1" dirty="0" smtClean="0"/>
              <a:t>nb de  visites totales,</a:t>
            </a:r>
            <a:r>
              <a:rPr lang="fr-FR" sz="2800" dirty="0" smtClean="0"/>
              <a:t> la décomposition entre réseaux exclusifs et multicartes étant délicate.</a:t>
            </a:r>
          </a:p>
          <a:p>
            <a:pPr algn="just" eaLnBrk="1" hangingPunct="1">
              <a:lnSpc>
                <a:spcPct val="90000"/>
              </a:lnSpc>
            </a:pPr>
            <a:endParaRPr lang="fr-FR" sz="2800" dirty="0" smtClean="0"/>
          </a:p>
          <a:p>
            <a:pPr algn="just" eaLnBrk="1" hangingPunct="1">
              <a:lnSpc>
                <a:spcPct val="90000"/>
              </a:lnSpc>
              <a:buNone/>
            </a:pPr>
            <a:r>
              <a:rPr lang="fr-FR" sz="2800" dirty="0" smtClean="0"/>
              <a:t>	Dans </a:t>
            </a:r>
            <a:r>
              <a:rPr lang="fr-FR" sz="2800" dirty="0" smtClean="0"/>
              <a:t>la suite de l’analyse nous nous concentrerons uniquement sur ce dernier paramètre.</a:t>
            </a:r>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Analyse des visites médecins en indice 100 (moy.)</a:t>
            </a:r>
          </a:p>
        </p:txBody>
      </p:sp>
      <p:sp>
        <p:nvSpPr>
          <p:cNvPr id="162819" name="Text Box 3"/>
          <p:cNvSpPr txBox="1">
            <a:spLocks noChangeArrowheads="1"/>
          </p:cNvSpPr>
          <p:nvPr/>
        </p:nvSpPr>
        <p:spPr bwMode="auto">
          <a:xfrm>
            <a:off x="342900" y="1268413"/>
            <a:ext cx="8458200" cy="1069975"/>
          </a:xfrm>
          <a:prstGeom prst="rect">
            <a:avLst/>
          </a:prstGeom>
          <a:noFill/>
          <a:ln w="9525">
            <a:noFill/>
            <a:miter lim="800000"/>
            <a:headEnd/>
            <a:tailEnd/>
          </a:ln>
        </p:spPr>
        <p:txBody>
          <a:bodyPr>
            <a:spAutoFit/>
          </a:bodyPr>
          <a:lstStyle/>
          <a:p>
            <a:pPr algn="just">
              <a:spcBef>
                <a:spcPct val="50000"/>
              </a:spcBef>
            </a:pPr>
            <a:r>
              <a:rPr lang="fr-FR" sz="1600" dirty="0"/>
              <a:t>L’importance des échelles de chiffres a tendance à écraser les différences, nous faisons donc une analyse en indice 100 (Base 100 = données en provenance des laboratoires), si les résultats dépassent 100 c’est que l’on a une surestimation de la part du prestataire, si ils sont au contraire en dessous de 100 c’est que l’on a une sous-estimation.</a:t>
            </a:r>
          </a:p>
        </p:txBody>
      </p:sp>
      <p:sp>
        <p:nvSpPr>
          <p:cNvPr id="162820" name="Text Box 234"/>
          <p:cNvSpPr txBox="1">
            <a:spLocks noChangeArrowheads="1"/>
          </p:cNvSpPr>
          <p:nvPr/>
        </p:nvSpPr>
        <p:spPr bwMode="auto">
          <a:xfrm>
            <a:off x="395288" y="4652963"/>
            <a:ext cx="8458200" cy="584775"/>
          </a:xfrm>
          <a:prstGeom prst="rect">
            <a:avLst/>
          </a:prstGeom>
          <a:noFill/>
          <a:ln w="9525">
            <a:noFill/>
            <a:miter lim="800000"/>
            <a:headEnd/>
            <a:tailEnd/>
          </a:ln>
        </p:spPr>
        <p:txBody>
          <a:bodyPr>
            <a:spAutoFit/>
          </a:bodyPr>
          <a:lstStyle/>
          <a:p>
            <a:pPr algn="just">
              <a:spcBef>
                <a:spcPct val="50000"/>
              </a:spcBef>
            </a:pPr>
            <a:r>
              <a:rPr lang="fr-FR" sz="1600" dirty="0"/>
              <a:t>Pour l’ensemble des réseaux CSD est assez proche en moyenne de l’indice 90 en brut, un peu moins en pondéré, IMS est légèrement supérieur à </a:t>
            </a:r>
            <a:r>
              <a:rPr lang="fr-FR" sz="1600" dirty="0" smtClean="0"/>
              <a:t>100%.</a:t>
            </a:r>
          </a:p>
        </p:txBody>
      </p:sp>
      <p:sp>
        <p:nvSpPr>
          <p:cNvPr id="162821" name="Text Box 1547"/>
          <p:cNvSpPr txBox="1">
            <a:spLocks noChangeArrowheads="1"/>
          </p:cNvSpPr>
          <p:nvPr/>
        </p:nvSpPr>
        <p:spPr bwMode="auto">
          <a:xfrm>
            <a:off x="251520" y="5229200"/>
            <a:ext cx="8642350" cy="923330"/>
          </a:xfrm>
          <a:prstGeom prst="rect">
            <a:avLst/>
          </a:prstGeom>
          <a:noFill/>
          <a:ln w="9525">
            <a:noFill/>
            <a:miter lim="800000"/>
            <a:headEnd/>
            <a:tailEnd/>
          </a:ln>
        </p:spPr>
        <p:txBody>
          <a:bodyPr>
            <a:spAutoFit/>
          </a:bodyPr>
          <a:lstStyle/>
          <a:p>
            <a:pPr>
              <a:spcBef>
                <a:spcPct val="50000"/>
              </a:spcBef>
            </a:pPr>
            <a:r>
              <a:rPr lang="fr-FR" sz="1200" dirty="0"/>
              <a:t>(*) on pondère le calcul par le volume des mentions déclarées pour le laboratoire, ainsi les labos ayant une plus forte activité pèsent plus lourd dans l’indice moyen</a:t>
            </a:r>
            <a:r>
              <a:rPr lang="fr-FR" sz="1200" dirty="0" smtClean="0"/>
              <a:t>.</a:t>
            </a:r>
          </a:p>
          <a:p>
            <a:pPr>
              <a:spcBef>
                <a:spcPct val="50000"/>
              </a:spcBef>
            </a:pPr>
            <a:r>
              <a:rPr lang="fr-FR" sz="1200" dirty="0" smtClean="0"/>
              <a:t>(**) un laboratoire a été écarté de l’analyse IMS avec l’accord du conseil d’</a:t>
            </a:r>
            <a:r>
              <a:rPr lang="fr-FR" sz="1200" dirty="0" err="1" smtClean="0"/>
              <a:t>Infostat</a:t>
            </a:r>
            <a:r>
              <a:rPr lang="fr-FR" sz="1200" dirty="0" smtClean="0"/>
              <a:t> du fait de l’impossibilité de reconstituer le périmètre comparable au laboratoire.</a:t>
            </a:r>
            <a:endParaRPr lang="fr-FR" sz="1200" dirty="0"/>
          </a:p>
        </p:txBody>
      </p:sp>
      <p:sp>
        <p:nvSpPr>
          <p:cNvPr id="8"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3" name="Tableau 2"/>
          <p:cNvGraphicFramePr>
            <a:graphicFrameLocks noGrp="1"/>
          </p:cNvGraphicFramePr>
          <p:nvPr>
            <p:extLst>
              <p:ext uri="{D42A27DB-BD31-4B8C-83A1-F6EECF244321}">
                <p14:modId xmlns="" xmlns:p14="http://schemas.microsoft.com/office/powerpoint/2010/main" val="1669992834"/>
              </p:ext>
            </p:extLst>
          </p:nvPr>
        </p:nvGraphicFramePr>
        <p:xfrm>
          <a:off x="1043608" y="2420888"/>
          <a:ext cx="6858000" cy="2057400"/>
        </p:xfrm>
        <a:graphic>
          <a:graphicData uri="http://schemas.openxmlformats.org/drawingml/2006/table">
            <a:tbl>
              <a:tblPr/>
              <a:tblGrid>
                <a:gridCol w="762000"/>
                <a:gridCol w="762000"/>
                <a:gridCol w="762000"/>
                <a:gridCol w="762000"/>
                <a:gridCol w="762000"/>
                <a:gridCol w="762000"/>
                <a:gridCol w="762000"/>
                <a:gridCol w="762000"/>
                <a:gridCol w="762000"/>
              </a:tblGrid>
              <a:tr h="190500">
                <a:tc>
                  <a:txBody>
                    <a:bodyPr/>
                    <a:lstStyle/>
                    <a:p>
                      <a:pPr algn="l" fontAlgn="b"/>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rowSpan="3">
                  <a:txBody>
                    <a:bodyPr/>
                    <a:lstStyle/>
                    <a:p>
                      <a:pPr algn="ctr" fontAlgn="b"/>
                      <a:r>
                        <a:rPr lang="fr-FR" sz="1100" b="0" i="0" u="none" strike="noStrike">
                          <a:solidFill>
                            <a:srgbClr val="000000"/>
                          </a:solidFill>
                          <a:effectLst/>
                          <a:latin typeface="Calibri"/>
                        </a:rPr>
                        <a:t>Ensemble des laboratoires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3">
                  <a:txBody>
                    <a:bodyPr/>
                    <a:lstStyle/>
                    <a:p>
                      <a:pPr algn="ctr" fontAlgn="b"/>
                      <a:r>
                        <a:rPr lang="fr-FR" sz="1100" b="0" i="0" u="none" strike="noStrike">
                          <a:solidFill>
                            <a:srgbClr val="000000"/>
                          </a:solidFill>
                          <a:effectLst/>
                          <a:latin typeface="Calibri"/>
                        </a:rPr>
                        <a:t>Labo. Moins importants (&lt;150000)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3">
                  <a:txBody>
                    <a:bodyPr/>
                    <a:lstStyle/>
                    <a:p>
                      <a:pPr algn="ctr" fontAlgn="b"/>
                      <a:r>
                        <a:rPr lang="fr-FR" sz="1100" b="0" i="0" u="none" strike="noStrike">
                          <a:solidFill>
                            <a:srgbClr val="000000"/>
                          </a:solidFill>
                          <a:effectLst/>
                          <a:latin typeface="Calibri"/>
                        </a:rPr>
                        <a:t>Labo plus importants (&gt;=150000)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3">
                  <a:txBody>
                    <a:bodyPr/>
                    <a:lstStyle/>
                    <a:p>
                      <a:pPr algn="ctr" fontAlgn="b"/>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rowSpan="3">
                  <a:txBody>
                    <a:bodyPr/>
                    <a:lstStyle/>
                    <a:p>
                      <a:pPr algn="ctr" fontAlgn="b"/>
                      <a:r>
                        <a:rPr lang="fr-FR" sz="1100" b="0" i="0" u="none" strike="noStrike">
                          <a:solidFill>
                            <a:srgbClr val="000000"/>
                          </a:solidFill>
                          <a:effectLst/>
                          <a:latin typeface="Calibri"/>
                        </a:rPr>
                        <a:t>Ensemble des laboratoires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3">
                  <a:txBody>
                    <a:bodyPr/>
                    <a:lstStyle/>
                    <a:p>
                      <a:pPr algn="ctr" fontAlgn="b"/>
                      <a:r>
                        <a:rPr lang="fr-FR" sz="1100" b="0" i="0" u="none" strike="noStrike">
                          <a:solidFill>
                            <a:srgbClr val="000000"/>
                          </a:solidFill>
                          <a:effectLst/>
                          <a:latin typeface="Calibri"/>
                        </a:rPr>
                        <a:t>Labo. Moins importants (&lt;150000)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3">
                  <a:txBody>
                    <a:bodyPr/>
                    <a:lstStyle/>
                    <a:p>
                      <a:pPr algn="ctr" fontAlgn="b"/>
                      <a:r>
                        <a:rPr lang="fr-FR" sz="1100" b="0" i="0" u="none" strike="noStrike">
                          <a:solidFill>
                            <a:srgbClr val="000000"/>
                          </a:solidFill>
                          <a:effectLst/>
                          <a:latin typeface="Calibri"/>
                        </a:rPr>
                        <a:t>Labo plus importants (&gt;=150000)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r>
              <a:tr h="20955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19050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0955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1" i="0" u="none" strike="noStrike">
                          <a:solidFill>
                            <a:srgbClr val="000000"/>
                          </a:solidFill>
                          <a:effectLst/>
                          <a:latin typeface="Calibri"/>
                        </a:rPr>
                        <a:t>Indice 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92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102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104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1" i="0" u="none" strike="noStrike">
                          <a:solidFill>
                            <a:srgbClr val="000000"/>
                          </a:solidFill>
                          <a:effectLst/>
                          <a:latin typeface="Calibri"/>
                        </a:rPr>
                        <a:t>Indice Pondéré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85</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105</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r>
              <a:tr h="209550">
                <a:tc gridSpan="2">
                  <a:txBody>
                    <a:bodyPr/>
                    <a:lstStyle/>
                    <a:p>
                      <a:pPr algn="l" fontAlgn="b"/>
                      <a:r>
                        <a:rPr lang="fr-FR" sz="1100" b="1" i="0" u="none" strike="noStrike" dirty="0" smtClean="0">
                          <a:solidFill>
                            <a:srgbClr val="000000"/>
                          </a:solidFill>
                          <a:effectLst/>
                          <a:latin typeface="Calibri"/>
                        </a:rPr>
                        <a:t>Nb laboratoires (**)</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15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7</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14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7</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15</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23</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pondéré</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18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Données recueillies vs données labos (T.R.)</a:t>
            </a:r>
          </a:p>
        </p:txBody>
      </p:sp>
      <p:sp>
        <p:nvSpPr>
          <p:cNvPr id="164867" name="Text Box 3"/>
          <p:cNvSpPr txBox="1">
            <a:spLocks noChangeArrowheads="1"/>
          </p:cNvSpPr>
          <p:nvPr/>
        </p:nvSpPr>
        <p:spPr bwMode="auto">
          <a:xfrm>
            <a:off x="0" y="1196975"/>
            <a:ext cx="9144000" cy="923330"/>
          </a:xfrm>
          <a:prstGeom prst="rect">
            <a:avLst/>
          </a:prstGeom>
          <a:noFill/>
          <a:ln w="9525">
            <a:noFill/>
            <a:miter lim="800000"/>
            <a:headEnd/>
            <a:tailEnd/>
          </a:ln>
        </p:spPr>
        <p:txBody>
          <a:bodyPr>
            <a:spAutoFit/>
          </a:bodyPr>
          <a:lstStyle/>
          <a:p>
            <a:pPr algn="just">
              <a:spcBef>
                <a:spcPct val="50000"/>
              </a:spcBef>
            </a:pPr>
            <a:r>
              <a:rPr lang="fr-FR" sz="1200" dirty="0"/>
              <a:t>Concernant CSD, l’estimation est assez bonne pour les laboratoires à faible activité de visite </a:t>
            </a:r>
            <a:r>
              <a:rPr lang="fr-FR" sz="1200" dirty="0" smtClean="0"/>
              <a:t>médicale.</a:t>
            </a:r>
            <a:endParaRPr lang="fr-FR" sz="1200" dirty="0"/>
          </a:p>
          <a:p>
            <a:pPr algn="just">
              <a:spcBef>
                <a:spcPct val="50000"/>
              </a:spcBef>
            </a:pPr>
            <a:r>
              <a:rPr lang="fr-FR" sz="1200" dirty="0" smtClean="0"/>
              <a:t>Pour </a:t>
            </a:r>
            <a:r>
              <a:rPr lang="fr-FR" sz="1200" dirty="0"/>
              <a:t>les 2 fournisseurs notons la tendance à diverger pour les laboratoires à forte activité en visite médicale en sous estimation pour les 2 fournisseurs. Concernant le point isolé il s’agit d’un laboratoire dont on a du mal à reconstituer l’activité en raison du périmètre juridique de celui-ci (Problème similaire aux années précédentes</a:t>
            </a:r>
            <a:r>
              <a:rPr lang="fr-FR" sz="1200" dirty="0" smtClean="0"/>
              <a:t>). Il a été exclus du calcul de l’indice pour IMS.</a:t>
            </a:r>
            <a:endParaRPr lang="fr-FR" sz="1200" dirty="0"/>
          </a:p>
        </p:txBody>
      </p:sp>
      <p:sp>
        <p:nvSpPr>
          <p:cNvPr id="6"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7" name="Graphique 6"/>
          <p:cNvGraphicFramePr>
            <a:graphicFrameLocks/>
          </p:cNvGraphicFramePr>
          <p:nvPr>
            <p:extLst>
              <p:ext uri="{D42A27DB-BD31-4B8C-83A1-F6EECF244321}">
                <p14:modId xmlns="" xmlns:p14="http://schemas.microsoft.com/office/powerpoint/2010/main" val="1808720213"/>
              </p:ext>
            </p:extLst>
          </p:nvPr>
        </p:nvGraphicFramePr>
        <p:xfrm>
          <a:off x="611560" y="2386013"/>
          <a:ext cx="7776864" cy="37004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Analyse des visites médecins – Historique </a:t>
            </a:r>
          </a:p>
        </p:txBody>
      </p:sp>
      <p:sp>
        <p:nvSpPr>
          <p:cNvPr id="166915" name="Text Box 3"/>
          <p:cNvSpPr txBox="1">
            <a:spLocks noChangeArrowheads="1"/>
          </p:cNvSpPr>
          <p:nvPr/>
        </p:nvSpPr>
        <p:spPr bwMode="auto">
          <a:xfrm>
            <a:off x="228600" y="1676400"/>
            <a:ext cx="8458200" cy="336550"/>
          </a:xfrm>
          <a:prstGeom prst="rect">
            <a:avLst/>
          </a:prstGeom>
          <a:noFill/>
          <a:ln w="9525">
            <a:noFill/>
            <a:miter lim="800000"/>
            <a:headEnd/>
            <a:tailEnd/>
          </a:ln>
        </p:spPr>
        <p:txBody>
          <a:bodyPr>
            <a:spAutoFit/>
          </a:bodyPr>
          <a:lstStyle/>
          <a:p>
            <a:pPr>
              <a:spcBef>
                <a:spcPct val="50000"/>
              </a:spcBef>
            </a:pPr>
            <a:r>
              <a:rPr lang="fr-FR" sz="1600" b="1" dirty="0" smtClean="0"/>
              <a:t>Historique </a:t>
            </a:r>
            <a:r>
              <a:rPr lang="fr-FR" sz="1600" dirty="0"/>
              <a:t>:</a:t>
            </a:r>
          </a:p>
        </p:txBody>
      </p:sp>
      <p:sp>
        <p:nvSpPr>
          <p:cNvPr id="166916" name="Text Box 4"/>
          <p:cNvSpPr txBox="1">
            <a:spLocks noChangeArrowheads="1"/>
          </p:cNvSpPr>
          <p:nvPr/>
        </p:nvSpPr>
        <p:spPr bwMode="auto">
          <a:xfrm>
            <a:off x="228600" y="4114800"/>
            <a:ext cx="8534400" cy="1908215"/>
          </a:xfrm>
          <a:prstGeom prst="rect">
            <a:avLst/>
          </a:prstGeom>
          <a:noFill/>
          <a:ln w="9525">
            <a:noFill/>
            <a:miter lim="800000"/>
            <a:headEnd/>
            <a:tailEnd/>
          </a:ln>
        </p:spPr>
        <p:txBody>
          <a:bodyPr>
            <a:spAutoFit/>
          </a:bodyPr>
          <a:lstStyle/>
          <a:p>
            <a:pPr algn="just">
              <a:spcBef>
                <a:spcPct val="50000"/>
              </a:spcBef>
            </a:pPr>
            <a:r>
              <a:rPr lang="fr-FR" sz="1400" i="1" dirty="0" smtClean="0"/>
              <a:t>*2011 a été masqué du fait de l’absence de données IMS en 2011.</a:t>
            </a:r>
          </a:p>
          <a:p>
            <a:pPr algn="just">
              <a:spcBef>
                <a:spcPct val="50000"/>
              </a:spcBef>
            </a:pPr>
            <a:r>
              <a:rPr lang="fr-FR" sz="1600" b="1" i="1" dirty="0" smtClean="0"/>
              <a:t>Commentaires </a:t>
            </a:r>
            <a:r>
              <a:rPr lang="fr-FR" sz="1600" b="1" i="1" dirty="0"/>
              <a:t>: </a:t>
            </a:r>
            <a:endParaRPr lang="fr-FR" sz="1600" b="1" i="1" dirty="0" smtClean="0"/>
          </a:p>
          <a:p>
            <a:pPr algn="just">
              <a:spcBef>
                <a:spcPct val="50000"/>
              </a:spcBef>
            </a:pPr>
            <a:r>
              <a:rPr lang="fr-FR" sz="1600" dirty="0" smtClean="0"/>
              <a:t>Chez </a:t>
            </a:r>
            <a:r>
              <a:rPr lang="fr-FR" sz="1600" dirty="0"/>
              <a:t>CSD, </a:t>
            </a:r>
            <a:r>
              <a:rPr lang="fr-FR" sz="1600" dirty="0" smtClean="0"/>
              <a:t>une </a:t>
            </a:r>
            <a:r>
              <a:rPr lang="fr-FR" sz="1600" b="1" dirty="0"/>
              <a:t>sous-estimation </a:t>
            </a:r>
            <a:r>
              <a:rPr lang="fr-FR" sz="1600" dirty="0" smtClean="0"/>
              <a:t>de 8 points en 2012 et de 15 points en pondéré. L’écart type pondéré est ramené à 18 en 2012.</a:t>
            </a:r>
            <a:endParaRPr lang="fr-FR" sz="1600" dirty="0"/>
          </a:p>
          <a:p>
            <a:pPr algn="just">
              <a:spcBef>
                <a:spcPct val="50000"/>
              </a:spcBef>
            </a:pPr>
            <a:r>
              <a:rPr lang="fr-FR" sz="1600" dirty="0"/>
              <a:t>Chez IMS, </a:t>
            </a:r>
            <a:r>
              <a:rPr lang="fr-FR" sz="1600" dirty="0" smtClean="0"/>
              <a:t>une </a:t>
            </a:r>
            <a:r>
              <a:rPr lang="fr-FR" sz="1600" b="1" dirty="0" smtClean="0"/>
              <a:t>surestimation </a:t>
            </a:r>
            <a:r>
              <a:rPr lang="fr-FR" sz="1600" dirty="0" smtClean="0"/>
              <a:t>de 4 points en brut et une sous-estimation de 2 points en pondéré. L’écart type pondéré est de 20.</a:t>
            </a:r>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2" name="Tableau 1"/>
          <p:cNvGraphicFramePr>
            <a:graphicFrameLocks noGrp="1"/>
          </p:cNvGraphicFramePr>
          <p:nvPr>
            <p:extLst>
              <p:ext uri="{D42A27DB-BD31-4B8C-83A1-F6EECF244321}">
                <p14:modId xmlns="" xmlns:p14="http://schemas.microsoft.com/office/powerpoint/2010/main" val="250674527"/>
              </p:ext>
            </p:extLst>
          </p:nvPr>
        </p:nvGraphicFramePr>
        <p:xfrm>
          <a:off x="457205" y="2195719"/>
          <a:ext cx="8229595" cy="1617172"/>
        </p:xfrm>
        <a:graphic>
          <a:graphicData uri="http://schemas.openxmlformats.org/drawingml/2006/table">
            <a:tbl>
              <a:tblPr/>
              <a:tblGrid>
                <a:gridCol w="748145"/>
                <a:gridCol w="748145"/>
                <a:gridCol w="748145"/>
                <a:gridCol w="748145"/>
                <a:gridCol w="748145"/>
                <a:gridCol w="748145"/>
                <a:gridCol w="748145"/>
                <a:gridCol w="748145"/>
                <a:gridCol w="748145"/>
                <a:gridCol w="748145"/>
                <a:gridCol w="748145"/>
              </a:tblGrid>
              <a:tr h="0">
                <a:tc>
                  <a:txBody>
                    <a:bodyPr/>
                    <a:lstStyle/>
                    <a:p>
                      <a:pPr algn="l"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2012</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2010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2008</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2012</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2010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2008</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r>
              <a:tr h="205740">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1" i="0" u="none" strike="noStrike">
                          <a:solidFill>
                            <a:srgbClr val="000000"/>
                          </a:solidFill>
                          <a:effectLst/>
                          <a:latin typeface="Calibri"/>
                        </a:rPr>
                        <a:t>Indice Brut</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92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104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107</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1" i="0" u="none" strike="noStrike">
                          <a:solidFill>
                            <a:srgbClr val="000000"/>
                          </a:solidFill>
                          <a:effectLst/>
                          <a:latin typeface="Calibri"/>
                        </a:rPr>
                        <a:t>Indice Pondéré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85</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87</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85</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101</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84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r>
              <a:tr h="205740">
                <a:tc gridSpan="2">
                  <a:txBody>
                    <a:bodyPr/>
                    <a:lstStyle/>
                    <a:p>
                      <a:pPr algn="l" fontAlgn="b"/>
                      <a:r>
                        <a:rPr lang="fr-FR" sz="1100" b="1" i="0" u="none" strike="noStrike" dirty="0" smtClean="0">
                          <a:solidFill>
                            <a:srgbClr val="000000"/>
                          </a:solidFill>
                          <a:effectLst/>
                          <a:latin typeface="Calibri"/>
                        </a:rPr>
                        <a:t>Nb laboratoires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15</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21</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23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23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14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21</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23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23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brut</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29</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41</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pondéré</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18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41</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r>
              <a:rPr lang="fr-FR" sz="1600" b="1" smtClean="0"/>
              <a:t>Résultats MG Produits: les visites produits</a:t>
            </a:r>
            <a:endParaRPr lang="fr-FR" smtClean="0"/>
          </a:p>
        </p:txBody>
      </p:sp>
      <p:sp>
        <p:nvSpPr>
          <p:cNvPr id="168963" name="Rectangle 3"/>
          <p:cNvSpPr>
            <a:spLocks noGrp="1" noChangeArrowheads="1"/>
          </p:cNvSpPr>
          <p:nvPr>
            <p:ph type="body" idx="1"/>
          </p:nvPr>
        </p:nvSpPr>
        <p:spPr/>
        <p:txBody>
          <a:bodyPr/>
          <a:lstStyle/>
          <a:p>
            <a:pPr marL="0" indent="0" algn="ctr" eaLnBrk="1" hangingPunct="1">
              <a:buNone/>
            </a:pPr>
            <a:endParaRPr lang="fr-FR" sz="2800" b="1" dirty="0" smtClean="0"/>
          </a:p>
          <a:p>
            <a:pPr marL="0" indent="0" algn="ctr" eaLnBrk="1" hangingPunct="1">
              <a:buNone/>
            </a:pPr>
            <a:endParaRPr lang="fr-FR" sz="2800" b="1" dirty="0"/>
          </a:p>
          <a:p>
            <a:pPr marL="0" indent="0" algn="ctr" eaLnBrk="1" hangingPunct="1">
              <a:buNone/>
            </a:pPr>
            <a:r>
              <a:rPr lang="fr-FR" sz="2800" b="1" dirty="0" smtClean="0"/>
              <a:t>reconstitution des volumes au niveau des produits.</a:t>
            </a:r>
          </a:p>
          <a:p>
            <a:pPr marL="0" indent="0" algn="just" eaLnBrk="1" hangingPunct="1">
              <a:buNone/>
            </a:pPr>
            <a:endParaRPr lang="fr-FR" sz="2800" dirty="0"/>
          </a:p>
          <a:p>
            <a:pPr marL="0" indent="0" algn="ctr" eaLnBrk="1" hangingPunct="1">
              <a:buNone/>
            </a:pPr>
            <a:r>
              <a:rPr lang="fr-FR" sz="2800" b="1" i="1" dirty="0" smtClean="0"/>
              <a:t>43 données exploitables</a:t>
            </a:r>
            <a:r>
              <a:rPr lang="fr-FR" sz="2800" dirty="0" smtClean="0"/>
              <a:t>.</a:t>
            </a:r>
          </a:p>
          <a:p>
            <a:pPr marL="0" indent="0" algn="just" eaLnBrk="1" hangingPunct="1">
              <a:buNone/>
            </a:pPr>
            <a:endParaRPr lang="fr-FR" sz="2800" i="1" dirty="0"/>
          </a:p>
          <a:p>
            <a:pPr marL="0" indent="0" algn="just" eaLnBrk="1" hangingPunct="1">
              <a:buNone/>
            </a:pPr>
            <a:r>
              <a:rPr lang="fr-FR" sz="1600" i="1" dirty="0" smtClean="0"/>
              <a:t>Rappelons que pour être exploitable, il faut pour un produit appartenir à la même classe de produit au sein du même labo, et que l’on connaisse le nombre de visites du laboratoire.</a:t>
            </a:r>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Produits: Analyse des visites produits en indice 100 (moy.)</a:t>
            </a:r>
          </a:p>
        </p:txBody>
      </p:sp>
      <p:sp>
        <p:nvSpPr>
          <p:cNvPr id="171011" name="Text Box 3"/>
          <p:cNvSpPr txBox="1">
            <a:spLocks noChangeArrowheads="1"/>
          </p:cNvSpPr>
          <p:nvPr/>
        </p:nvSpPr>
        <p:spPr bwMode="auto">
          <a:xfrm>
            <a:off x="228600" y="1295400"/>
            <a:ext cx="8458200" cy="830997"/>
          </a:xfrm>
          <a:prstGeom prst="rect">
            <a:avLst/>
          </a:prstGeom>
          <a:noFill/>
          <a:ln w="9525">
            <a:noFill/>
            <a:miter lim="800000"/>
            <a:headEnd/>
            <a:tailEnd/>
          </a:ln>
        </p:spPr>
        <p:txBody>
          <a:bodyPr>
            <a:spAutoFit/>
          </a:bodyPr>
          <a:lstStyle/>
          <a:p>
            <a:pPr algn="just">
              <a:spcBef>
                <a:spcPct val="50000"/>
              </a:spcBef>
            </a:pPr>
            <a:r>
              <a:rPr lang="fr-FR" sz="1600" dirty="0"/>
              <a:t>En analysant en indice 100, les produits chez les MG (Base 100 = données en provenance des laboratoires), on trouve un indice brut moyen assez </a:t>
            </a:r>
            <a:r>
              <a:rPr lang="fr-FR" sz="1600" dirty="0" smtClean="0"/>
              <a:t>éloigné de 100</a:t>
            </a:r>
            <a:r>
              <a:rPr lang="fr-FR" sz="1600" dirty="0"/>
              <a:t>. (inférieur à 100 pour CSD = </a:t>
            </a:r>
            <a:r>
              <a:rPr lang="fr-FR" sz="1600" dirty="0" smtClean="0"/>
              <a:t>80 </a:t>
            </a:r>
            <a:r>
              <a:rPr lang="fr-FR" sz="1600" dirty="0"/>
              <a:t>et </a:t>
            </a:r>
            <a:r>
              <a:rPr lang="fr-FR" sz="1600" dirty="0" smtClean="0"/>
              <a:t>pour </a:t>
            </a:r>
            <a:r>
              <a:rPr lang="fr-FR" sz="1600" dirty="0"/>
              <a:t>IMS = </a:t>
            </a:r>
            <a:r>
              <a:rPr lang="fr-FR" sz="1600" dirty="0" smtClean="0"/>
              <a:t>97). </a:t>
            </a:r>
            <a:r>
              <a:rPr lang="fr-FR" sz="1600" dirty="0"/>
              <a:t>Les indices pondérés sont </a:t>
            </a:r>
            <a:r>
              <a:rPr lang="fr-FR" sz="1600" dirty="0" smtClean="0"/>
              <a:t>encore plus faibles.</a:t>
            </a:r>
            <a:endParaRPr lang="fr-FR" sz="1600" dirty="0"/>
          </a:p>
        </p:txBody>
      </p:sp>
      <p:sp>
        <p:nvSpPr>
          <p:cNvPr id="171012" name="Text Box 178"/>
          <p:cNvSpPr txBox="1">
            <a:spLocks noChangeArrowheads="1"/>
          </p:cNvSpPr>
          <p:nvPr/>
        </p:nvSpPr>
        <p:spPr bwMode="auto">
          <a:xfrm>
            <a:off x="250825" y="5300663"/>
            <a:ext cx="8642350" cy="457200"/>
          </a:xfrm>
          <a:prstGeom prst="rect">
            <a:avLst/>
          </a:prstGeom>
          <a:noFill/>
          <a:ln w="9525">
            <a:noFill/>
            <a:miter lim="800000"/>
            <a:headEnd/>
            <a:tailEnd/>
          </a:ln>
        </p:spPr>
        <p:txBody>
          <a:bodyPr>
            <a:spAutoFit/>
          </a:bodyPr>
          <a:lstStyle/>
          <a:p>
            <a:pPr algn="just">
              <a:spcBef>
                <a:spcPct val="50000"/>
              </a:spcBef>
            </a:pPr>
            <a:r>
              <a:rPr lang="fr-FR" sz="1200"/>
              <a:t>(*) on pondère le calcul par le volume des mentions déclarées pour le produit, ainsi les produits ayant un plus grand nombre de mention pèsent plus lourd dans l’indice moyen.</a:t>
            </a:r>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2" name="Tableau 1"/>
          <p:cNvGraphicFramePr>
            <a:graphicFrameLocks noGrp="1"/>
          </p:cNvGraphicFramePr>
          <p:nvPr>
            <p:extLst>
              <p:ext uri="{D42A27DB-BD31-4B8C-83A1-F6EECF244321}">
                <p14:modId xmlns="" xmlns:p14="http://schemas.microsoft.com/office/powerpoint/2010/main" val="1760229145"/>
              </p:ext>
            </p:extLst>
          </p:nvPr>
        </p:nvGraphicFramePr>
        <p:xfrm>
          <a:off x="1143000" y="2564904"/>
          <a:ext cx="6858000" cy="2295525"/>
        </p:xfrm>
        <a:graphic>
          <a:graphicData uri="http://schemas.openxmlformats.org/drawingml/2006/table">
            <a:tbl>
              <a:tblPr/>
              <a:tblGrid>
                <a:gridCol w="762000"/>
                <a:gridCol w="762000"/>
                <a:gridCol w="762000"/>
                <a:gridCol w="762000"/>
                <a:gridCol w="762000"/>
                <a:gridCol w="762000"/>
                <a:gridCol w="762000"/>
                <a:gridCol w="762000"/>
                <a:gridCol w="762000"/>
              </a:tblGrid>
              <a:tr h="200025">
                <a:tc>
                  <a:txBody>
                    <a:bodyPr/>
                    <a:lstStyle/>
                    <a:p>
                      <a:pPr algn="l" fontAlgn="b"/>
                      <a:endParaRPr lang="fr-FR" sz="1100" b="0" i="0" u="none" strike="noStrike" dirty="0">
                        <a:solidFill>
                          <a:srgbClr val="000000"/>
                        </a:solidFill>
                        <a:effectLst/>
                        <a:latin typeface="Calibri"/>
                      </a:endParaRPr>
                    </a:p>
                  </a:txBody>
                  <a:tcPr marL="9525" marR="9525" marT="9525"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endParaRPr lang="fr-FR" sz="1100" b="0" i="0" u="none" strike="noStrike">
                        <a:solidFill>
                          <a:srgbClr val="000000"/>
                        </a:solidFill>
                        <a:effectLst/>
                        <a:latin typeface="Calibri"/>
                      </a:endParaRPr>
                    </a:p>
                  </a:txBody>
                  <a:tcPr marL="9525" marR="9525" marT="9525"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rowSpan="4">
                  <a:txBody>
                    <a:bodyPr/>
                    <a:lstStyle/>
                    <a:p>
                      <a:pPr algn="ctr" fontAlgn="b"/>
                      <a:r>
                        <a:rPr lang="fr-FR" sz="1100" b="0" i="0" u="none" strike="noStrike">
                          <a:solidFill>
                            <a:srgbClr val="000000"/>
                          </a:solidFill>
                          <a:effectLst/>
                          <a:latin typeface="Calibri"/>
                        </a:rPr>
                        <a:t>Ensemble des produits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4">
                  <a:txBody>
                    <a:bodyPr/>
                    <a:lstStyle/>
                    <a:p>
                      <a:pPr algn="ctr" fontAlgn="b"/>
                      <a:r>
                        <a:rPr lang="fr-FR" sz="1100" b="0" i="0" u="none" strike="noStrike" dirty="0">
                          <a:solidFill>
                            <a:srgbClr val="000000"/>
                          </a:solidFill>
                          <a:effectLst/>
                          <a:latin typeface="Calibri"/>
                        </a:rPr>
                        <a:t>Promotion faible à moyenne (&lt;=100000)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4">
                  <a:txBody>
                    <a:bodyPr/>
                    <a:lstStyle/>
                    <a:p>
                      <a:pPr algn="ctr" fontAlgn="b"/>
                      <a:r>
                        <a:rPr lang="fr-FR" sz="1100" b="0" i="0" u="none" strike="noStrike" dirty="0">
                          <a:solidFill>
                            <a:srgbClr val="000000"/>
                          </a:solidFill>
                          <a:effectLst/>
                          <a:latin typeface="Calibri"/>
                        </a:rPr>
                        <a:t>Promotion intense (&gt;100000)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4">
                  <a:txBody>
                    <a:bodyPr/>
                    <a:lstStyle/>
                    <a:p>
                      <a:pPr algn="ctr" fontAlgn="b"/>
                      <a:endParaRPr lang="fr-FR" sz="1100" b="0" i="0" u="none" strike="noStrike">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rowSpan="4">
                  <a:txBody>
                    <a:bodyPr/>
                    <a:lstStyle/>
                    <a:p>
                      <a:pPr algn="ctr" fontAlgn="b"/>
                      <a:r>
                        <a:rPr lang="fr-FR" sz="1100" b="0" i="0" u="none" strike="noStrike">
                          <a:solidFill>
                            <a:srgbClr val="000000"/>
                          </a:solidFill>
                          <a:effectLst/>
                          <a:latin typeface="Calibri"/>
                        </a:rPr>
                        <a:t>Ensemble des produits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4">
                  <a:txBody>
                    <a:bodyPr/>
                    <a:lstStyle/>
                    <a:p>
                      <a:pPr algn="ctr" fontAlgn="b"/>
                      <a:r>
                        <a:rPr lang="fr-FR" sz="1100" b="0" i="0" u="none" strike="noStrike">
                          <a:solidFill>
                            <a:srgbClr val="000000"/>
                          </a:solidFill>
                          <a:effectLst/>
                          <a:latin typeface="Calibri"/>
                        </a:rPr>
                        <a:t>Promotion faible à moyenne (&lt;=100000)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rowSpan="4">
                  <a:txBody>
                    <a:bodyPr/>
                    <a:lstStyle/>
                    <a:p>
                      <a:pPr algn="ctr" fontAlgn="b"/>
                      <a:r>
                        <a:rPr lang="fr-FR" sz="1100" b="0" i="0" u="none" strike="noStrike">
                          <a:solidFill>
                            <a:srgbClr val="000000"/>
                          </a:solidFill>
                          <a:effectLst/>
                          <a:latin typeface="Calibri"/>
                        </a:rPr>
                        <a:t>Promotion intense (&gt;100000)</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r>
              <a:tr h="209550">
                <a:tc>
                  <a:txBody>
                    <a:bodyPr/>
                    <a:lstStyle/>
                    <a:p>
                      <a:pPr algn="l" fontAlgn="b"/>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0955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0955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09550">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1" i="0" u="none" strike="noStrike">
                          <a:solidFill>
                            <a:srgbClr val="000000"/>
                          </a:solidFill>
                          <a:effectLst/>
                          <a:latin typeface="Calibri"/>
                        </a:rPr>
                        <a:t>Indice 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80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68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87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1" i="0" u="none" strike="noStrike">
                          <a:solidFill>
                            <a:srgbClr val="000000"/>
                          </a:solidFill>
                          <a:effectLst/>
                          <a:latin typeface="Calibri"/>
                        </a:rPr>
                        <a:t>Indice Pondéré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72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68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86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r>
              <a:tr h="209550">
                <a:tc gridSpan="2">
                  <a:txBody>
                    <a:bodyPr/>
                    <a:lstStyle/>
                    <a:p>
                      <a:pPr algn="l" fontAlgn="b"/>
                      <a:r>
                        <a:rPr lang="fr-FR" sz="1100" b="1" i="0" u="none" strike="noStrike" dirty="0" smtClean="0">
                          <a:solidFill>
                            <a:srgbClr val="000000"/>
                          </a:solidFill>
                          <a:effectLst/>
                          <a:latin typeface="Calibri"/>
                        </a:rPr>
                        <a:t>Nb produits</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43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19</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43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24</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19</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21</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29</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21</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955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pondéré</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19</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19</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29</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21</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Analyse des mentions produits – Historique </a:t>
            </a:r>
          </a:p>
        </p:txBody>
      </p:sp>
      <p:sp>
        <p:nvSpPr>
          <p:cNvPr id="175107" name="Text Box 3"/>
          <p:cNvSpPr txBox="1">
            <a:spLocks noChangeArrowheads="1"/>
          </p:cNvSpPr>
          <p:nvPr/>
        </p:nvSpPr>
        <p:spPr bwMode="auto">
          <a:xfrm>
            <a:off x="342900" y="1412875"/>
            <a:ext cx="8458200" cy="336550"/>
          </a:xfrm>
          <a:prstGeom prst="rect">
            <a:avLst/>
          </a:prstGeom>
          <a:noFill/>
          <a:ln w="9525">
            <a:noFill/>
            <a:miter lim="800000"/>
            <a:headEnd/>
            <a:tailEnd/>
          </a:ln>
        </p:spPr>
        <p:txBody>
          <a:bodyPr>
            <a:spAutoFit/>
          </a:bodyPr>
          <a:lstStyle/>
          <a:p>
            <a:pPr>
              <a:spcBef>
                <a:spcPct val="50000"/>
              </a:spcBef>
            </a:pPr>
            <a:r>
              <a:rPr lang="fr-FR" sz="1600" dirty="0" smtClean="0"/>
              <a:t>HISTORIQUE :</a:t>
            </a:r>
            <a:endParaRPr lang="fr-FR" sz="1600" dirty="0"/>
          </a:p>
        </p:txBody>
      </p:sp>
      <p:sp>
        <p:nvSpPr>
          <p:cNvPr id="175108" name="Text Box 4"/>
          <p:cNvSpPr txBox="1">
            <a:spLocks noChangeArrowheads="1"/>
          </p:cNvSpPr>
          <p:nvPr/>
        </p:nvSpPr>
        <p:spPr bwMode="auto">
          <a:xfrm>
            <a:off x="304800" y="4365625"/>
            <a:ext cx="8534400" cy="1569660"/>
          </a:xfrm>
          <a:prstGeom prst="rect">
            <a:avLst/>
          </a:prstGeom>
          <a:noFill/>
          <a:ln w="9525">
            <a:noFill/>
            <a:miter lim="800000"/>
            <a:headEnd/>
            <a:tailEnd/>
          </a:ln>
        </p:spPr>
        <p:txBody>
          <a:bodyPr>
            <a:spAutoFit/>
          </a:bodyPr>
          <a:lstStyle/>
          <a:p>
            <a:pPr algn="just">
              <a:spcBef>
                <a:spcPct val="50000"/>
              </a:spcBef>
            </a:pPr>
            <a:r>
              <a:rPr lang="fr-FR" sz="1600" b="1" i="1" dirty="0"/>
              <a:t>Commentaires : </a:t>
            </a:r>
            <a:endParaRPr lang="fr-FR" sz="1600" b="1" i="1" dirty="0" smtClean="0"/>
          </a:p>
          <a:p>
            <a:pPr algn="just">
              <a:spcBef>
                <a:spcPct val="50000"/>
              </a:spcBef>
            </a:pPr>
            <a:r>
              <a:rPr lang="fr-FR" sz="1600" dirty="0" smtClean="0"/>
              <a:t>CSD : Une </a:t>
            </a:r>
            <a:r>
              <a:rPr lang="fr-FR" sz="1600" b="1" dirty="0" smtClean="0"/>
              <a:t>sous-estimation</a:t>
            </a:r>
            <a:r>
              <a:rPr lang="fr-FR" sz="1600" dirty="0" smtClean="0"/>
              <a:t> des données avec un indice pondéré à 72 avec un écart type pondéré de 19</a:t>
            </a:r>
            <a:endParaRPr lang="fr-FR" sz="1600" dirty="0"/>
          </a:p>
          <a:p>
            <a:pPr algn="just">
              <a:spcBef>
                <a:spcPct val="50000"/>
              </a:spcBef>
            </a:pPr>
            <a:r>
              <a:rPr lang="fr-FR" sz="1600" dirty="0" smtClean="0"/>
              <a:t>IMS : Une </a:t>
            </a:r>
            <a:r>
              <a:rPr lang="fr-FR" sz="1600" b="1" dirty="0" smtClean="0"/>
              <a:t>sous–estimation </a:t>
            </a:r>
            <a:r>
              <a:rPr lang="fr-FR" sz="1600" dirty="0" smtClean="0"/>
              <a:t>des données avec un indice pondéré à 90 et un écart type pondéré de 24. </a:t>
            </a:r>
            <a:endParaRPr lang="fr-FR" sz="1600" dirty="0"/>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2" name="Tableau 1"/>
          <p:cNvGraphicFramePr>
            <a:graphicFrameLocks noGrp="1"/>
          </p:cNvGraphicFramePr>
          <p:nvPr>
            <p:extLst>
              <p:ext uri="{D42A27DB-BD31-4B8C-83A1-F6EECF244321}">
                <p14:modId xmlns="" xmlns:p14="http://schemas.microsoft.com/office/powerpoint/2010/main" val="3937668843"/>
              </p:ext>
            </p:extLst>
          </p:nvPr>
        </p:nvGraphicFramePr>
        <p:xfrm>
          <a:off x="457202" y="1988840"/>
          <a:ext cx="8229595" cy="1636568"/>
        </p:xfrm>
        <a:graphic>
          <a:graphicData uri="http://schemas.openxmlformats.org/drawingml/2006/table">
            <a:tbl>
              <a:tblPr/>
              <a:tblGrid>
                <a:gridCol w="748145"/>
                <a:gridCol w="748145"/>
                <a:gridCol w="748145"/>
                <a:gridCol w="748145"/>
                <a:gridCol w="748145"/>
                <a:gridCol w="748145"/>
                <a:gridCol w="748145"/>
                <a:gridCol w="748145"/>
                <a:gridCol w="748145"/>
                <a:gridCol w="748145"/>
                <a:gridCol w="748145"/>
              </a:tblGrid>
              <a:tr h="196388">
                <a:tc>
                  <a:txBody>
                    <a:bodyPr/>
                    <a:lstStyle/>
                    <a:p>
                      <a:pPr algn="l"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2012</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2010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2008</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2012</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2010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2008</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r>
              <a:tr h="205740">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1" i="0" u="none" strike="noStrike">
                          <a:solidFill>
                            <a:srgbClr val="000000"/>
                          </a:solidFill>
                          <a:effectLst/>
                          <a:latin typeface="Calibri"/>
                        </a:rPr>
                        <a:t>Indice Brut</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80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95</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95</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97</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99</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1" i="0" u="none" strike="noStrike">
                          <a:solidFill>
                            <a:srgbClr val="000000"/>
                          </a:solidFill>
                          <a:effectLst/>
                          <a:latin typeface="Calibri"/>
                        </a:rPr>
                        <a:t>Indice Pondéré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72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91</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90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99</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107</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94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r>
              <a:tr h="205740">
                <a:tc gridSpan="2">
                  <a:txBody>
                    <a:bodyPr/>
                    <a:lstStyle/>
                    <a:p>
                      <a:pPr algn="l" fontAlgn="b"/>
                      <a:r>
                        <a:rPr lang="fr-FR" sz="1100" b="1" i="0" u="none" strike="noStrike" dirty="0" smtClean="0">
                          <a:solidFill>
                            <a:srgbClr val="000000"/>
                          </a:solidFill>
                          <a:effectLst/>
                          <a:latin typeface="Calibri"/>
                        </a:rPr>
                        <a:t>Nb produits</a:t>
                      </a:r>
                      <a:endParaRPr lang="fr-FR" sz="1100" b="1"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43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69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69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70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a:solidFill>
                            <a:srgbClr val="000000"/>
                          </a:solidFill>
                          <a:effectLst/>
                          <a:latin typeface="Calibri"/>
                        </a:rPr>
                        <a:t>43</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69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69</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70</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brut</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31</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35</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43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r h="205740">
                <a:tc gridSpan="2">
                  <a:txBody>
                    <a:bodyPr/>
                    <a:lstStyle/>
                    <a:p>
                      <a:pPr algn="l" fontAlgn="b"/>
                      <a:r>
                        <a:rPr lang="fr-FR" sz="1100" b="0" i="1" u="none" strike="noStrike" dirty="0" smtClean="0">
                          <a:solidFill>
                            <a:srgbClr val="000000"/>
                          </a:solidFill>
                          <a:effectLst/>
                          <a:latin typeface="Calibri"/>
                        </a:rPr>
                        <a:t>Ecart-type </a:t>
                      </a:r>
                      <a:r>
                        <a:rPr lang="fr-FR" sz="1100" b="0" i="1" u="none" strike="noStrike" dirty="0">
                          <a:solidFill>
                            <a:srgbClr val="000000"/>
                          </a:solidFill>
                          <a:effectLst/>
                          <a:latin typeface="Calibri"/>
                        </a:rPr>
                        <a:t>pondéré</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dirty="0" smtClean="0">
                          <a:solidFill>
                            <a:srgbClr val="000000"/>
                          </a:solidFill>
                          <a:effectLst/>
                          <a:latin typeface="Calibri"/>
                        </a:rPr>
                        <a:t>19</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 </a:t>
                      </a: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fr-FR" sz="1100" b="0" i="0" u="none" strike="noStrike" dirty="0" smtClean="0">
                          <a:solidFill>
                            <a:srgbClr val="000000"/>
                          </a:solidFill>
                          <a:effectLst/>
                          <a:latin typeface="Calibri"/>
                        </a:rPr>
                        <a:t>24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34</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43</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352" marR="9352" marT="935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r>
              <a:rPr lang="fr-FR" sz="1800" smtClean="0"/>
              <a:t>MG Données Produits : Comparaison avec zone + ou - 20%</a:t>
            </a:r>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8" name="Graphique 7"/>
          <p:cNvGraphicFramePr>
            <a:graphicFrameLocks/>
          </p:cNvGraphicFramePr>
          <p:nvPr>
            <p:extLst>
              <p:ext uri="{D42A27DB-BD31-4B8C-83A1-F6EECF244321}">
                <p14:modId xmlns="" xmlns:p14="http://schemas.microsoft.com/office/powerpoint/2010/main" val="732915667"/>
              </p:ext>
            </p:extLst>
          </p:nvPr>
        </p:nvGraphicFramePr>
        <p:xfrm>
          <a:off x="4499992" y="3429000"/>
          <a:ext cx="4644008" cy="29142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 xmlns:p14="http://schemas.microsoft.com/office/powerpoint/2010/main" val="1517892939"/>
              </p:ext>
            </p:extLst>
          </p:nvPr>
        </p:nvGraphicFramePr>
        <p:xfrm>
          <a:off x="1" y="1124744"/>
          <a:ext cx="4571999" cy="295232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Analyse des mentions produits selon la classe thérapeutique </a:t>
            </a:r>
          </a:p>
        </p:txBody>
      </p:sp>
      <p:sp>
        <p:nvSpPr>
          <p:cNvPr id="179203" name="Text Box 3"/>
          <p:cNvSpPr txBox="1">
            <a:spLocks noChangeArrowheads="1"/>
          </p:cNvSpPr>
          <p:nvPr/>
        </p:nvSpPr>
        <p:spPr bwMode="auto">
          <a:xfrm>
            <a:off x="179388" y="1412776"/>
            <a:ext cx="8458200" cy="336550"/>
          </a:xfrm>
          <a:prstGeom prst="rect">
            <a:avLst/>
          </a:prstGeom>
          <a:noFill/>
          <a:ln w="9525">
            <a:noFill/>
            <a:miter lim="800000"/>
            <a:headEnd/>
            <a:tailEnd/>
          </a:ln>
        </p:spPr>
        <p:txBody>
          <a:bodyPr>
            <a:spAutoFit/>
          </a:bodyPr>
          <a:lstStyle/>
          <a:p>
            <a:pPr>
              <a:spcBef>
                <a:spcPct val="50000"/>
              </a:spcBef>
            </a:pPr>
            <a:r>
              <a:rPr lang="fr-FR" sz="1600" b="1" i="1" dirty="0" smtClean="0"/>
              <a:t>Selon </a:t>
            </a:r>
            <a:r>
              <a:rPr lang="fr-FR" sz="1600" b="1" i="1" dirty="0"/>
              <a:t>les principales classes thérapeutiques :</a:t>
            </a:r>
          </a:p>
        </p:txBody>
      </p:sp>
      <p:sp>
        <p:nvSpPr>
          <p:cNvPr id="179204" name="Text Box 4"/>
          <p:cNvSpPr txBox="1">
            <a:spLocks noChangeArrowheads="1"/>
          </p:cNvSpPr>
          <p:nvPr/>
        </p:nvSpPr>
        <p:spPr bwMode="auto">
          <a:xfrm>
            <a:off x="467544" y="4691797"/>
            <a:ext cx="8534400" cy="830997"/>
          </a:xfrm>
          <a:prstGeom prst="rect">
            <a:avLst/>
          </a:prstGeom>
          <a:noFill/>
          <a:ln w="9525">
            <a:noFill/>
            <a:miter lim="800000"/>
            <a:headEnd/>
            <a:tailEnd/>
          </a:ln>
        </p:spPr>
        <p:txBody>
          <a:bodyPr>
            <a:spAutoFit/>
          </a:bodyPr>
          <a:lstStyle/>
          <a:p>
            <a:pPr algn="just">
              <a:spcBef>
                <a:spcPct val="50000"/>
              </a:spcBef>
            </a:pPr>
            <a:r>
              <a:rPr lang="fr-FR" sz="1600" i="1" dirty="0"/>
              <a:t>Seules les classes thérapeutiques ayant </a:t>
            </a:r>
            <a:r>
              <a:rPr lang="fr-FR" sz="1600" i="1" dirty="0" smtClean="0"/>
              <a:t>5 </a:t>
            </a:r>
            <a:r>
              <a:rPr lang="fr-FR" sz="1600" i="1" dirty="0"/>
              <a:t>produits </a:t>
            </a:r>
            <a:r>
              <a:rPr lang="fr-FR" sz="1600" i="1" dirty="0" smtClean="0"/>
              <a:t>décrits ou plus </a:t>
            </a:r>
            <a:r>
              <a:rPr lang="fr-FR" sz="1600" i="1" dirty="0"/>
              <a:t>sont affichées, les autres classes thérapeutiques ont des bases de </a:t>
            </a:r>
            <a:r>
              <a:rPr lang="fr-FR" sz="1600" i="1" dirty="0" smtClean="0"/>
              <a:t>moins </a:t>
            </a:r>
            <a:r>
              <a:rPr lang="fr-FR" sz="1600" i="1" dirty="0"/>
              <a:t>de 5 produits, en conséquence les conclusions qui en seraient tirées au niveau de la classe thérapeutique seraient peu fiables</a:t>
            </a:r>
            <a:r>
              <a:rPr lang="fr-FR" sz="1600" i="1" dirty="0" smtClean="0"/>
              <a:t>.</a:t>
            </a:r>
            <a:endParaRPr lang="fr-FR" sz="1600" i="1" dirty="0"/>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2" name="Tableau 1"/>
          <p:cNvGraphicFramePr>
            <a:graphicFrameLocks noGrp="1"/>
          </p:cNvGraphicFramePr>
          <p:nvPr>
            <p:extLst>
              <p:ext uri="{D42A27DB-BD31-4B8C-83A1-F6EECF244321}">
                <p14:modId xmlns="" xmlns:p14="http://schemas.microsoft.com/office/powerpoint/2010/main" val="351493783"/>
              </p:ext>
            </p:extLst>
          </p:nvPr>
        </p:nvGraphicFramePr>
        <p:xfrm>
          <a:off x="1524000" y="2132856"/>
          <a:ext cx="6096000" cy="1447800"/>
        </p:xfrm>
        <a:graphic>
          <a:graphicData uri="http://schemas.openxmlformats.org/drawingml/2006/table">
            <a:tbl>
              <a:tblPr/>
              <a:tblGrid>
                <a:gridCol w="762000"/>
                <a:gridCol w="762000"/>
                <a:gridCol w="762000"/>
                <a:gridCol w="762000"/>
                <a:gridCol w="762000"/>
                <a:gridCol w="762000"/>
                <a:gridCol w="762000"/>
                <a:gridCol w="762000"/>
              </a:tblGrid>
              <a:tr h="209550">
                <a:tc rowSpan="2" gridSpan="2">
                  <a:txBody>
                    <a:bodyPr/>
                    <a:lstStyle/>
                    <a:p>
                      <a:pPr algn="l" fontAlgn="b"/>
                      <a:r>
                        <a:rPr lang="fr-FR" sz="1100" b="1" i="0" u="none" strike="noStrike" dirty="0">
                          <a:solidFill>
                            <a:srgbClr val="000000"/>
                          </a:solidFill>
                          <a:effectLst/>
                          <a:latin typeface="Calibri"/>
                        </a:rPr>
                        <a:t>Selon Classe ATC (&gt; 10 données)</a:t>
                      </a:r>
                    </a:p>
                  </a:txBody>
                  <a:tcPr marL="9525" marR="9525" marT="9525" marB="0" anchor="b">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CFFFF"/>
                    </a:solidFill>
                  </a:tcPr>
                </a:tc>
                <a:tc rowSpan="2" hMerge="1">
                  <a:txBody>
                    <a:bodyPr/>
                    <a:lstStyle/>
                    <a:p>
                      <a:endParaRPr lang="fr-FR"/>
                    </a:p>
                  </a:txBody>
                  <a:tcPr/>
                </a:tc>
                <a:tc>
                  <a:txBody>
                    <a:bodyPr/>
                    <a:lstStyle/>
                    <a:p>
                      <a:pPr algn="ctr" fontAlgn="b"/>
                      <a:r>
                        <a:rPr lang="fr-FR" sz="1100" b="1" i="0" u="none" strike="noStrike" dirty="0" smtClean="0">
                          <a:solidFill>
                            <a:srgbClr val="000000"/>
                          </a:solidFill>
                          <a:effectLst/>
                          <a:latin typeface="Calibri"/>
                        </a:rPr>
                        <a:t>Nb classes</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1" i="0" u="none" strike="noStrike">
                          <a:solidFill>
                            <a:srgbClr val="000000"/>
                          </a:solidFill>
                          <a:effectLst/>
                          <a:latin typeface="Calibri"/>
                        </a:rPr>
                        <a:t>Indice brut</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1" i="0" u="none" strike="noStrike" dirty="0">
                          <a:solidFill>
                            <a:srgbClr val="000000"/>
                          </a:solidFill>
                          <a:effectLst/>
                          <a:latin typeface="Calibri"/>
                        </a:rPr>
                        <a:t>Ecart-type</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1" i="0" u="none" strike="noStrike">
                          <a:solidFill>
                            <a:srgbClr val="000000"/>
                          </a:solidFill>
                          <a:effectLst/>
                          <a:latin typeface="Calibri"/>
                        </a:rPr>
                        <a:t>Indice Brut</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1" i="0" u="none" strike="noStrike" dirty="0">
                          <a:solidFill>
                            <a:srgbClr val="000000"/>
                          </a:solidFill>
                          <a:effectLst/>
                          <a:latin typeface="Calibri"/>
                        </a:rPr>
                        <a:t>Ecart-type</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1" i="0" u="none" strike="noStrike">
                          <a:solidFill>
                            <a:srgbClr val="000000"/>
                          </a:solidFill>
                          <a:effectLst/>
                          <a:latin typeface="Calibri"/>
                        </a:rPr>
                        <a:t>Mentions</a:t>
                      </a: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190500">
                <a:tc gridSpan="2" vMerge="1">
                  <a:txBody>
                    <a:bodyPr/>
                    <a:lstStyle/>
                    <a:p>
                      <a:endParaRPr lang="fr-FR"/>
                    </a:p>
                  </a:txBody>
                  <a:tcPr/>
                </a:tc>
                <a:tc hMerge="1" vMerge="1">
                  <a:txBody>
                    <a:bodyPr/>
                    <a:lstStyle/>
                    <a:p>
                      <a:endParaRPr lang="fr-FR"/>
                    </a:p>
                  </a:txBody>
                  <a:tcPr/>
                </a:tc>
                <a:tc>
                  <a:txBody>
                    <a:bodyPr/>
                    <a:lstStyle/>
                    <a:p>
                      <a:pPr algn="ctr" fontAlgn="b"/>
                      <a:r>
                        <a:rPr lang="fr-FR" sz="1100" b="0" i="0" u="none" strike="noStrike">
                          <a:solidFill>
                            <a:srgbClr val="000000"/>
                          </a:solidFill>
                          <a:effectLst/>
                          <a:latin typeface="Calibri"/>
                        </a:rPr>
                        <a:t> </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a:solidFill>
                            <a:srgbClr val="000000"/>
                          </a:solidFill>
                          <a:effectLst/>
                          <a:latin typeface="Calibri"/>
                        </a:rPr>
                        <a:t>CSD</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CSD</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a:solidFill>
                            <a:srgbClr val="000000"/>
                          </a:solidFill>
                          <a:effectLst/>
                          <a:latin typeface="Calibri"/>
                        </a:rPr>
                        <a:t>IMS</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a:solidFill>
                            <a:srgbClr val="000000"/>
                          </a:solidFill>
                          <a:effectLst/>
                          <a:latin typeface="Calibri"/>
                        </a:rPr>
                        <a:t>IMS</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a:solidFill>
                            <a:srgbClr val="000000"/>
                          </a:solidFill>
                          <a:effectLst/>
                          <a:latin typeface="Calibri"/>
                        </a:rPr>
                        <a:t>Labos</a:t>
                      </a: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b"/>
                      <a:r>
                        <a:rPr lang="fr-FR" sz="1100" b="1" i="0" u="none" strike="noStrike">
                          <a:solidFill>
                            <a:srgbClr val="000000"/>
                          </a:solidFill>
                          <a:effectLst/>
                          <a:latin typeface="Calibri"/>
                        </a:rPr>
                        <a:t>A</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l" fontAlgn="b"/>
                      <a:r>
                        <a:rPr lang="fr-FR" sz="1100" b="1" i="0" u="none" strike="noStrike">
                          <a:solidFill>
                            <a:srgbClr val="000000"/>
                          </a:solidFill>
                          <a:effectLst/>
                          <a:latin typeface="Calibri"/>
                        </a:rPr>
                        <a:t> </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10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dirty="0" smtClean="0">
                          <a:solidFill>
                            <a:srgbClr val="000000"/>
                          </a:solidFill>
                          <a:effectLst/>
                          <a:latin typeface="Calibri"/>
                        </a:rPr>
                        <a:t>76</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21</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89</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dirty="0" smtClean="0">
                          <a:solidFill>
                            <a:srgbClr val="000000"/>
                          </a:solidFill>
                          <a:effectLst/>
                          <a:latin typeface="Calibri"/>
                        </a:rPr>
                        <a:t>1 187 800</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b"/>
                      <a:r>
                        <a:rPr lang="fr-FR" sz="1100" b="1" i="0" u="none" strike="noStrike">
                          <a:solidFill>
                            <a:srgbClr val="000000"/>
                          </a:solidFill>
                          <a:effectLst/>
                          <a:latin typeface="Calibri"/>
                        </a:rPr>
                        <a:t>C</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l" fontAlgn="b"/>
                      <a:r>
                        <a:rPr lang="fr-FR" sz="1100" b="1" i="0" u="none" strike="noStrike">
                          <a:solidFill>
                            <a:srgbClr val="000000"/>
                          </a:solidFill>
                          <a:effectLst/>
                          <a:latin typeface="Calibri"/>
                        </a:rPr>
                        <a:t> </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7</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dirty="0" smtClean="0">
                          <a:solidFill>
                            <a:srgbClr val="000000"/>
                          </a:solidFill>
                          <a:effectLst/>
                          <a:latin typeface="Calibri"/>
                        </a:rPr>
                        <a:t>72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dirty="0" smtClean="0">
                          <a:solidFill>
                            <a:srgbClr val="000000"/>
                          </a:solidFill>
                          <a:effectLst/>
                          <a:latin typeface="Calibri"/>
                        </a:rPr>
                        <a:t>917 747</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b"/>
                      <a:r>
                        <a:rPr lang="fr-FR" sz="1100" b="1" i="0" u="none" strike="noStrike" dirty="0" smtClean="0">
                          <a:solidFill>
                            <a:srgbClr val="000000"/>
                          </a:solidFill>
                          <a:effectLst/>
                          <a:latin typeface="Calibri"/>
                        </a:rPr>
                        <a:t>G</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l" fontAlgn="b"/>
                      <a:endParaRPr lang="fr-FR" sz="1100" b="1" i="0" u="none" strike="noStrike">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dirty="0" smtClean="0">
                          <a:solidFill>
                            <a:srgbClr val="000000"/>
                          </a:solidFill>
                          <a:effectLst/>
                          <a:latin typeface="Calibri"/>
                        </a:rPr>
                        <a:t>6</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dirty="0" smtClean="0">
                          <a:solidFill>
                            <a:srgbClr val="000000"/>
                          </a:solidFill>
                          <a:effectLst/>
                          <a:latin typeface="Calibri"/>
                        </a:rPr>
                        <a:t>95</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117</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29</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dirty="0" smtClean="0">
                          <a:solidFill>
                            <a:srgbClr val="000000"/>
                          </a:solidFill>
                          <a:effectLst/>
                          <a:latin typeface="Calibri"/>
                        </a:rPr>
                        <a:t>416 952</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b"/>
                      <a:r>
                        <a:rPr lang="fr-FR" sz="1100" b="1" i="0" u="none" strike="noStrike">
                          <a:solidFill>
                            <a:srgbClr val="000000"/>
                          </a:solidFill>
                          <a:effectLst/>
                          <a:latin typeface="Calibri"/>
                        </a:rPr>
                        <a:t>N</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l" fontAlgn="b"/>
                      <a:r>
                        <a:rPr lang="fr-FR" sz="1100" b="1" i="0" u="none" strike="noStrike">
                          <a:solidFill>
                            <a:srgbClr val="000000"/>
                          </a:solidFill>
                          <a:effectLst/>
                          <a:latin typeface="Calibri"/>
                        </a:rPr>
                        <a:t> </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b"/>
                      <a:r>
                        <a:rPr lang="fr-FR" sz="1100" b="0" i="0" u="none" strike="noStrike">
                          <a:solidFill>
                            <a:srgbClr val="000000"/>
                          </a:solidFill>
                          <a:effectLst/>
                          <a:latin typeface="Calibri"/>
                        </a:rPr>
                        <a:t>5</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dirty="0" smtClean="0">
                          <a:solidFill>
                            <a:srgbClr val="000000"/>
                          </a:solidFill>
                          <a:effectLst/>
                          <a:latin typeface="Calibri"/>
                        </a:rPr>
                        <a:t>86</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112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23</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dirty="0" smtClean="0">
                          <a:solidFill>
                            <a:srgbClr val="000000"/>
                          </a:solidFill>
                          <a:effectLst/>
                          <a:latin typeface="Calibri"/>
                        </a:rPr>
                        <a:t>322 205</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gridSpan="2">
                  <a:txBody>
                    <a:bodyPr/>
                    <a:lstStyle/>
                    <a:p>
                      <a:pPr algn="l" fontAlgn="b"/>
                      <a:r>
                        <a:rPr lang="fr-FR" sz="1100" b="1" i="1" u="none" strike="noStrike">
                          <a:solidFill>
                            <a:srgbClr val="000000"/>
                          </a:solidFill>
                          <a:effectLst/>
                          <a:latin typeface="Calibri"/>
                        </a:rPr>
                        <a:t>Rappel au global</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hMerge="1">
                  <a:txBody>
                    <a:bodyPr/>
                    <a:lstStyle/>
                    <a:p>
                      <a:endParaRPr lang="fr-FR"/>
                    </a:p>
                  </a:txBody>
                  <a:tcPr/>
                </a:tc>
                <a:tc>
                  <a:txBody>
                    <a:bodyPr/>
                    <a:lstStyle/>
                    <a:p>
                      <a:pPr algn="ctr" fontAlgn="b"/>
                      <a:r>
                        <a:rPr lang="fr-FR" sz="1100" b="0" i="0" u="none" strike="noStrike">
                          <a:solidFill>
                            <a:srgbClr val="000000"/>
                          </a:solidFill>
                          <a:effectLst/>
                          <a:latin typeface="Calibri"/>
                        </a:rPr>
                        <a:t>43</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b"/>
                      <a:r>
                        <a:rPr lang="fr-FR" sz="1100" b="0" i="0" u="none" strike="noStrike" dirty="0" smtClean="0">
                          <a:solidFill>
                            <a:srgbClr val="000000"/>
                          </a:solidFill>
                          <a:effectLst/>
                          <a:latin typeface="Calibri"/>
                        </a:rPr>
                        <a:t>80</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b"/>
                      <a:r>
                        <a:rPr lang="fr-FR" sz="1100" b="0" i="0" u="none" strike="noStrike" dirty="0" smtClean="0">
                          <a:solidFill>
                            <a:srgbClr val="000000"/>
                          </a:solidFill>
                          <a:effectLst/>
                          <a:latin typeface="Calibri"/>
                        </a:rPr>
                        <a:t>97</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b"/>
                      <a:r>
                        <a:rPr lang="fr-FR" sz="1100" b="1" i="0" u="none" strike="noStrike" dirty="0" smtClean="0">
                          <a:solidFill>
                            <a:srgbClr val="000000"/>
                          </a:solidFill>
                          <a:effectLst/>
                          <a:latin typeface="Calibri"/>
                        </a:rPr>
                        <a:t>5 327 367</a:t>
                      </a:r>
                      <a:endParaRPr lang="fr-FR" sz="1100" b="1" i="0" u="none" strike="noStrike" dirty="0">
                        <a:solidFill>
                          <a:srgbClr val="000000"/>
                        </a:solidFill>
                        <a:effectLst/>
                        <a:latin typeface="Calibri"/>
                      </a:endParaRPr>
                    </a:p>
                  </a:txBody>
                  <a:tcPr marL="9525" marR="9525" marT="9525"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bl>
          </a:graphicData>
        </a:graphic>
      </p:graphicFrame>
    </p:spTree>
    <p:extLst>
      <p:ext uri="{BB962C8B-B14F-4D97-AF65-F5344CB8AC3E}">
        <p14:creationId xmlns="" xmlns:p14="http://schemas.microsoft.com/office/powerpoint/2010/main" val="199616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dirty="0" smtClean="0"/>
              <a:t>Rappel des objectifs de l’étude</a:t>
            </a:r>
          </a:p>
        </p:txBody>
      </p:sp>
      <p:sp>
        <p:nvSpPr>
          <p:cNvPr id="19459" name="Rectangle 3"/>
          <p:cNvSpPr>
            <a:spLocks noGrp="1" noChangeArrowheads="1"/>
          </p:cNvSpPr>
          <p:nvPr>
            <p:ph type="body" idx="1"/>
          </p:nvPr>
        </p:nvSpPr>
        <p:spPr>
          <a:xfrm>
            <a:off x="457200" y="1600200"/>
            <a:ext cx="8147050" cy="3484563"/>
          </a:xfrm>
        </p:spPr>
        <p:txBody>
          <a:bodyPr/>
          <a:lstStyle/>
          <a:p>
            <a:pPr algn="just" eaLnBrk="1" hangingPunct="1">
              <a:buNone/>
            </a:pPr>
            <a:r>
              <a:rPr lang="fr-FR" sz="2800" dirty="0" smtClean="0">
                <a:latin typeface="+mj-lt"/>
              </a:rPr>
              <a:t>	Mesurer </a:t>
            </a:r>
            <a:r>
              <a:rPr lang="fr-FR" sz="2800" dirty="0" smtClean="0">
                <a:latin typeface="+mj-lt"/>
              </a:rPr>
              <a:t>la cohérence du nombre de visites médicales selon différentes sources : </a:t>
            </a:r>
          </a:p>
          <a:p>
            <a:pPr algn="just" eaLnBrk="1" hangingPunct="1"/>
            <a:endParaRPr lang="fr-FR" sz="2800" dirty="0" smtClean="0">
              <a:latin typeface="+mj-lt"/>
            </a:endParaRPr>
          </a:p>
          <a:p>
            <a:pPr lvl="1" algn="just" eaLnBrk="1" hangingPunct="1"/>
            <a:r>
              <a:rPr lang="fr-FR" sz="2400" dirty="0" smtClean="0">
                <a:solidFill>
                  <a:srgbClr val="FFC000"/>
                </a:solidFill>
                <a:latin typeface="+mj-lt"/>
              </a:rPr>
              <a:t>données internes du laboratoire </a:t>
            </a:r>
            <a:r>
              <a:rPr lang="fr-FR" sz="2400" dirty="0" smtClean="0">
                <a:latin typeface="+mj-lt"/>
              </a:rPr>
              <a:t>versus données issues de 2 organismes gérant des panels : </a:t>
            </a:r>
            <a:r>
              <a:rPr lang="fr-FR" sz="2400" dirty="0" smtClean="0">
                <a:solidFill>
                  <a:srgbClr val="FFC000"/>
                </a:solidFill>
                <a:latin typeface="+mj-lt"/>
              </a:rPr>
              <a:t>IMS et CSD.</a:t>
            </a:r>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solidFill>
            <a:srgbClr val="C0C0C0">
              <a:alpha val="54117"/>
            </a:srgbClr>
          </a:solidFill>
        </p:spPr>
        <p:txBody>
          <a:bodyPr/>
          <a:lstStyle/>
          <a:p>
            <a:pPr algn="l" eaLnBrk="1" hangingPunct="1"/>
            <a:r>
              <a:rPr lang="fr-FR" sz="1600" b="1" smtClean="0"/>
              <a:t>Résultats MG : Analyse des mentions produits selon l’ancienneté de la mise sur le marché</a:t>
            </a:r>
          </a:p>
        </p:txBody>
      </p:sp>
      <p:sp>
        <p:nvSpPr>
          <p:cNvPr id="181251" name="Text Box 3"/>
          <p:cNvSpPr txBox="1">
            <a:spLocks noChangeArrowheads="1"/>
          </p:cNvSpPr>
          <p:nvPr/>
        </p:nvSpPr>
        <p:spPr bwMode="auto">
          <a:xfrm>
            <a:off x="196925" y="1385887"/>
            <a:ext cx="8208962" cy="581025"/>
          </a:xfrm>
          <a:prstGeom prst="rect">
            <a:avLst/>
          </a:prstGeom>
          <a:noFill/>
          <a:ln w="9525">
            <a:noFill/>
            <a:miter lim="800000"/>
            <a:headEnd/>
            <a:tailEnd/>
          </a:ln>
        </p:spPr>
        <p:txBody>
          <a:bodyPr>
            <a:spAutoFit/>
          </a:bodyPr>
          <a:lstStyle/>
          <a:p>
            <a:pPr algn="just">
              <a:spcBef>
                <a:spcPct val="50000"/>
              </a:spcBef>
            </a:pPr>
            <a:r>
              <a:rPr lang="fr-FR" sz="1600" b="1" i="1" dirty="0" smtClean="0"/>
              <a:t>Selon </a:t>
            </a:r>
            <a:r>
              <a:rPr lang="fr-FR" sz="1600" b="1" i="1" dirty="0"/>
              <a:t>l’ancienneté de la mise sur le marché </a:t>
            </a:r>
            <a:r>
              <a:rPr lang="fr-FR" sz="1600" dirty="0"/>
              <a:t>: </a:t>
            </a:r>
            <a:r>
              <a:rPr lang="fr-FR" sz="1600" dirty="0" smtClean="0"/>
              <a:t>38 </a:t>
            </a:r>
            <a:r>
              <a:rPr lang="fr-FR" sz="1600" dirty="0"/>
              <a:t>réponses renseignées, coupées en 2 parties </a:t>
            </a:r>
            <a:r>
              <a:rPr lang="fr-FR" sz="1600" dirty="0" smtClean="0"/>
              <a:t>récents vs anciens (année </a:t>
            </a:r>
            <a:r>
              <a:rPr lang="fr-FR" sz="1600" dirty="0"/>
              <a:t>de césure </a:t>
            </a:r>
            <a:r>
              <a:rPr lang="fr-FR" sz="1600" dirty="0" smtClean="0"/>
              <a:t>2010)</a:t>
            </a:r>
            <a:endParaRPr lang="fr-FR" sz="1600" dirty="0"/>
          </a:p>
        </p:txBody>
      </p:sp>
      <p:sp>
        <p:nvSpPr>
          <p:cNvPr id="181252" name="Text Box 4"/>
          <p:cNvSpPr txBox="1">
            <a:spLocks noChangeArrowheads="1"/>
          </p:cNvSpPr>
          <p:nvPr/>
        </p:nvSpPr>
        <p:spPr bwMode="auto">
          <a:xfrm>
            <a:off x="107504" y="4149080"/>
            <a:ext cx="8928992" cy="1862048"/>
          </a:xfrm>
          <a:prstGeom prst="rect">
            <a:avLst/>
          </a:prstGeom>
          <a:noFill/>
          <a:ln w="9525">
            <a:noFill/>
            <a:miter lim="800000"/>
            <a:headEnd/>
            <a:tailEnd/>
          </a:ln>
        </p:spPr>
        <p:txBody>
          <a:bodyPr wrap="square">
            <a:spAutoFit/>
          </a:bodyPr>
          <a:lstStyle/>
          <a:p>
            <a:pPr algn="just">
              <a:spcBef>
                <a:spcPct val="50000"/>
              </a:spcBef>
            </a:pPr>
            <a:r>
              <a:rPr lang="fr-FR" sz="1600" dirty="0"/>
              <a:t>Le renseignement de l’ancienneté couvre environ </a:t>
            </a:r>
            <a:r>
              <a:rPr lang="fr-FR" sz="1600" dirty="0" smtClean="0"/>
              <a:t>82% </a:t>
            </a:r>
            <a:r>
              <a:rPr lang="fr-FR" sz="1600" dirty="0"/>
              <a:t>des produits en terme de volume. Les produits non renseignés sont moins bien reconstitués que la moyenne des produits </a:t>
            </a:r>
            <a:r>
              <a:rPr lang="fr-FR" sz="1600" dirty="0" smtClean="0"/>
              <a:t>(sous-estimation</a:t>
            </a:r>
            <a:r>
              <a:rPr lang="fr-FR" sz="1600" dirty="0"/>
              <a:t>). </a:t>
            </a:r>
            <a:endParaRPr lang="fr-FR" sz="1600" dirty="0" smtClean="0"/>
          </a:p>
          <a:p>
            <a:pPr algn="just">
              <a:spcBef>
                <a:spcPct val="50000"/>
              </a:spcBef>
            </a:pPr>
            <a:r>
              <a:rPr lang="fr-FR" sz="1600" dirty="0" smtClean="0"/>
              <a:t>Les produits les plus récents semblent (en tous cas avec les médicaments étudiés mieux reconstitués (+10% pour CSD, +20% pour IMS, tendance à la surestimation)</a:t>
            </a:r>
          </a:p>
          <a:p>
            <a:pPr algn="just">
              <a:spcBef>
                <a:spcPct val="50000"/>
              </a:spcBef>
            </a:pPr>
            <a:r>
              <a:rPr lang="fr-FR" sz="1600" dirty="0" smtClean="0"/>
              <a:t>Les </a:t>
            </a:r>
            <a:r>
              <a:rPr lang="fr-FR" sz="1600" dirty="0"/>
              <a:t>écart-types sont de l’ordre de </a:t>
            </a:r>
            <a:r>
              <a:rPr lang="fr-FR" sz="1600" dirty="0" smtClean="0"/>
              <a:t>12 </a:t>
            </a:r>
            <a:r>
              <a:rPr lang="fr-FR" sz="1600" dirty="0"/>
              <a:t>à </a:t>
            </a:r>
            <a:r>
              <a:rPr lang="fr-FR" sz="1600" dirty="0" smtClean="0"/>
              <a:t>28 </a:t>
            </a:r>
            <a:r>
              <a:rPr lang="fr-FR" sz="1600" dirty="0"/>
              <a:t>pour la série la plus dispersée.</a:t>
            </a:r>
          </a:p>
        </p:txBody>
      </p:sp>
      <p:sp>
        <p:nvSpPr>
          <p:cNvPr id="7"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graphicFrame>
        <p:nvGraphicFramePr>
          <p:cNvPr id="2" name="Tableau 1"/>
          <p:cNvGraphicFramePr>
            <a:graphicFrameLocks noGrp="1"/>
          </p:cNvGraphicFramePr>
          <p:nvPr>
            <p:extLst>
              <p:ext uri="{D42A27DB-BD31-4B8C-83A1-F6EECF244321}">
                <p14:modId xmlns="" xmlns:p14="http://schemas.microsoft.com/office/powerpoint/2010/main" val="1842590706"/>
              </p:ext>
            </p:extLst>
          </p:nvPr>
        </p:nvGraphicFramePr>
        <p:xfrm>
          <a:off x="1547664" y="2276872"/>
          <a:ext cx="6096000" cy="1676400"/>
        </p:xfrm>
        <a:graphic>
          <a:graphicData uri="http://schemas.openxmlformats.org/drawingml/2006/table">
            <a:tbl>
              <a:tblPr/>
              <a:tblGrid>
                <a:gridCol w="1524000"/>
                <a:gridCol w="762000"/>
                <a:gridCol w="762000"/>
                <a:gridCol w="762000"/>
                <a:gridCol w="762000"/>
                <a:gridCol w="762000"/>
                <a:gridCol w="762000"/>
              </a:tblGrid>
              <a:tr h="209550">
                <a:tc rowSpan="2">
                  <a:txBody>
                    <a:bodyPr/>
                    <a:lstStyle/>
                    <a:p>
                      <a:pPr algn="l" fontAlgn="ctr"/>
                      <a:r>
                        <a:rPr lang="fr-FR" sz="1100" b="1" i="0" u="none" strike="noStrike" dirty="0">
                          <a:solidFill>
                            <a:srgbClr val="000000"/>
                          </a:solidFill>
                          <a:effectLst/>
                          <a:latin typeface="Calibri"/>
                        </a:rPr>
                        <a:t>Selon l'ancienneté de mise sur le marché</a:t>
                      </a:r>
                    </a:p>
                  </a:txBody>
                  <a:tcPr marL="9525" marR="9525" marT="9525"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Base</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Indice 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Ecart-type</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Indice Brut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Ecart-type</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1" i="0" u="none" strike="noStrike">
                          <a:solidFill>
                            <a:srgbClr val="000000"/>
                          </a:solidFill>
                          <a:effectLst/>
                          <a:latin typeface="Calibri"/>
                        </a:rPr>
                        <a:t>Mentions</a:t>
                      </a: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vMerge="1">
                  <a:txBody>
                    <a:bodyPr/>
                    <a:lstStyle/>
                    <a:p>
                      <a:endParaRPr lang="fr-FR"/>
                    </a:p>
                  </a:txBody>
                  <a:tcPr/>
                </a:tc>
                <a:tc>
                  <a:txBody>
                    <a:bodyPr/>
                    <a:lstStyle/>
                    <a:p>
                      <a:pPr algn="ctr" fontAlgn="ctr"/>
                      <a:r>
                        <a:rPr lang="fr-FR" sz="1100" b="0" i="0" u="none" strike="noStrike">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a:solidFill>
                            <a:srgbClr val="000000"/>
                          </a:solidFill>
                          <a:effectLst/>
                          <a:latin typeface="Calibri"/>
                        </a:rPr>
                        <a:t>CSD</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a:solidFill>
                            <a:srgbClr val="000000"/>
                          </a:solidFill>
                          <a:effectLst/>
                          <a:latin typeface="Calibri"/>
                        </a:rPr>
                        <a:t>IMS</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a:solidFill>
                            <a:srgbClr val="000000"/>
                          </a:solidFill>
                          <a:effectLst/>
                          <a:latin typeface="Calibri"/>
                        </a:rPr>
                        <a:t>Labos</a:t>
                      </a: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r>
                        <a:rPr lang="fr-FR" sz="1100" b="1" i="0" u="none" strike="noStrike" dirty="0">
                          <a:solidFill>
                            <a:srgbClr val="000000"/>
                          </a:solidFill>
                          <a:effectLst/>
                          <a:latin typeface="Calibri"/>
                        </a:rPr>
                        <a:t>Avant </a:t>
                      </a:r>
                      <a:r>
                        <a:rPr lang="fr-FR" sz="1100" b="1" i="0" u="none" strike="noStrike" dirty="0" smtClean="0">
                          <a:solidFill>
                            <a:srgbClr val="000000"/>
                          </a:solidFill>
                          <a:effectLst/>
                          <a:latin typeface="Calibri"/>
                        </a:rPr>
                        <a:t>2010</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0" i="0" u="none" strike="noStrike" dirty="0" smtClean="0">
                          <a:solidFill>
                            <a:srgbClr val="000000"/>
                          </a:solidFill>
                          <a:effectLst/>
                          <a:latin typeface="Calibri"/>
                        </a:rPr>
                        <a:t>30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smtClean="0">
                          <a:solidFill>
                            <a:srgbClr val="000000"/>
                          </a:solidFill>
                          <a:effectLst/>
                          <a:latin typeface="Calibri"/>
                        </a:rPr>
                        <a:t>78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21</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93</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dirty="0" smtClean="0">
                          <a:solidFill>
                            <a:srgbClr val="000000"/>
                          </a:solidFill>
                          <a:effectLst/>
                          <a:latin typeface="Calibri"/>
                        </a:rPr>
                        <a:t>3 408 607</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r>
                        <a:rPr lang="fr-FR" sz="1100" b="1" i="0" u="none" strike="noStrike" dirty="0" smtClean="0">
                          <a:solidFill>
                            <a:srgbClr val="000000"/>
                          </a:solidFill>
                          <a:effectLst/>
                          <a:latin typeface="Calibri"/>
                        </a:rPr>
                        <a:t>2010 </a:t>
                      </a:r>
                      <a:r>
                        <a:rPr lang="fr-FR" sz="1100" b="1" i="0" u="none" strike="noStrike" dirty="0">
                          <a:solidFill>
                            <a:srgbClr val="000000"/>
                          </a:solidFill>
                          <a:effectLst/>
                          <a:latin typeface="Calibri"/>
                        </a:rPr>
                        <a:t>et plus récemment</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0" i="0" u="none" strike="noStrike" dirty="0" smtClean="0">
                          <a:solidFill>
                            <a:srgbClr val="000000"/>
                          </a:solidFill>
                          <a:effectLst/>
                          <a:latin typeface="Calibri"/>
                        </a:rPr>
                        <a:t>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smtClean="0">
                          <a:solidFill>
                            <a:srgbClr val="000000"/>
                          </a:solidFill>
                          <a:effectLst/>
                          <a:latin typeface="Calibri"/>
                        </a:rPr>
                        <a:t>89</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113</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dirty="0" smtClean="0">
                          <a:solidFill>
                            <a:srgbClr val="000000"/>
                          </a:solidFill>
                          <a:effectLst/>
                          <a:latin typeface="Calibri"/>
                        </a:rPr>
                        <a:t>26</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dirty="0" smtClean="0">
                          <a:solidFill>
                            <a:srgbClr val="000000"/>
                          </a:solidFill>
                          <a:effectLst/>
                          <a:latin typeface="Calibri"/>
                        </a:rPr>
                        <a:t>976 641</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r>
                        <a:rPr lang="fr-FR" sz="1100" b="1" i="0" u="none" strike="noStrike" dirty="0">
                          <a:solidFill>
                            <a:srgbClr val="000000"/>
                          </a:solidFill>
                          <a:effectLst/>
                          <a:latin typeface="Calibri"/>
                        </a:rPr>
                        <a:t>Répondants Ancienneté</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0" i="0" u="none" strike="noStrike" dirty="0">
                          <a:solidFill>
                            <a:srgbClr val="000000"/>
                          </a:solidFill>
                          <a:effectLst/>
                          <a:latin typeface="Calibri"/>
                        </a:rPr>
                        <a:t>38</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rgbClr val="000000"/>
                          </a:solidFill>
                          <a:effectLst/>
                          <a:latin typeface="Calibri"/>
                        </a:rPr>
                        <a:t> </a:t>
                      </a:r>
                      <a:r>
                        <a:rPr lang="fr-FR" sz="1100" b="0" i="0" u="none" strike="noStrike" dirty="0" smtClean="0">
                          <a:solidFill>
                            <a:srgbClr val="000000"/>
                          </a:solidFill>
                          <a:effectLst/>
                          <a:latin typeface="Calibri"/>
                        </a:rPr>
                        <a:t>81</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23</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98</a:t>
                      </a:r>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dirty="0">
                          <a:solidFill>
                            <a:srgbClr val="000000"/>
                          </a:solidFill>
                          <a:effectLst/>
                          <a:latin typeface="Calibri"/>
                        </a:rPr>
                        <a:t> </a:t>
                      </a:r>
                      <a:r>
                        <a:rPr lang="fr-FR" sz="1100" b="0" i="0" u="none" strike="noStrike" dirty="0" smtClean="0">
                          <a:solidFill>
                            <a:srgbClr val="000000"/>
                          </a:solidFill>
                          <a:effectLst/>
                          <a:latin typeface="Calibri"/>
                        </a:rPr>
                        <a:t>28</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dirty="0" smtClean="0">
                          <a:solidFill>
                            <a:srgbClr val="000000"/>
                          </a:solidFill>
                          <a:effectLst/>
                          <a:latin typeface="Calibri"/>
                        </a:rPr>
                        <a:t>4 385 248</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r>
                        <a:rPr lang="fr-FR" sz="1100" b="1" i="0" u="none" strike="noStrike" dirty="0">
                          <a:solidFill>
                            <a:srgbClr val="000000"/>
                          </a:solidFill>
                          <a:effectLst/>
                          <a:latin typeface="Calibri"/>
                        </a:rPr>
                        <a:t>Anc. Non renseignée</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0" i="0" u="none" strike="noStrike">
                          <a:solidFill>
                            <a:srgbClr val="000000"/>
                          </a:solidFill>
                          <a:effectLst/>
                          <a:latin typeface="Calibri"/>
                        </a:rPr>
                        <a:t>5</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smtClean="0">
                          <a:solidFill>
                            <a:srgbClr val="000000"/>
                          </a:solidFill>
                          <a:effectLst/>
                          <a:latin typeface="Calibri"/>
                        </a:rPr>
                        <a:t>78</a:t>
                      </a:r>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a:solidFill>
                            <a:srgbClr val="000000"/>
                          </a:solidFill>
                          <a:effectLst/>
                          <a:latin typeface="Calibri"/>
                        </a:rPr>
                        <a:t> </a:t>
                      </a:r>
                      <a:r>
                        <a:rPr lang="fr-FR" sz="1100" b="0" i="0" u="none" strike="noStrike" dirty="0" smtClean="0">
                          <a:solidFill>
                            <a:srgbClr val="000000"/>
                          </a:solidFill>
                          <a:effectLst/>
                          <a:latin typeface="Calibri"/>
                        </a:rPr>
                        <a:t>14</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89</a:t>
                      </a:r>
                      <a:r>
                        <a:rPr lang="fr-FR" sz="1100" b="0" i="0" u="none" strike="noStrike" dirty="0">
                          <a:solidFill>
                            <a:srgbClr val="000000"/>
                          </a:solidFill>
                          <a:effectLst/>
                          <a:latin typeface="Calibri"/>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dirty="0">
                          <a:solidFill>
                            <a:srgbClr val="000000"/>
                          </a:solidFill>
                          <a:effectLst/>
                          <a:latin typeface="Calibri"/>
                        </a:rPr>
                        <a:t> </a:t>
                      </a:r>
                      <a:r>
                        <a:rPr lang="fr-FR" sz="1100" b="0" i="0" u="none" strike="noStrike" dirty="0" smtClean="0">
                          <a:solidFill>
                            <a:srgbClr val="000000"/>
                          </a:solidFill>
                          <a:effectLst/>
                          <a:latin typeface="Calibri"/>
                        </a:rPr>
                        <a:t>12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dirty="0" smtClean="0">
                          <a:solidFill>
                            <a:srgbClr val="000000"/>
                          </a:solidFill>
                          <a:effectLst/>
                          <a:latin typeface="Calibri"/>
                        </a:rPr>
                        <a:t>942 119</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r h="209550">
                <a:tc>
                  <a:txBody>
                    <a:bodyPr/>
                    <a:lstStyle/>
                    <a:p>
                      <a:pPr algn="l" fontAlgn="ctr"/>
                      <a:r>
                        <a:rPr lang="fr-FR" sz="1100" b="1" i="0" u="none" strike="noStrike" dirty="0">
                          <a:solidFill>
                            <a:srgbClr val="000000"/>
                          </a:solidFill>
                          <a:effectLst/>
                          <a:latin typeface="Calibri"/>
                        </a:rPr>
                        <a:t>Rappel au global</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tc>
                  <a:txBody>
                    <a:bodyPr/>
                    <a:lstStyle/>
                    <a:p>
                      <a:pPr algn="ctr" fontAlgn="ctr"/>
                      <a:r>
                        <a:rPr lang="fr-FR" sz="1100" b="0" i="0" u="none" strike="noStrike">
                          <a:solidFill>
                            <a:srgbClr val="000000"/>
                          </a:solidFill>
                          <a:effectLst/>
                          <a:latin typeface="Calibri"/>
                        </a:rPr>
                        <a:t>43</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smtClean="0">
                          <a:solidFill>
                            <a:srgbClr val="000000"/>
                          </a:solidFill>
                          <a:effectLst/>
                          <a:latin typeface="Calibri"/>
                        </a:rPr>
                        <a:t>80</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22</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a:txBody>
                    <a:bodyPr/>
                    <a:lstStyle/>
                    <a:p>
                      <a:pPr algn="ctr" fontAlgn="ctr"/>
                      <a:r>
                        <a:rPr lang="fr-FR" sz="1100" b="0" i="0" u="none" strike="noStrike" dirty="0" smtClean="0">
                          <a:solidFill>
                            <a:srgbClr val="000000"/>
                          </a:solidFill>
                          <a:effectLst/>
                          <a:latin typeface="Calibri"/>
                        </a:rPr>
                        <a:t>97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0" i="0" u="none" strike="noStrike" dirty="0" smtClean="0">
                          <a:solidFill>
                            <a:srgbClr val="000000"/>
                          </a:solidFill>
                          <a:effectLst/>
                          <a:latin typeface="Calibri"/>
                        </a:rPr>
                        <a:t>27</a:t>
                      </a:r>
                      <a:endParaRPr lang="fr-FR" sz="1100" b="0"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ctr" fontAlgn="ctr"/>
                      <a:r>
                        <a:rPr lang="fr-FR" sz="1100" b="1" i="0" u="none" strike="noStrike" dirty="0" smtClean="0">
                          <a:solidFill>
                            <a:srgbClr val="000000"/>
                          </a:solidFill>
                          <a:effectLst/>
                          <a:latin typeface="Calibri"/>
                        </a:rPr>
                        <a:t>5 327 367</a:t>
                      </a:r>
                      <a:endParaRPr lang="fr-FR" sz="1100" b="1" i="0" u="none" strike="noStrike" dirty="0">
                        <a:solidFill>
                          <a:srgbClr val="000000"/>
                        </a:solidFill>
                        <a:effectLst/>
                        <a:latin typeface="Calibri"/>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r>
            </a:tbl>
          </a:graphicData>
        </a:graphic>
      </p:graphicFrame>
    </p:spTree>
    <p:extLst>
      <p:ext uri="{BB962C8B-B14F-4D97-AF65-F5344CB8AC3E}">
        <p14:creationId xmlns="" xmlns:p14="http://schemas.microsoft.com/office/powerpoint/2010/main" val="46327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smtClean="0"/>
              <a:t>Méthodologie : Recueil des données (1)</a:t>
            </a:r>
          </a:p>
        </p:txBody>
      </p:sp>
      <p:sp>
        <p:nvSpPr>
          <p:cNvPr id="21507" name="Rectangle 3"/>
          <p:cNvSpPr>
            <a:spLocks noGrp="1" noChangeArrowheads="1"/>
          </p:cNvSpPr>
          <p:nvPr>
            <p:ph type="body" idx="1"/>
          </p:nvPr>
        </p:nvSpPr>
        <p:spPr/>
        <p:txBody>
          <a:bodyPr/>
          <a:lstStyle/>
          <a:p>
            <a:pPr algn="just" eaLnBrk="1" hangingPunct="1">
              <a:buNone/>
            </a:pPr>
            <a:r>
              <a:rPr lang="fr-FR" sz="2800" dirty="0" smtClean="0"/>
              <a:t>	Recueil </a:t>
            </a:r>
            <a:r>
              <a:rPr lang="fr-FR" sz="2800" dirty="0" smtClean="0"/>
              <a:t>du nb de visites totales (visites – médecins) et du nombre de présentations de médicaments (visites-produits).</a:t>
            </a:r>
          </a:p>
          <a:p>
            <a:pPr algn="just" eaLnBrk="1" hangingPunct="1"/>
            <a:endParaRPr lang="fr-FR" sz="2800" dirty="0"/>
          </a:p>
          <a:p>
            <a:pPr algn="just" eaLnBrk="1" hangingPunct="1">
              <a:buNone/>
            </a:pPr>
            <a:r>
              <a:rPr lang="fr-FR" sz="2800" dirty="0" smtClean="0"/>
              <a:t>	Les </a:t>
            </a:r>
            <a:r>
              <a:rPr lang="fr-FR" sz="2800" dirty="0"/>
              <a:t>principales informations recueillies : Pour les généralistes, le nb de visites au global et sur les 4 premiers produits, ainsi que la date de mise sur le marché et la classe thérapeutique </a:t>
            </a:r>
            <a:r>
              <a:rPr lang="fr-FR" sz="2800" dirty="0" err="1"/>
              <a:t>Ephmra</a:t>
            </a:r>
            <a:r>
              <a:rPr lang="fr-FR" sz="2800" dirty="0"/>
              <a:t>.</a:t>
            </a:r>
          </a:p>
          <a:p>
            <a:pPr algn="just" eaLnBrk="1" hangingPunct="1"/>
            <a:endParaRPr lang="fr-FR" sz="2800" dirty="0" smtClean="0"/>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dirty="0" smtClean="0"/>
              <a:t>Méthodologie : Confidentialité des données</a:t>
            </a:r>
          </a:p>
        </p:txBody>
      </p:sp>
      <p:sp>
        <p:nvSpPr>
          <p:cNvPr id="25603" name="Rectangle 3"/>
          <p:cNvSpPr>
            <a:spLocks noGrp="1" noChangeArrowheads="1"/>
          </p:cNvSpPr>
          <p:nvPr>
            <p:ph type="body" idx="1"/>
          </p:nvPr>
        </p:nvSpPr>
        <p:spPr>
          <a:xfrm>
            <a:off x="457200" y="1600200"/>
            <a:ext cx="7931150" cy="4525963"/>
          </a:xfrm>
        </p:spPr>
        <p:txBody>
          <a:bodyPr/>
          <a:lstStyle/>
          <a:p>
            <a:pPr algn="just" eaLnBrk="1" hangingPunct="1">
              <a:buNone/>
            </a:pPr>
            <a:r>
              <a:rPr lang="fr-FR" sz="2800" dirty="0" smtClean="0"/>
              <a:t>	Pour </a:t>
            </a:r>
            <a:r>
              <a:rPr lang="fr-FR" sz="2800" dirty="0" smtClean="0"/>
              <a:t>assurer une parfaite confidentialité des données, une phase d’anonymisation des réponses a été effectuée</a:t>
            </a:r>
            <a:r>
              <a:rPr lang="fr-FR" sz="2800" dirty="0" smtClean="0"/>
              <a:t>.</a:t>
            </a:r>
          </a:p>
          <a:p>
            <a:pPr algn="just" eaLnBrk="1" hangingPunct="1">
              <a:buNone/>
            </a:pPr>
            <a:endParaRPr lang="fr-FR" sz="2800" dirty="0" smtClean="0"/>
          </a:p>
          <a:p>
            <a:pPr algn="just" eaLnBrk="1" hangingPunct="1">
              <a:buNone/>
            </a:pPr>
            <a:r>
              <a:rPr lang="fr-FR" sz="2800" dirty="0" smtClean="0"/>
              <a:t>	Le </a:t>
            </a:r>
            <a:r>
              <a:rPr lang="fr-FR" sz="2800" dirty="0" smtClean="0"/>
              <a:t>traitement se fait donc en aveugle, le laboratoire étant identifié par un n° et le produit par sa classe thérapeutique. </a:t>
            </a:r>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fr-FR" sz="2000" dirty="0" smtClean="0"/>
              <a:t>Validation 2011</a:t>
            </a:r>
          </a:p>
        </p:txBody>
      </p:sp>
      <p:sp>
        <p:nvSpPr>
          <p:cNvPr id="29699" name="Rectangle 3"/>
          <p:cNvSpPr>
            <a:spLocks noGrp="1" noChangeArrowheads="1"/>
          </p:cNvSpPr>
          <p:nvPr>
            <p:ph type="body" idx="1"/>
          </p:nvPr>
        </p:nvSpPr>
        <p:spPr/>
        <p:txBody>
          <a:bodyPr/>
          <a:lstStyle/>
          <a:p>
            <a:pPr eaLnBrk="1" hangingPunct="1"/>
            <a:endParaRPr lang="fr-FR" dirty="0" smtClean="0"/>
          </a:p>
          <a:p>
            <a:pPr eaLnBrk="1" hangingPunct="1"/>
            <a:endParaRPr lang="fr-FR" dirty="0" smtClean="0"/>
          </a:p>
          <a:p>
            <a:pPr eaLnBrk="1" hangingPunct="1"/>
            <a:endParaRPr lang="fr-FR" dirty="0" smtClean="0"/>
          </a:p>
          <a:p>
            <a:pPr algn="ctr" eaLnBrk="1" hangingPunct="1">
              <a:buFontTx/>
              <a:buNone/>
            </a:pPr>
            <a:r>
              <a:rPr lang="fr-FR" sz="3600" dirty="0" smtClean="0"/>
              <a:t>La couverture</a:t>
            </a:r>
            <a:r>
              <a:rPr lang="fr-FR" dirty="0" smtClean="0"/>
              <a:t> </a:t>
            </a:r>
          </a:p>
        </p:txBody>
      </p:sp>
      <p:sp>
        <p:nvSpPr>
          <p:cNvPr id="6"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smtClean="0"/>
              <a:t>Participation à l’enquête</a:t>
            </a:r>
          </a:p>
        </p:txBody>
      </p:sp>
      <p:sp>
        <p:nvSpPr>
          <p:cNvPr id="31747" name="Rectangle 5"/>
          <p:cNvSpPr>
            <a:spLocks noGrp="1" noChangeArrowheads="1"/>
          </p:cNvSpPr>
          <p:nvPr>
            <p:ph type="body" idx="1"/>
          </p:nvPr>
        </p:nvSpPr>
        <p:spPr>
          <a:xfrm>
            <a:off x="755650" y="1600200"/>
            <a:ext cx="7632700" cy="4276725"/>
          </a:xfrm>
        </p:spPr>
        <p:txBody>
          <a:bodyPr/>
          <a:lstStyle/>
          <a:p>
            <a:pPr algn="just" eaLnBrk="1" hangingPunct="1">
              <a:buNone/>
            </a:pPr>
            <a:r>
              <a:rPr lang="fr-FR" sz="2800" b="1" dirty="0" smtClean="0"/>
              <a:t>	15 </a:t>
            </a:r>
            <a:r>
              <a:rPr lang="fr-FR" sz="2800" b="1" dirty="0" smtClean="0"/>
              <a:t>laboratoires </a:t>
            </a:r>
            <a:r>
              <a:rPr lang="fr-FR" sz="2800" dirty="0" smtClean="0"/>
              <a:t>ont renvoyé leur fiche Excel (de plus 3 laboratoires ont participé sans pouvoir fournir de données hors champ / Pb de calendrier). Le champ de l’étude produits MG porte sur </a:t>
            </a:r>
            <a:r>
              <a:rPr lang="fr-FR" sz="2800" b="1" dirty="0" smtClean="0"/>
              <a:t>46 produits complètement renseignés</a:t>
            </a:r>
            <a:r>
              <a:rPr lang="fr-FR" sz="2800" b="1" dirty="0" smtClean="0"/>
              <a:t>.</a:t>
            </a:r>
          </a:p>
          <a:p>
            <a:pPr algn="just" eaLnBrk="1" hangingPunct="1">
              <a:buNone/>
            </a:pPr>
            <a:endParaRPr lang="fr-FR" sz="1500" b="1" dirty="0" smtClean="0"/>
          </a:p>
          <a:p>
            <a:pPr algn="just" eaLnBrk="1" hangingPunct="1">
              <a:buNone/>
            </a:pPr>
            <a:r>
              <a:rPr lang="fr-FR" sz="2800" dirty="0" smtClean="0"/>
              <a:t>	Seuls </a:t>
            </a:r>
            <a:r>
              <a:rPr lang="fr-FR" sz="2800" dirty="0" smtClean="0"/>
              <a:t>les produits ayant une description dans les 3 sources (Laboratoire/CSD/IMS) ont été retenus pour l’analyse (</a:t>
            </a:r>
            <a:r>
              <a:rPr lang="fr-FR" sz="2800" b="1" dirty="0" smtClean="0"/>
              <a:t>43</a:t>
            </a:r>
            <a:r>
              <a:rPr lang="fr-FR" sz="2800" dirty="0" smtClean="0"/>
              <a:t>).</a:t>
            </a:r>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extLst>
              <p:ext uri="{D42A27DB-BD31-4B8C-83A1-F6EECF244321}">
                <p14:modId xmlns="" xmlns:p14="http://schemas.microsoft.com/office/powerpoint/2010/main" val="1063846631"/>
              </p:ext>
            </p:extLst>
          </p:nvPr>
        </p:nvGraphicFramePr>
        <p:xfrm>
          <a:off x="755576" y="1782192"/>
          <a:ext cx="7248128" cy="3951858"/>
        </p:xfrm>
        <a:graphic>
          <a:graphicData uri="http://schemas.openxmlformats.org/drawingml/2006/chart">
            <c:chart xmlns:c="http://schemas.openxmlformats.org/drawingml/2006/chart" xmlns:r="http://schemas.openxmlformats.org/officeDocument/2006/relationships" r:id="rId3"/>
          </a:graphicData>
        </a:graphic>
      </p:graphicFrame>
      <p:sp>
        <p:nvSpPr>
          <p:cNvPr id="149512" name="Rectangle 2"/>
          <p:cNvSpPr>
            <a:spLocks noGrp="1" noChangeArrowheads="1"/>
          </p:cNvSpPr>
          <p:nvPr>
            <p:ph type="title"/>
          </p:nvPr>
        </p:nvSpPr>
        <p:spPr>
          <a:xfrm>
            <a:off x="323850" y="1268413"/>
            <a:ext cx="8229600" cy="1143000"/>
          </a:xfrm>
        </p:spPr>
        <p:txBody>
          <a:bodyPr/>
          <a:lstStyle/>
          <a:p>
            <a:pPr eaLnBrk="1" hangingPunct="1"/>
            <a:r>
              <a:rPr lang="fr-FR" b="1" dirty="0" smtClean="0"/>
              <a:t>Validation </a:t>
            </a:r>
            <a:r>
              <a:rPr lang="fr-FR" b="1" dirty="0" err="1" smtClean="0"/>
              <a:t>Infostat</a:t>
            </a:r>
            <a:r>
              <a:rPr lang="fr-FR" b="1" dirty="0" smtClean="0"/>
              <a:t> 2012</a:t>
            </a:r>
            <a:br>
              <a:rPr lang="fr-FR" b="1" dirty="0" smtClean="0"/>
            </a:br>
            <a:r>
              <a:rPr lang="fr-FR" sz="2000" dirty="0" smtClean="0"/>
              <a:t>Taux de couverture total</a:t>
            </a:r>
            <a:br>
              <a:rPr lang="fr-FR" sz="2000" dirty="0" smtClean="0"/>
            </a:br>
            <a:r>
              <a:rPr lang="fr-FR" sz="2000" dirty="0" smtClean="0"/>
              <a:t>des visites validées MG</a:t>
            </a:r>
          </a:p>
        </p:txBody>
      </p:sp>
      <p:sp>
        <p:nvSpPr>
          <p:cNvPr id="149513" name="Text Box 5"/>
          <p:cNvSpPr txBox="1">
            <a:spLocks noChangeArrowheads="1"/>
          </p:cNvSpPr>
          <p:nvPr/>
        </p:nvSpPr>
        <p:spPr bwMode="auto">
          <a:xfrm>
            <a:off x="2480345" y="5734049"/>
            <a:ext cx="1803648" cy="369332"/>
          </a:xfrm>
          <a:prstGeom prst="rect">
            <a:avLst/>
          </a:prstGeom>
          <a:solidFill>
            <a:srgbClr val="FFFF99"/>
          </a:solidFill>
          <a:ln w="9525">
            <a:noFill/>
            <a:miter lim="800000"/>
            <a:headEnd/>
            <a:tailEnd/>
          </a:ln>
        </p:spPr>
        <p:txBody>
          <a:bodyPr wrap="square">
            <a:spAutoFit/>
          </a:bodyPr>
          <a:lstStyle/>
          <a:p>
            <a:pPr>
              <a:spcBef>
                <a:spcPct val="50000"/>
              </a:spcBef>
            </a:pPr>
            <a:r>
              <a:rPr lang="fr-FR" dirty="0" smtClean="0"/>
              <a:t>7 322 330 </a:t>
            </a:r>
            <a:r>
              <a:rPr lang="fr-FR" dirty="0"/>
              <a:t>vis.</a:t>
            </a:r>
          </a:p>
        </p:txBody>
      </p:sp>
      <p:sp>
        <p:nvSpPr>
          <p:cNvPr id="149515" name="Text Box 18"/>
          <p:cNvSpPr txBox="1">
            <a:spLocks noChangeArrowheads="1"/>
          </p:cNvSpPr>
          <p:nvPr/>
        </p:nvSpPr>
        <p:spPr bwMode="auto">
          <a:xfrm>
            <a:off x="468313" y="5734050"/>
            <a:ext cx="1800225" cy="366713"/>
          </a:xfrm>
          <a:prstGeom prst="rect">
            <a:avLst/>
          </a:prstGeom>
          <a:solidFill>
            <a:srgbClr val="FFFF99"/>
          </a:solidFill>
          <a:ln w="9525">
            <a:noFill/>
            <a:miter lim="800000"/>
            <a:headEnd/>
            <a:tailEnd/>
          </a:ln>
        </p:spPr>
        <p:txBody>
          <a:bodyPr>
            <a:spAutoFit/>
          </a:bodyPr>
          <a:lstStyle/>
          <a:p>
            <a:pPr>
              <a:spcBef>
                <a:spcPct val="50000"/>
              </a:spcBef>
            </a:pPr>
            <a:r>
              <a:rPr lang="fr-FR"/>
              <a:t>Univers (CSD)</a:t>
            </a:r>
          </a:p>
        </p:txBody>
      </p:sp>
      <p:sp>
        <p:nvSpPr>
          <p:cNvPr id="149516" name="Text Box 19"/>
          <p:cNvSpPr txBox="1">
            <a:spLocks noChangeArrowheads="1"/>
          </p:cNvSpPr>
          <p:nvPr/>
        </p:nvSpPr>
        <p:spPr bwMode="auto">
          <a:xfrm>
            <a:off x="2483768" y="2508250"/>
            <a:ext cx="1800225" cy="366713"/>
          </a:xfrm>
          <a:prstGeom prst="rect">
            <a:avLst/>
          </a:prstGeom>
          <a:solidFill>
            <a:srgbClr val="00B0F0"/>
          </a:solidFill>
          <a:ln w="9525">
            <a:noFill/>
            <a:miter lim="800000"/>
            <a:headEnd/>
            <a:tailEnd/>
          </a:ln>
        </p:spPr>
        <p:txBody>
          <a:bodyPr>
            <a:spAutoFit/>
          </a:bodyPr>
          <a:lstStyle/>
          <a:p>
            <a:pPr algn="ctr">
              <a:spcBef>
                <a:spcPct val="50000"/>
              </a:spcBef>
            </a:pPr>
            <a:r>
              <a:rPr lang="fr-FR" dirty="0" smtClean="0"/>
              <a:t>3 092 444 </a:t>
            </a:r>
            <a:r>
              <a:rPr lang="fr-FR" dirty="0"/>
              <a:t>vis.</a:t>
            </a:r>
          </a:p>
        </p:txBody>
      </p:sp>
      <p:sp>
        <p:nvSpPr>
          <p:cNvPr id="11"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
        <p:nvSpPr>
          <p:cNvPr id="8" name="Text Box 5"/>
          <p:cNvSpPr txBox="1">
            <a:spLocks noChangeArrowheads="1"/>
          </p:cNvSpPr>
          <p:nvPr/>
        </p:nvSpPr>
        <p:spPr bwMode="auto">
          <a:xfrm>
            <a:off x="4568577" y="5734049"/>
            <a:ext cx="1803648" cy="369332"/>
          </a:xfrm>
          <a:prstGeom prst="rect">
            <a:avLst/>
          </a:prstGeom>
          <a:solidFill>
            <a:srgbClr val="FFFF99"/>
          </a:solidFill>
          <a:ln w="9525">
            <a:noFill/>
            <a:miter lim="800000"/>
            <a:headEnd/>
            <a:tailEnd/>
          </a:ln>
        </p:spPr>
        <p:txBody>
          <a:bodyPr wrap="square">
            <a:spAutoFit/>
          </a:bodyPr>
          <a:lstStyle/>
          <a:p>
            <a:pPr>
              <a:spcBef>
                <a:spcPct val="50000"/>
              </a:spcBef>
            </a:pPr>
            <a:r>
              <a:rPr lang="fr-FR" dirty="0" smtClean="0"/>
              <a:t>8 735 817 vis</a:t>
            </a:r>
            <a:r>
              <a:rPr lang="fr-FR" dirty="0"/>
              <a:t>.</a:t>
            </a:r>
          </a:p>
        </p:txBody>
      </p:sp>
      <p:sp>
        <p:nvSpPr>
          <p:cNvPr id="9" name="Text Box 19"/>
          <p:cNvSpPr txBox="1">
            <a:spLocks noChangeArrowheads="1"/>
          </p:cNvSpPr>
          <p:nvPr/>
        </p:nvSpPr>
        <p:spPr bwMode="auto">
          <a:xfrm>
            <a:off x="4572000" y="2508250"/>
            <a:ext cx="1800225" cy="366713"/>
          </a:xfrm>
          <a:prstGeom prst="rect">
            <a:avLst/>
          </a:prstGeom>
          <a:solidFill>
            <a:srgbClr val="00B0F0"/>
          </a:solidFill>
          <a:ln w="9525">
            <a:noFill/>
            <a:miter lim="800000"/>
            <a:headEnd/>
            <a:tailEnd/>
          </a:ln>
        </p:spPr>
        <p:txBody>
          <a:bodyPr>
            <a:spAutoFit/>
          </a:bodyPr>
          <a:lstStyle/>
          <a:p>
            <a:pPr algn="ctr">
              <a:spcBef>
                <a:spcPct val="50000"/>
              </a:spcBef>
            </a:pPr>
            <a:r>
              <a:rPr lang="fr-FR" dirty="0" smtClean="0"/>
              <a:t>4 041 751 </a:t>
            </a:r>
            <a:r>
              <a:rPr lang="fr-FR" dirty="0"/>
              <a:t>vis.</a:t>
            </a:r>
          </a:p>
        </p:txBody>
      </p:sp>
      <p:sp>
        <p:nvSpPr>
          <p:cNvPr id="10" name="ZoneTexte 9"/>
          <p:cNvSpPr txBox="1"/>
          <p:nvPr/>
        </p:nvSpPr>
        <p:spPr>
          <a:xfrm>
            <a:off x="6948264" y="3212976"/>
            <a:ext cx="2088232" cy="1754326"/>
          </a:xfrm>
          <a:prstGeom prst="rect">
            <a:avLst/>
          </a:prstGeom>
          <a:noFill/>
        </p:spPr>
        <p:txBody>
          <a:bodyPr wrap="square" rtlCol="0">
            <a:spAutoFit/>
          </a:bodyPr>
          <a:lstStyle/>
          <a:p>
            <a:r>
              <a:rPr lang="fr-FR" sz="1200" b="1" i="1" dirty="0" smtClean="0"/>
              <a:t>Commentaire : Le volume global des visites a fortement chuté depuis l’année dernière (-1,4 Millions selon CSD). Malheureusement, la couverture de l’étude a également chuté (-4%) entre les 2 périodes.</a:t>
            </a:r>
            <a:endParaRPr lang="fr-FR" sz="1200" b="1" i="1" dirty="0"/>
          </a:p>
        </p:txBody>
      </p:sp>
      <p:sp>
        <p:nvSpPr>
          <p:cNvPr id="3" name="ZoneTexte 2"/>
          <p:cNvSpPr txBox="1"/>
          <p:nvPr/>
        </p:nvSpPr>
        <p:spPr>
          <a:xfrm>
            <a:off x="6372175" y="5517232"/>
            <a:ext cx="2659702" cy="338554"/>
          </a:xfrm>
          <a:prstGeom prst="rect">
            <a:avLst/>
          </a:prstGeom>
          <a:noFill/>
        </p:spPr>
        <p:txBody>
          <a:bodyPr wrap="none" rtlCol="0">
            <a:spAutoFit/>
          </a:bodyPr>
          <a:lstStyle/>
          <a:p>
            <a:r>
              <a:rPr lang="fr-FR" sz="1600" b="1" i="1" dirty="0" smtClean="0"/>
              <a:t>Même tendance chez IMS</a:t>
            </a:r>
            <a:endParaRPr lang="fr-FR" sz="16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subTitle" idx="1"/>
          </p:nvPr>
        </p:nvSpPr>
        <p:spPr>
          <a:xfrm>
            <a:off x="1371600" y="3284538"/>
            <a:ext cx="6400800" cy="1752600"/>
          </a:xfrm>
        </p:spPr>
        <p:txBody>
          <a:bodyPr/>
          <a:lstStyle/>
          <a:p>
            <a:pPr eaLnBrk="1" hangingPunct="1"/>
            <a:r>
              <a:rPr lang="fr-FR" smtClean="0"/>
              <a:t>Visites laboratoires MG</a:t>
            </a:r>
          </a:p>
        </p:txBody>
      </p:sp>
      <p:sp>
        <p:nvSpPr>
          <p:cNvPr id="4"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906713" y="333375"/>
            <a:ext cx="5986462" cy="431800"/>
          </a:xfrm>
          <a:solidFill>
            <a:srgbClr val="C0C0C0">
              <a:alpha val="54117"/>
            </a:srgbClr>
          </a:solidFill>
        </p:spPr>
        <p:txBody>
          <a:bodyPr/>
          <a:lstStyle/>
          <a:p>
            <a:pPr algn="l" eaLnBrk="1" hangingPunct="1"/>
            <a:r>
              <a:rPr lang="fr-FR" smtClean="0"/>
              <a:t>Résultats MG : Données disponibles</a:t>
            </a:r>
          </a:p>
        </p:txBody>
      </p:sp>
      <p:sp>
        <p:nvSpPr>
          <p:cNvPr id="156675" name="Rectangle 5"/>
          <p:cNvSpPr>
            <a:spLocks noGrp="1" noChangeArrowheads="1"/>
          </p:cNvSpPr>
          <p:nvPr>
            <p:ph type="body" idx="1"/>
          </p:nvPr>
        </p:nvSpPr>
        <p:spPr>
          <a:xfrm>
            <a:off x="251520" y="1412776"/>
            <a:ext cx="8229600" cy="4349750"/>
          </a:xfrm>
        </p:spPr>
        <p:txBody>
          <a:bodyPr/>
          <a:lstStyle/>
          <a:p>
            <a:pPr algn="just" eaLnBrk="1" hangingPunct="1">
              <a:lnSpc>
                <a:spcPct val="80000"/>
              </a:lnSpc>
              <a:buClr>
                <a:srgbClr val="F7A209"/>
              </a:buClr>
              <a:buSzPct val="62000"/>
              <a:buFont typeface="Wingdings" pitchFamily="2" charset="2"/>
              <a:buChar char="Ø"/>
            </a:pPr>
            <a:r>
              <a:rPr lang="fr-FR" sz="2800" dirty="0" smtClean="0"/>
              <a:t>Au niveau des laboratoires, pour les Médecins Généralistes, </a:t>
            </a:r>
            <a:r>
              <a:rPr lang="fr-FR" sz="2800" b="1" dirty="0" smtClean="0"/>
              <a:t>15 laboratoires ont pu être comparés.</a:t>
            </a:r>
          </a:p>
          <a:p>
            <a:pPr algn="just" eaLnBrk="1" hangingPunct="1">
              <a:lnSpc>
                <a:spcPct val="80000"/>
              </a:lnSpc>
              <a:buClr>
                <a:srgbClr val="F7A209"/>
              </a:buClr>
              <a:buSzPct val="62000"/>
              <a:buFont typeface="Wingdings" pitchFamily="2" charset="2"/>
              <a:buChar char="Ø"/>
            </a:pPr>
            <a:endParaRPr lang="fr-FR" sz="2800" dirty="0" smtClean="0"/>
          </a:p>
          <a:p>
            <a:pPr algn="just" eaLnBrk="1" hangingPunct="1">
              <a:lnSpc>
                <a:spcPct val="80000"/>
              </a:lnSpc>
              <a:buClr>
                <a:srgbClr val="F7A209"/>
              </a:buClr>
              <a:buSzPct val="62000"/>
              <a:buFont typeface="Wingdings" pitchFamily="2" charset="2"/>
              <a:buChar char="Ø"/>
            </a:pPr>
            <a:r>
              <a:rPr lang="fr-FR" sz="2800" dirty="0" smtClean="0"/>
              <a:t>Au niveau des produits, </a:t>
            </a:r>
            <a:r>
              <a:rPr lang="fr-FR" sz="2800" b="1" dirty="0" smtClean="0"/>
              <a:t>43 produits</a:t>
            </a:r>
            <a:r>
              <a:rPr lang="fr-FR" sz="2800" dirty="0" smtClean="0"/>
              <a:t> ont été comparés.</a:t>
            </a:r>
          </a:p>
          <a:p>
            <a:pPr algn="just" eaLnBrk="1" hangingPunct="1">
              <a:lnSpc>
                <a:spcPct val="80000"/>
              </a:lnSpc>
              <a:buClr>
                <a:srgbClr val="F7A209"/>
              </a:buClr>
              <a:buSzPct val="62000"/>
              <a:buFont typeface="Wingdings" pitchFamily="2" charset="2"/>
              <a:buChar char="Ø"/>
            </a:pPr>
            <a:endParaRPr lang="fr-FR" sz="2800" dirty="0" smtClean="0"/>
          </a:p>
          <a:p>
            <a:pPr algn="just" eaLnBrk="1" hangingPunct="1">
              <a:lnSpc>
                <a:spcPct val="80000"/>
              </a:lnSpc>
              <a:buClr>
                <a:srgbClr val="F7A209"/>
              </a:buClr>
              <a:buSzPct val="62000"/>
              <a:buFont typeface="Wingdings" pitchFamily="2" charset="2"/>
              <a:buChar char="Ø"/>
            </a:pPr>
            <a:r>
              <a:rPr lang="fr-FR" sz="2800" dirty="0" smtClean="0"/>
              <a:t>La comparaison se fait sur le total des données quelque soit le réseau : Interne / Exclusif / Multicarte / Co-promotion (pour les produits).  </a:t>
            </a:r>
          </a:p>
          <a:p>
            <a:pPr algn="just" eaLnBrk="1" hangingPunct="1">
              <a:lnSpc>
                <a:spcPct val="80000"/>
              </a:lnSpc>
            </a:pPr>
            <a:endParaRPr lang="fr-FR" sz="2800" dirty="0" smtClean="0"/>
          </a:p>
        </p:txBody>
      </p:sp>
      <p:sp>
        <p:nvSpPr>
          <p:cNvPr id="5" name="Espace réservé de la date 3"/>
          <p:cNvSpPr>
            <a:spLocks noGrp="1"/>
          </p:cNvSpPr>
          <p:nvPr>
            <p:ph type="dt" sz="quarter" idx="10"/>
          </p:nvPr>
        </p:nvSpPr>
        <p:spPr>
          <a:xfrm>
            <a:off x="457200" y="6100763"/>
            <a:ext cx="2133600" cy="280987"/>
          </a:xfrm>
          <a:noFill/>
        </p:spPr>
        <p:txBody>
          <a:bodyPr/>
          <a:lstStyle/>
          <a:p>
            <a:r>
              <a:rPr lang="sv-SE" dirty="0" smtClean="0"/>
              <a:t>Mars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12005</TotalTime>
  <Words>1492</Words>
  <Application>Microsoft Office PowerPoint</Application>
  <PresentationFormat>Affichage à l'écran (4:3)</PresentationFormat>
  <Paragraphs>536</Paragraphs>
  <Slides>20</Slides>
  <Notes>20</Notes>
  <HiddenSlides>1</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Standardformgivning</vt:lpstr>
      <vt:lpstr>Worksheet</vt:lpstr>
      <vt:lpstr>Validation des visites médicales Observations 2012</vt:lpstr>
      <vt:lpstr>Rappel des objectifs de l’étude</vt:lpstr>
      <vt:lpstr>Méthodologie : Recueil des données (1)</vt:lpstr>
      <vt:lpstr>Méthodologie : Confidentialité des données</vt:lpstr>
      <vt:lpstr>Validation 2011</vt:lpstr>
      <vt:lpstr>Participation à l’enquête</vt:lpstr>
      <vt:lpstr>Validation Infostat 2012 Taux de couverture total des visites validées MG</vt:lpstr>
      <vt:lpstr>Diapositive 8</vt:lpstr>
      <vt:lpstr>Résultats MG : Données disponibles</vt:lpstr>
      <vt:lpstr>Méthodologie calcul : indice brut / pondéré</vt:lpstr>
      <vt:lpstr>Résultats MG : Identification des réseaux de visiteurs (2)</vt:lpstr>
      <vt:lpstr>Résultats MG : Analyse des visites médecins en indice 100 (moy.)</vt:lpstr>
      <vt:lpstr>Résultats MG : Données recueillies vs données labos (T.R.)</vt:lpstr>
      <vt:lpstr>Résultats MG : Analyse des visites médecins – Historique </vt:lpstr>
      <vt:lpstr>Résultats MG Produits: les visites produits</vt:lpstr>
      <vt:lpstr>Résultats MG - Produits: Analyse des visites produits en indice 100 (moy.)</vt:lpstr>
      <vt:lpstr>Résultats MG : Analyse des mentions produits – Historique </vt:lpstr>
      <vt:lpstr>MG Données Produits : Comparaison avec zone + ou - 20%</vt:lpstr>
      <vt:lpstr>Résultats MG : Analyse des mentions produits selon la classe thérapeutique </vt:lpstr>
      <vt:lpstr>Résultats MG : Analyse des mentions produits selon l’ancienneté de la mise sur le marché</vt:lpstr>
    </vt:vector>
  </TitlesOfParts>
  <Company>Fisheye multtimedia production 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Preferred Customer</dc:creator>
  <cp:lastModifiedBy>Fnac</cp:lastModifiedBy>
  <cp:revision>382</cp:revision>
  <cp:lastPrinted>2014-03-31T15:29:07Z</cp:lastPrinted>
  <dcterms:created xsi:type="dcterms:W3CDTF">2006-12-05T16:19:48Z</dcterms:created>
  <dcterms:modified xsi:type="dcterms:W3CDTF">2014-04-02T06:02:31Z</dcterms:modified>
</cp:coreProperties>
</file>